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69"/>
  </p:notesMasterIdLst>
  <p:sldIdLst>
    <p:sldId id="306" r:id="rId2"/>
    <p:sldId id="259" r:id="rId3"/>
    <p:sldId id="260" r:id="rId4"/>
    <p:sldId id="261" r:id="rId5"/>
    <p:sldId id="264" r:id="rId6"/>
    <p:sldId id="262" r:id="rId7"/>
    <p:sldId id="265" r:id="rId8"/>
    <p:sldId id="266" r:id="rId9"/>
    <p:sldId id="291" r:id="rId10"/>
    <p:sldId id="270" r:id="rId11"/>
    <p:sldId id="268" r:id="rId12"/>
    <p:sldId id="269" r:id="rId13"/>
    <p:sldId id="271" r:id="rId14"/>
    <p:sldId id="272" r:id="rId15"/>
    <p:sldId id="275" r:id="rId16"/>
    <p:sldId id="276" r:id="rId17"/>
    <p:sldId id="277" r:id="rId18"/>
    <p:sldId id="278" r:id="rId19"/>
    <p:sldId id="279" r:id="rId20"/>
    <p:sldId id="283" r:id="rId21"/>
    <p:sldId id="303" r:id="rId22"/>
    <p:sldId id="288" r:id="rId23"/>
    <p:sldId id="281" r:id="rId24"/>
    <p:sldId id="284" r:id="rId25"/>
    <p:sldId id="285" r:id="rId26"/>
    <p:sldId id="338" r:id="rId27"/>
    <p:sldId id="286" r:id="rId28"/>
    <p:sldId id="282" r:id="rId29"/>
    <p:sldId id="304" r:id="rId30"/>
    <p:sldId id="305" r:id="rId31"/>
    <p:sldId id="290" r:id="rId32"/>
    <p:sldId id="292" r:id="rId33"/>
    <p:sldId id="330" r:id="rId34"/>
    <p:sldId id="294" r:id="rId35"/>
    <p:sldId id="295" r:id="rId36"/>
    <p:sldId id="299" r:id="rId37"/>
    <p:sldId id="300" r:id="rId38"/>
    <p:sldId id="301" r:id="rId39"/>
    <p:sldId id="310" r:id="rId40"/>
    <p:sldId id="311" r:id="rId41"/>
    <p:sldId id="312" r:id="rId42"/>
    <p:sldId id="313" r:id="rId43"/>
    <p:sldId id="315" r:id="rId44"/>
    <p:sldId id="302" r:id="rId45"/>
    <p:sldId id="307" r:id="rId46"/>
    <p:sldId id="308" r:id="rId47"/>
    <p:sldId id="318" r:id="rId48"/>
    <p:sldId id="319" r:id="rId49"/>
    <p:sldId id="321" r:id="rId50"/>
    <p:sldId id="320" r:id="rId51"/>
    <p:sldId id="309" r:id="rId52"/>
    <p:sldId id="317" r:id="rId53"/>
    <p:sldId id="322" r:id="rId54"/>
    <p:sldId id="323" r:id="rId55"/>
    <p:sldId id="324" r:id="rId56"/>
    <p:sldId id="326" r:id="rId57"/>
    <p:sldId id="327" r:id="rId58"/>
    <p:sldId id="328" r:id="rId59"/>
    <p:sldId id="336" r:id="rId60"/>
    <p:sldId id="333" r:id="rId61"/>
    <p:sldId id="334" r:id="rId62"/>
    <p:sldId id="332" r:id="rId63"/>
    <p:sldId id="335" r:id="rId64"/>
    <p:sldId id="331" r:id="rId65"/>
    <p:sldId id="337" r:id="rId66"/>
    <p:sldId id="339" r:id="rId67"/>
    <p:sldId id="32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CDEB"/>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798" autoAdjust="0"/>
  </p:normalViewPr>
  <p:slideViewPr>
    <p:cSldViewPr snapToGrid="0">
      <p:cViewPr varScale="1">
        <p:scale>
          <a:sx n="55" d="100"/>
          <a:sy n="55" d="100"/>
        </p:scale>
        <p:origin x="109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4D5C2-CEFF-4438-85F4-4E9732AFF5A2}" type="datetimeFigureOut">
              <a:rPr lang="zh-TW" altLang="en-US" smtClean="0"/>
              <a:t>2022/6/10</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D3486-2851-45D0-90C0-AB83AF9992B0}" type="slidenum">
              <a:rPr lang="zh-TW" altLang="en-US" smtClean="0"/>
              <a:t>‹#›</a:t>
            </a:fld>
            <a:endParaRPr lang="zh-TW" altLang="en-US"/>
          </a:p>
        </p:txBody>
      </p:sp>
    </p:spTree>
    <p:extLst>
      <p:ext uri="{BB962C8B-B14F-4D97-AF65-F5344CB8AC3E}">
        <p14:creationId xmlns:p14="http://schemas.microsoft.com/office/powerpoint/2010/main" val="1157075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uptodate.com/contents/treatment-of-seasonal-influenza-in-adults?search=influenza%20steroid&amp;source=search_result&amp;selectedTitle=1~150&amp;usage_type=default&amp;display_rank=1#H2855203998" TargetMode="External"/><Relationship Id="rId3" Type="http://schemas.openxmlformats.org/officeDocument/2006/relationships/hyperlink" Target="https://www.uptodate.com/contents/oseltamivir-drug-information?search=influenza+steroid&amp;topicRef=6998&amp;source=see_link" TargetMode="External"/><Relationship Id="rId7" Type="http://schemas.openxmlformats.org/officeDocument/2006/relationships/hyperlink" Target="https://www.uptodate.com/contents/image?imageKey=ID%2F50350&amp;topicKey=ID%2F6998&amp;search=influenza+steroid&amp;rank=1%7E150&amp;source=see_link"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uptodate.com/contents/baloxavir-drug-information?search=influenza+steroid&amp;topicRef=6998&amp;source=see_link" TargetMode="External"/><Relationship Id="rId5" Type="http://schemas.openxmlformats.org/officeDocument/2006/relationships/hyperlink" Target="https://www.uptodate.com/contents/peramivir-drug-information?search=influenza+steroid&amp;topicRef=6998&amp;source=see_link" TargetMode="External"/><Relationship Id="rId4" Type="http://schemas.openxmlformats.org/officeDocument/2006/relationships/hyperlink" Target="https://www.uptodate.com/contents/zanamivir-drug-information?search=influenza+steroid&amp;topicRef=6998&amp;source=see_link" TargetMode="External"/><Relationship Id="rId9" Type="http://schemas.openxmlformats.org/officeDocument/2006/relationships/hyperlink" Target="https://www.uptodate.com/contents/treatment-of-seasonal-influenza-in-adults?search=influenza%20steroid&amp;source=search_result&amp;selectedTitle=1~150&amp;usage_type=default&amp;display_rank=1#H285520449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uptodate.com/contents/treatment-of-seasonal-influenza-in-adults/abstract/111"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uptodate.com/contents/treatment-of-seasonal-influenza-in-adults/abstract/5,112"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smtClean="0"/>
              <a:t>c | In the initial stages of influenza A virus replication, the viral HA attaches to host cell receptors that contain terminal α-2,6-linked or α-2-3-linked sialic acid (α-2,6-SA or α-2,3-SA) moieties, and the virus enters the cell by receptor-mediated endocytosis. Cleavage of HA by cellular proteases is required to expose the HA peptide that is responsible for the fusion between the viral envelope and the endosomal membrane (see below). Acidification of the endocytic vesicle opens the M2 ion channel, resulting in acidification of the inside of the </a:t>
            </a:r>
            <a:r>
              <a:rPr lang="en-US" altLang="zh-TW" dirty="0" err="1" smtClean="0"/>
              <a:t>virion</a:t>
            </a:r>
            <a:r>
              <a:rPr lang="en-US" altLang="zh-TW" dirty="0" smtClean="0"/>
              <a:t>, a process that is required for proper </a:t>
            </a:r>
            <a:r>
              <a:rPr lang="en-US" altLang="zh-TW" dirty="0" err="1" smtClean="0"/>
              <a:t>uncoating</a:t>
            </a:r>
            <a:r>
              <a:rPr lang="en-US" altLang="zh-TW" dirty="0" smtClean="0"/>
              <a:t> of the RNP complexes that contain the viral genome. Acidification of the endosome also triggers the pH-dependent fusion step that is mediated by HA and results in the cytoplasmic release of the RNP complexes. These translocate to the nucleus, where the RNA-dependent RNA polymerase transcribes and replicates the negative-sense viral RNA ((–) </a:t>
            </a:r>
            <a:r>
              <a:rPr lang="en-US" altLang="zh-TW" dirty="0" err="1" smtClean="0"/>
              <a:t>vRNA</a:t>
            </a:r>
            <a:r>
              <a:rPr lang="en-US" altLang="zh-TW" dirty="0" smtClean="0"/>
              <a:t>), giving rise to three types of RNA molecules: the complementary positive-sense RNA ((+)</a:t>
            </a:r>
            <a:r>
              <a:rPr lang="en-US" altLang="zh-TW" dirty="0" err="1" smtClean="0"/>
              <a:t>cRNA</a:t>
            </a:r>
            <a:r>
              <a:rPr lang="en-US" altLang="zh-TW" dirty="0" smtClean="0"/>
              <a:t>), which it uses as a template to generate more </a:t>
            </a:r>
            <a:r>
              <a:rPr lang="en-US" altLang="zh-TW" dirty="0" err="1" smtClean="0"/>
              <a:t>vRNA</a:t>
            </a:r>
            <a:r>
              <a:rPr lang="en-US" altLang="zh-TW" dirty="0" smtClean="0"/>
              <a:t>; negative-sense small viral RNAs (</a:t>
            </a:r>
            <a:r>
              <a:rPr lang="en-US" altLang="zh-TW" dirty="0" err="1" smtClean="0"/>
              <a:t>svRNAs</a:t>
            </a:r>
            <a:r>
              <a:rPr lang="en-US" altLang="zh-TW" dirty="0" smtClean="0"/>
              <a:t>), which are thought to regulate the switch from transcription to replication153,154; and the viral mRNAs, which are exported to the cytoplasm for translation. Viral proteins that are needed in replication and transcription are translocated back to the nucleus, and progeny RNPs are then exported to the cytoplasm for packaging, assisted by M1 and NEP. Viral HA, NA and M2 are transported by the trans-Golgi secretory pathway, and the mature proteins arrive at the plasma membrane, where M1 assists in the formation of virus particles. Budding then occurs, and release from the host cells is mediated by the neuraminidase activity of NA, which destroys the SA of the cellular and viral glycoproteins that would otherwise retain the new </a:t>
            </a:r>
            <a:r>
              <a:rPr lang="en-US" altLang="zh-TW" dirty="0" err="1" smtClean="0"/>
              <a:t>virions</a:t>
            </a:r>
            <a:r>
              <a:rPr lang="en-US" altLang="zh-TW" dirty="0" smtClean="0"/>
              <a:t> at the cell surface.</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8</a:t>
            </a:fld>
            <a:endParaRPr lang="zh-TW" altLang="en-US"/>
          </a:p>
        </p:txBody>
      </p:sp>
    </p:spTree>
    <p:extLst>
      <p:ext uri="{BB962C8B-B14F-4D97-AF65-F5344CB8AC3E}">
        <p14:creationId xmlns:p14="http://schemas.microsoft.com/office/powerpoint/2010/main" val="3307809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zh-TW" altLang="en-US" dirty="0" smtClean="0"/>
              <a:t>懷孕分級</a:t>
            </a:r>
            <a:r>
              <a:rPr lang="en-US" altLang="zh-TW" dirty="0" smtClean="0"/>
              <a:t>B</a:t>
            </a:r>
          </a:p>
          <a:p>
            <a:r>
              <a:rPr lang="en-US" altLang="zh-TW" sz="1200" b="0" i="0" kern="1200" dirty="0" err="1" smtClean="0">
                <a:solidFill>
                  <a:schemeClr val="tx1"/>
                </a:solidFill>
                <a:effectLst/>
                <a:latin typeface="+mn-lt"/>
                <a:ea typeface="+mn-ea"/>
                <a:cs typeface="+mn-cs"/>
              </a:rPr>
              <a:t>Tx</a:t>
            </a:r>
            <a:r>
              <a:rPr lang="en-US" altLang="zh-TW" sz="1200" b="0" i="0" kern="1200" dirty="0" smtClean="0">
                <a:solidFill>
                  <a:schemeClr val="tx1"/>
                </a:solidFill>
                <a:effectLst/>
                <a:latin typeface="+mn-lt"/>
                <a:ea typeface="+mn-ea"/>
                <a:cs typeface="+mn-cs"/>
              </a:rPr>
              <a:t>:</a:t>
            </a:r>
            <a:br>
              <a:rPr lang="en-US" altLang="zh-TW" sz="1200" b="0" i="0" kern="1200" dirty="0" smtClean="0">
                <a:solidFill>
                  <a:schemeClr val="tx1"/>
                </a:solidFill>
                <a:effectLst/>
                <a:latin typeface="+mn-lt"/>
                <a:ea typeface="+mn-ea"/>
                <a:cs typeface="+mn-cs"/>
              </a:rPr>
            </a:br>
            <a:r>
              <a:rPr lang="en-US" altLang="zh-TW" sz="1200" b="0" i="0" kern="1200" dirty="0" smtClean="0">
                <a:solidFill>
                  <a:schemeClr val="tx1"/>
                </a:solidFill>
                <a:effectLst/>
                <a:latin typeface="+mn-lt"/>
                <a:ea typeface="+mn-ea"/>
                <a:cs typeface="+mn-cs"/>
              </a:rPr>
              <a:t>Adult/child &gt;40kg: 75mg bid × 5d </a:t>
            </a:r>
            <a:br>
              <a:rPr lang="en-US" altLang="zh-TW" sz="1200" b="0" i="0" kern="1200" dirty="0" smtClean="0">
                <a:solidFill>
                  <a:schemeClr val="tx1"/>
                </a:solidFill>
                <a:effectLst/>
                <a:latin typeface="+mn-lt"/>
                <a:ea typeface="+mn-ea"/>
                <a:cs typeface="+mn-cs"/>
              </a:rPr>
            </a:br>
            <a:r>
              <a:rPr lang="en-US" altLang="zh-TW" sz="1200" b="0" i="0" kern="1200" dirty="0" smtClean="0">
                <a:solidFill>
                  <a:schemeClr val="tx1"/>
                </a:solidFill>
                <a:effectLst/>
                <a:latin typeface="+mn-lt"/>
                <a:ea typeface="+mn-ea"/>
                <a:cs typeface="+mn-cs"/>
              </a:rPr>
              <a:t>Child 1-12yr: &lt;15kg: 30mg bid×5d </a:t>
            </a:r>
            <a:br>
              <a:rPr lang="en-US" altLang="zh-TW" sz="1200" b="0" i="0" kern="1200" dirty="0" smtClean="0">
                <a:solidFill>
                  <a:schemeClr val="tx1"/>
                </a:solidFill>
                <a:effectLst/>
                <a:latin typeface="+mn-lt"/>
                <a:ea typeface="+mn-ea"/>
                <a:cs typeface="+mn-cs"/>
              </a:rPr>
            </a:br>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15kg-23kg: 45mg bid×5d </a:t>
            </a:r>
            <a:br>
              <a:rPr lang="en-US" altLang="zh-TW" sz="1200" b="0" i="0" kern="1200" dirty="0" smtClean="0">
                <a:solidFill>
                  <a:schemeClr val="tx1"/>
                </a:solidFill>
                <a:effectLst/>
                <a:latin typeface="+mn-lt"/>
                <a:ea typeface="+mn-ea"/>
                <a:cs typeface="+mn-cs"/>
              </a:rPr>
            </a:br>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23kg-40kg: 60mg bid×5d </a:t>
            </a:r>
            <a:br>
              <a:rPr lang="en-US" altLang="zh-TW" sz="1200" b="0" i="0" kern="1200" dirty="0" smtClean="0">
                <a:solidFill>
                  <a:schemeClr val="tx1"/>
                </a:solidFill>
                <a:effectLst/>
                <a:latin typeface="+mn-lt"/>
                <a:ea typeface="+mn-ea"/>
                <a:cs typeface="+mn-cs"/>
              </a:rPr>
            </a:br>
            <a:r>
              <a:rPr lang="en-US" altLang="zh-TW" sz="1200" b="0" i="0" kern="1200" dirty="0" smtClean="0">
                <a:solidFill>
                  <a:schemeClr val="tx1"/>
                </a:solidFill>
                <a:effectLst/>
                <a:latin typeface="+mn-lt"/>
                <a:ea typeface="+mn-ea"/>
                <a:cs typeface="+mn-cs"/>
              </a:rPr>
              <a:t>Child &lt; 1yr: 3mg/kg bid×5d........2016 CDC </a:t>
            </a:r>
            <a:br>
              <a:rPr lang="en-US" altLang="zh-TW" sz="1200" b="0" i="0" kern="1200" dirty="0" smtClean="0">
                <a:solidFill>
                  <a:schemeClr val="tx1"/>
                </a:solidFill>
                <a:effectLst/>
                <a:latin typeface="+mn-lt"/>
                <a:ea typeface="+mn-ea"/>
                <a:cs typeface="+mn-cs"/>
              </a:rPr>
            </a:br>
            <a:r>
              <a:rPr lang="en-US" altLang="zh-TW" sz="1200" b="0" i="0" kern="1200" dirty="0" smtClean="0">
                <a:solidFill>
                  <a:schemeClr val="tx1"/>
                </a:solidFill>
                <a:effectLst/>
                <a:latin typeface="+mn-lt"/>
                <a:ea typeface="+mn-ea"/>
                <a:cs typeface="+mn-cs"/>
              </a:rPr>
              <a:t>Prophylaxis: (1)75mg </a:t>
            </a:r>
            <a:r>
              <a:rPr lang="en-US" altLang="zh-TW" sz="1200" b="0" i="0" kern="1200" dirty="0" err="1" smtClean="0">
                <a:solidFill>
                  <a:schemeClr val="tx1"/>
                </a:solidFill>
                <a:effectLst/>
                <a:latin typeface="+mn-lt"/>
                <a:ea typeface="+mn-ea"/>
                <a:cs typeface="+mn-cs"/>
              </a:rPr>
              <a:t>qd</a:t>
            </a:r>
            <a:r>
              <a:rPr lang="en-US" altLang="zh-TW" sz="1200" b="0" i="0" kern="1200" dirty="0" smtClean="0">
                <a:solidFill>
                  <a:schemeClr val="tx1"/>
                </a:solidFill>
                <a:effectLst/>
                <a:latin typeface="+mn-lt"/>
                <a:ea typeface="+mn-ea"/>
                <a:cs typeface="+mn-cs"/>
              </a:rPr>
              <a:t> × 7d after last exposure. (2)Outbreak control in institutional setting: 75mg/d a minimum 2wk and continuing up to 1wk after the last known case, including those who have received influenza vaccination.</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34</a:t>
            </a:fld>
            <a:endParaRPr lang="zh-TW" altLang="en-US"/>
          </a:p>
        </p:txBody>
      </p:sp>
    </p:spTree>
    <p:extLst>
      <p:ext uri="{BB962C8B-B14F-4D97-AF65-F5344CB8AC3E}">
        <p14:creationId xmlns:p14="http://schemas.microsoft.com/office/powerpoint/2010/main" val="100397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2006 </a:t>
            </a:r>
            <a:r>
              <a:rPr lang="zh-TW" altLang="en-US" sz="1200" b="0" i="0" kern="1200" dirty="0" smtClean="0">
                <a:solidFill>
                  <a:schemeClr val="tx1"/>
                </a:solidFill>
                <a:effectLst/>
                <a:latin typeface="+mn-lt"/>
                <a:ea typeface="+mn-ea"/>
                <a:cs typeface="+mn-cs"/>
              </a:rPr>
              <a:t>新聞</a:t>
            </a:r>
            <a:r>
              <a:rPr lang="en-US" altLang="zh-TW" sz="1200" b="0" i="0" kern="1200" dirty="0" smtClean="0">
                <a:solidFill>
                  <a:schemeClr val="tx1"/>
                </a:solidFill>
                <a:effectLst/>
                <a:latin typeface="+mn-lt"/>
                <a:ea typeface="+mn-ea"/>
                <a:cs typeface="+mn-cs"/>
              </a:rPr>
              <a:t/>
            </a:r>
            <a:br>
              <a:rPr lang="en-US" altLang="zh-TW" sz="1200" b="0" i="0" kern="1200" dirty="0" smtClean="0">
                <a:solidFill>
                  <a:schemeClr val="tx1"/>
                </a:solidFill>
                <a:effectLst/>
                <a:latin typeface="+mn-lt"/>
                <a:ea typeface="+mn-ea"/>
                <a:cs typeface="+mn-cs"/>
              </a:rPr>
            </a:br>
            <a:r>
              <a:rPr lang="zh-TW" altLang="en-US" sz="1200" b="0" i="0" kern="1200" dirty="0" smtClean="0">
                <a:solidFill>
                  <a:schemeClr val="tx1"/>
                </a:solidFill>
                <a:effectLst/>
                <a:latin typeface="+mn-lt"/>
                <a:ea typeface="+mn-ea"/>
                <a:cs typeface="+mn-cs"/>
              </a:rPr>
              <a:t>被視為對抗禽流感靈藥的</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克流感</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，竟然會引起服用者精神失常嗎？由於美國食品藥物管理局，接獲一百多起患者在服用克流感之後，出現精神異常的報告，因此已經要求廠商在藥瓶上加註警語，提醒病患注意。美國食品藥物管理局</a:t>
            </a:r>
            <a:r>
              <a:rPr lang="en-US" altLang="zh-TW" sz="1200" b="0" i="0" kern="1200" dirty="0" smtClean="0">
                <a:solidFill>
                  <a:schemeClr val="tx1"/>
                </a:solidFill>
                <a:effectLst/>
                <a:latin typeface="+mn-lt"/>
                <a:ea typeface="+mn-ea"/>
                <a:cs typeface="+mn-cs"/>
              </a:rPr>
              <a:t>FDA</a:t>
            </a:r>
            <a:r>
              <a:rPr lang="zh-TW" altLang="en-US" sz="1200" b="0" i="0" kern="1200" dirty="0" smtClean="0">
                <a:solidFill>
                  <a:schemeClr val="tx1"/>
                </a:solidFill>
                <a:effectLst/>
                <a:latin typeface="+mn-lt"/>
                <a:ea typeface="+mn-ea"/>
                <a:cs typeface="+mn-cs"/>
              </a:rPr>
              <a:t>十三號表示總共接獲</a:t>
            </a:r>
            <a:r>
              <a:rPr lang="en-US" altLang="zh-TW" sz="1200" b="0" i="0" kern="1200" dirty="0" smtClean="0">
                <a:solidFill>
                  <a:schemeClr val="tx1"/>
                </a:solidFill>
                <a:effectLst/>
                <a:latin typeface="+mn-lt"/>
                <a:ea typeface="+mn-ea"/>
                <a:cs typeface="+mn-cs"/>
              </a:rPr>
              <a:t>103</a:t>
            </a:r>
            <a:r>
              <a:rPr lang="zh-TW" altLang="en-US" sz="1200" b="0" i="0" kern="1200" dirty="0" smtClean="0">
                <a:solidFill>
                  <a:schemeClr val="tx1"/>
                </a:solidFill>
                <a:effectLst/>
                <a:latin typeface="+mn-lt"/>
                <a:ea typeface="+mn-ea"/>
                <a:cs typeface="+mn-cs"/>
              </a:rPr>
              <a:t>起，病患接受</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克流感</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治療後，精神發生異常的病例，這</a:t>
            </a:r>
            <a:r>
              <a:rPr lang="en-US" altLang="zh-TW" sz="1200" b="0" i="0" kern="1200" dirty="0" smtClean="0">
                <a:solidFill>
                  <a:schemeClr val="tx1"/>
                </a:solidFill>
                <a:effectLst/>
                <a:latin typeface="+mn-lt"/>
                <a:ea typeface="+mn-ea"/>
                <a:cs typeface="+mn-cs"/>
              </a:rPr>
              <a:t>103</a:t>
            </a:r>
            <a:r>
              <a:rPr lang="zh-TW" altLang="en-US" sz="1200" b="0" i="0" kern="1200" dirty="0" smtClean="0">
                <a:solidFill>
                  <a:schemeClr val="tx1"/>
                </a:solidFill>
                <a:effectLst/>
                <a:latin typeface="+mn-lt"/>
                <a:ea typeface="+mn-ea"/>
                <a:cs typeface="+mn-cs"/>
              </a:rPr>
              <a:t>人中有</a:t>
            </a:r>
            <a:r>
              <a:rPr lang="en-US" altLang="zh-TW" sz="1200" b="0" i="0" kern="1200" dirty="0" smtClean="0">
                <a:solidFill>
                  <a:schemeClr val="tx1"/>
                </a:solidFill>
                <a:effectLst/>
                <a:latin typeface="+mn-lt"/>
                <a:ea typeface="+mn-ea"/>
                <a:cs typeface="+mn-cs"/>
              </a:rPr>
              <a:t>95</a:t>
            </a:r>
            <a:r>
              <a:rPr lang="zh-TW" altLang="en-US" sz="1200" b="0" i="0" kern="1200" dirty="0" smtClean="0">
                <a:solidFill>
                  <a:schemeClr val="tx1"/>
                </a:solidFill>
                <a:effectLst/>
                <a:latin typeface="+mn-lt"/>
                <a:ea typeface="+mn-ea"/>
                <a:cs typeface="+mn-cs"/>
              </a:rPr>
              <a:t>人是日本兒童和青少年，而資料顯示，日本正是全球克流感使用量最高的地區。</a:t>
            </a:r>
            <a:r>
              <a:rPr lang="en-US" altLang="zh-TW" sz="1200" b="0" i="0" kern="1200" dirty="0" smtClean="0">
                <a:solidFill>
                  <a:schemeClr val="tx1"/>
                </a:solidFill>
                <a:effectLst/>
                <a:latin typeface="+mn-lt"/>
                <a:ea typeface="+mn-ea"/>
                <a:cs typeface="+mn-cs"/>
              </a:rPr>
              <a:t>FDA</a:t>
            </a:r>
            <a:r>
              <a:rPr lang="zh-TW" altLang="en-US" sz="1200" b="0" i="0" kern="1200" dirty="0" smtClean="0">
                <a:solidFill>
                  <a:schemeClr val="tx1"/>
                </a:solidFill>
                <a:effectLst/>
                <a:latin typeface="+mn-lt"/>
                <a:ea typeface="+mn-ea"/>
                <a:cs typeface="+mn-cs"/>
              </a:rPr>
              <a:t>指 出，雖然沒有證據證實患者出現的幻覺和極度亢奮等狀況，就是克流感造成，但是他們仍然要求藥廠，在包裝上加註警語，警告用藥人士格外注意病患服用克流感之後的言行反應。此外，</a:t>
            </a:r>
            <a:r>
              <a:rPr lang="en-US" altLang="zh-TW" sz="1200" b="0" i="0" kern="1200" dirty="0" smtClean="0">
                <a:solidFill>
                  <a:schemeClr val="tx1"/>
                </a:solidFill>
                <a:effectLst/>
                <a:latin typeface="+mn-lt"/>
                <a:ea typeface="+mn-ea"/>
                <a:cs typeface="+mn-cs"/>
              </a:rPr>
              <a:t>FDA</a:t>
            </a:r>
            <a:r>
              <a:rPr lang="zh-TW" altLang="en-US" sz="1200" b="0" i="0" kern="1200" dirty="0" smtClean="0">
                <a:solidFill>
                  <a:schemeClr val="tx1"/>
                </a:solidFill>
                <a:effectLst/>
                <a:latin typeface="+mn-lt"/>
                <a:ea typeface="+mn-ea"/>
                <a:cs typeface="+mn-cs"/>
              </a:rPr>
              <a:t>和生產克流感的瑞士羅氏藥廠，同時都強調，流感病毒也有可能引發病人精神失常的行為，因此</a:t>
            </a:r>
            <a:r>
              <a:rPr lang="en-US" altLang="zh-TW" sz="1200" b="0" i="0" kern="1200" dirty="0" smtClean="0">
                <a:solidFill>
                  <a:schemeClr val="tx1"/>
                </a:solidFill>
                <a:effectLst/>
                <a:latin typeface="+mn-lt"/>
                <a:ea typeface="+mn-ea"/>
                <a:cs typeface="+mn-cs"/>
              </a:rPr>
              <a:t>FDA</a:t>
            </a:r>
            <a:r>
              <a:rPr lang="zh-TW" altLang="en-US" sz="1200" b="0" i="0" kern="1200" dirty="0" smtClean="0">
                <a:solidFill>
                  <a:schemeClr val="tx1"/>
                </a:solidFill>
                <a:effectLst/>
                <a:latin typeface="+mn-lt"/>
                <a:ea typeface="+mn-ea"/>
                <a:cs typeface="+mn-cs"/>
              </a:rPr>
              <a:t>目前並不打算停用克流感，因為 擔心如果是流感病毒引起精神失常，停用克流感可能反而不利病患。</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35</a:t>
            </a:fld>
            <a:endParaRPr lang="zh-TW" altLang="en-US"/>
          </a:p>
        </p:txBody>
      </p:sp>
    </p:spTree>
    <p:extLst>
      <p:ext uri="{BB962C8B-B14F-4D97-AF65-F5344CB8AC3E}">
        <p14:creationId xmlns:p14="http://schemas.microsoft.com/office/powerpoint/2010/main" val="1285982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smtClean="0"/>
              <a:t>RELENZA </a:t>
            </a:r>
            <a:r>
              <a:rPr lang="zh-TW" altLang="en-US" dirty="0" smtClean="0"/>
              <a:t>的建議劑量為連續 </a:t>
            </a:r>
            <a:r>
              <a:rPr lang="en-US" altLang="zh-TW" dirty="0" smtClean="0"/>
              <a:t>5 </a:t>
            </a:r>
            <a:r>
              <a:rPr lang="zh-TW" altLang="en-US" dirty="0" smtClean="0"/>
              <a:t>天，每天兩次，每次吸入兩劑</a:t>
            </a:r>
            <a:r>
              <a:rPr lang="en-US" altLang="zh-TW" dirty="0" smtClean="0"/>
              <a:t>(2X5 </a:t>
            </a:r>
            <a:r>
              <a:rPr lang="zh-TW" altLang="en-US" dirty="0" smtClean="0"/>
              <a:t>毫克</a:t>
            </a:r>
            <a:r>
              <a:rPr lang="en-US" altLang="zh-TW" dirty="0" smtClean="0"/>
              <a:t>)</a:t>
            </a:r>
            <a:r>
              <a:rPr lang="zh-TW" altLang="en-US" dirty="0" smtClean="0"/>
              <a:t>，每天的總吸入 劑量為 </a:t>
            </a:r>
            <a:r>
              <a:rPr lang="en-US" altLang="zh-TW" dirty="0" smtClean="0"/>
              <a:t>20 </a:t>
            </a:r>
            <a:r>
              <a:rPr lang="zh-TW" altLang="en-US" dirty="0" smtClean="0"/>
              <a:t>毫克。 為獲得最大效益，症狀出現後應盡快開始治療</a:t>
            </a:r>
            <a:r>
              <a:rPr lang="en-US" altLang="zh-TW" dirty="0" smtClean="0"/>
              <a:t>(</a:t>
            </a:r>
            <a:r>
              <a:rPr lang="zh-TW" altLang="en-US" dirty="0" smtClean="0"/>
              <a:t>最好在兩天之內</a:t>
            </a:r>
            <a:r>
              <a:rPr lang="en-US" altLang="zh-TW" dirty="0" smtClean="0"/>
              <a:t>)</a:t>
            </a:r>
            <a:r>
              <a:rPr lang="zh-TW" altLang="en-US" dirty="0" smtClean="0"/>
              <a:t>。</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36</a:t>
            </a:fld>
            <a:endParaRPr lang="zh-TW" altLang="en-US"/>
          </a:p>
        </p:txBody>
      </p:sp>
    </p:spTree>
    <p:extLst>
      <p:ext uri="{BB962C8B-B14F-4D97-AF65-F5344CB8AC3E}">
        <p14:creationId xmlns:p14="http://schemas.microsoft.com/office/powerpoint/2010/main" val="772734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600" u="sng" dirty="0" smtClean="0">
                <a:latin typeface="Arial" panose="020B0604020202020204" pitchFamily="34" charset="0"/>
                <a:cs typeface="Arial" panose="020B0604020202020204" pitchFamily="34" charset="0"/>
              </a:rPr>
              <a:t>For </a:t>
            </a:r>
            <a:r>
              <a:rPr lang="en-US" altLang="zh-TW" sz="1600" b="1" u="sng" dirty="0" smtClean="0">
                <a:latin typeface="Arial" panose="020B0604020202020204" pitchFamily="34" charset="0"/>
                <a:cs typeface="Arial" panose="020B0604020202020204" pitchFamily="34" charset="0"/>
              </a:rPr>
              <a:t>outpatients</a:t>
            </a:r>
            <a:r>
              <a:rPr lang="en-US" altLang="zh-TW" sz="1600" u="sng" dirty="0" smtClean="0">
                <a:latin typeface="Arial" panose="020B0604020202020204" pitchFamily="34" charset="0"/>
                <a:cs typeface="Arial" panose="020B0604020202020204" pitchFamily="34" charset="0"/>
              </a:rPr>
              <a:t> with </a:t>
            </a:r>
            <a:r>
              <a:rPr lang="en-US" altLang="zh-TW" sz="1600" b="1" u="sng" dirty="0" smtClean="0">
                <a:latin typeface="Arial" panose="020B0604020202020204" pitchFamily="34" charset="0"/>
                <a:cs typeface="Arial" panose="020B0604020202020204" pitchFamily="34" charset="0"/>
              </a:rPr>
              <a:t>acute uncomplicated influenza</a:t>
            </a:r>
            <a:r>
              <a:rPr lang="en-US" altLang="zh-TW" sz="1600" dirty="0" smtClean="0">
                <a:latin typeface="Arial" panose="020B0604020202020204" pitchFamily="34" charset="0"/>
                <a:cs typeface="Arial" panose="020B0604020202020204" pitchFamily="34" charset="0"/>
              </a:rPr>
              <a:t>, oral </a:t>
            </a:r>
            <a:r>
              <a:rPr lang="en-US" altLang="zh-TW" sz="1600" dirty="0" err="1" smtClean="0">
                <a:latin typeface="Arial" panose="020B0604020202020204" pitchFamily="34" charset="0"/>
                <a:cs typeface="Arial" panose="020B0604020202020204" pitchFamily="34" charset="0"/>
              </a:rPr>
              <a:t>oseltamivir</a:t>
            </a:r>
            <a:r>
              <a:rPr lang="en-US" altLang="zh-TW" sz="1600" dirty="0" smtClean="0">
                <a:latin typeface="Arial" panose="020B0604020202020204" pitchFamily="34" charset="0"/>
                <a:cs typeface="Arial" panose="020B0604020202020204" pitchFamily="34" charset="0"/>
              </a:rPr>
              <a:t>, inhaled </a:t>
            </a:r>
            <a:r>
              <a:rPr lang="en-US" altLang="zh-TW" sz="1600" dirty="0" err="1" smtClean="0">
                <a:latin typeface="Arial" panose="020B0604020202020204" pitchFamily="34" charset="0"/>
                <a:cs typeface="Arial" panose="020B0604020202020204" pitchFamily="34" charset="0"/>
              </a:rPr>
              <a:t>zanamivir</a:t>
            </a:r>
            <a:r>
              <a:rPr lang="en-US" altLang="zh-TW" sz="1600" dirty="0" smtClean="0">
                <a:latin typeface="Arial" panose="020B0604020202020204" pitchFamily="34" charset="0"/>
                <a:cs typeface="Arial" panose="020B0604020202020204" pitchFamily="34" charset="0"/>
              </a:rPr>
              <a:t>, or </a:t>
            </a:r>
            <a:r>
              <a:rPr lang="en-US" altLang="zh-TW" sz="1600" dirty="0" smtClean="0">
                <a:solidFill>
                  <a:srgbClr val="FF0000"/>
                </a:solidFill>
                <a:latin typeface="Arial" panose="020B0604020202020204" pitchFamily="34" charset="0"/>
                <a:cs typeface="Arial" panose="020B0604020202020204" pitchFamily="34" charset="0"/>
              </a:rPr>
              <a:t>intravenous </a:t>
            </a:r>
            <a:r>
              <a:rPr lang="en-US" altLang="zh-TW" sz="1600" dirty="0" err="1" smtClean="0">
                <a:solidFill>
                  <a:srgbClr val="FF0000"/>
                </a:solidFill>
                <a:latin typeface="Arial" panose="020B0604020202020204" pitchFamily="34" charset="0"/>
                <a:cs typeface="Arial" panose="020B0604020202020204" pitchFamily="34" charset="0"/>
              </a:rPr>
              <a:t>peramivir</a:t>
            </a:r>
            <a:r>
              <a:rPr lang="en-US" altLang="zh-TW" sz="1600" dirty="0" smtClean="0">
                <a:solidFill>
                  <a:srgbClr val="FF0000"/>
                </a:solidFill>
                <a:latin typeface="Arial" panose="020B0604020202020204" pitchFamily="34" charset="0"/>
                <a:cs typeface="Arial" panose="020B0604020202020204" pitchFamily="34" charset="0"/>
              </a:rPr>
              <a:t> </a:t>
            </a:r>
            <a:r>
              <a:rPr lang="en-US" altLang="zh-TW" sz="1600" dirty="0" smtClean="0">
                <a:latin typeface="Arial" panose="020B0604020202020204" pitchFamily="34" charset="0"/>
                <a:cs typeface="Arial" panose="020B0604020202020204" pitchFamily="34" charset="0"/>
              </a:rPr>
              <a:t>may be used for treatment.</a:t>
            </a:r>
          </a:p>
          <a:p>
            <a:pPr lvl="1"/>
            <a:r>
              <a:rPr lang="en-US" altLang="zh-TW" sz="1600" dirty="0" smtClean="0">
                <a:latin typeface="Arial" panose="020B0604020202020204" pitchFamily="34" charset="0"/>
                <a:cs typeface="Arial" panose="020B0604020202020204" pitchFamily="34" charset="0"/>
              </a:rPr>
              <a:t>The recommended treatment course for </a:t>
            </a:r>
            <a:r>
              <a:rPr lang="en-US" altLang="zh-TW" sz="1600" b="1" dirty="0" smtClean="0">
                <a:latin typeface="Arial" panose="020B0604020202020204" pitchFamily="34" charset="0"/>
                <a:cs typeface="Arial" panose="020B0604020202020204" pitchFamily="34" charset="0"/>
              </a:rPr>
              <a:t>uncomplicated</a:t>
            </a:r>
            <a:r>
              <a:rPr lang="en-US" altLang="zh-TW" sz="1600" dirty="0" smtClean="0">
                <a:latin typeface="Arial" panose="020B0604020202020204" pitchFamily="34" charset="0"/>
                <a:cs typeface="Arial" panose="020B0604020202020204" pitchFamily="34" charset="0"/>
              </a:rPr>
              <a:t> influenza is two doses per day of oral </a:t>
            </a:r>
            <a:r>
              <a:rPr lang="en-US" altLang="zh-TW" sz="1600" dirty="0" err="1" smtClean="0">
                <a:latin typeface="Arial" panose="020B0604020202020204" pitchFamily="34" charset="0"/>
                <a:cs typeface="Arial" panose="020B0604020202020204" pitchFamily="34" charset="0"/>
              </a:rPr>
              <a:t>oseltamivir</a:t>
            </a:r>
            <a:r>
              <a:rPr lang="en-US" altLang="zh-TW" sz="1600" dirty="0" smtClean="0">
                <a:latin typeface="Arial" panose="020B0604020202020204" pitchFamily="34" charset="0"/>
                <a:cs typeface="Arial" panose="020B0604020202020204" pitchFamily="34" charset="0"/>
              </a:rPr>
              <a:t> or inhaled </a:t>
            </a:r>
            <a:r>
              <a:rPr lang="en-US" altLang="zh-TW" sz="1600" dirty="0" err="1" smtClean="0">
                <a:latin typeface="Arial" panose="020B0604020202020204" pitchFamily="34" charset="0"/>
                <a:cs typeface="Arial" panose="020B0604020202020204" pitchFamily="34" charset="0"/>
              </a:rPr>
              <a:t>zanamivir</a:t>
            </a:r>
            <a:r>
              <a:rPr lang="en-US" altLang="zh-TW" sz="1600" dirty="0" smtClean="0">
                <a:latin typeface="Arial" panose="020B0604020202020204" pitchFamily="34" charset="0"/>
                <a:cs typeface="Arial" panose="020B0604020202020204" pitchFamily="34" charset="0"/>
              </a:rPr>
              <a:t> for 5 days, or </a:t>
            </a:r>
            <a:r>
              <a:rPr lang="en-US" altLang="zh-TW" sz="1600" dirty="0" smtClean="0">
                <a:solidFill>
                  <a:srgbClr val="FF0000"/>
                </a:solidFill>
                <a:latin typeface="Arial" panose="020B0604020202020204" pitchFamily="34" charset="0"/>
                <a:cs typeface="Arial" panose="020B0604020202020204" pitchFamily="34" charset="0"/>
              </a:rPr>
              <a:t>one dose</a:t>
            </a:r>
            <a:r>
              <a:rPr lang="en-US" altLang="zh-TW" sz="1600" dirty="0" smtClean="0">
                <a:latin typeface="Arial" panose="020B0604020202020204" pitchFamily="34" charset="0"/>
                <a:cs typeface="Arial" panose="020B0604020202020204" pitchFamily="34" charset="0"/>
              </a:rPr>
              <a:t> of intravenous </a:t>
            </a:r>
            <a:r>
              <a:rPr lang="en-US" altLang="zh-TW" sz="1600" dirty="0" err="1" smtClean="0">
                <a:latin typeface="Arial" panose="020B0604020202020204" pitchFamily="34" charset="0"/>
                <a:cs typeface="Arial" panose="020B0604020202020204" pitchFamily="34" charset="0"/>
              </a:rPr>
              <a:t>peramivir</a:t>
            </a:r>
            <a:r>
              <a:rPr lang="en-US" altLang="zh-TW" sz="1600" dirty="0" smtClean="0">
                <a:latin typeface="Arial" panose="020B0604020202020204" pitchFamily="34" charset="0"/>
                <a:cs typeface="Arial" panose="020B0604020202020204" pitchFamily="34" charset="0"/>
              </a:rPr>
              <a:t> for </a:t>
            </a:r>
            <a:r>
              <a:rPr lang="en-US" altLang="zh-TW" sz="1600" dirty="0" smtClean="0">
                <a:solidFill>
                  <a:srgbClr val="FF0000"/>
                </a:solidFill>
                <a:latin typeface="Arial" panose="020B0604020202020204" pitchFamily="34" charset="0"/>
                <a:cs typeface="Arial" panose="020B0604020202020204" pitchFamily="34" charset="0"/>
              </a:rPr>
              <a:t>1 day</a:t>
            </a:r>
            <a:r>
              <a:rPr lang="en-US" altLang="zh-TW" sz="1600" dirty="0" smtClean="0">
                <a:latin typeface="Arial" panose="020B0604020202020204" pitchFamily="34" charset="0"/>
                <a:cs typeface="Arial" panose="020B0604020202020204" pitchFamily="34" charset="0"/>
              </a:rPr>
              <a:t>.</a:t>
            </a:r>
          </a:p>
          <a:p>
            <a:r>
              <a:rPr lang="zh-TW" altLang="en-US" sz="1800" b="0" kern="1200" dirty="0" smtClean="0">
                <a:solidFill>
                  <a:schemeClr val="dk1"/>
                </a:solidFill>
                <a:latin typeface="微軟正黑體" panose="020B0604030504040204" pitchFamily="34" charset="-120"/>
                <a:ea typeface="微軟正黑體" panose="020B0604030504040204" pitchFamily="34" charset="-120"/>
                <a:cs typeface="+mn-cs"/>
              </a:rPr>
              <a:t>所以 </a:t>
            </a:r>
            <a:r>
              <a:rPr lang="en-US" altLang="zh-TW" sz="1800" b="0" kern="1200" dirty="0" err="1" smtClean="0">
                <a:solidFill>
                  <a:schemeClr val="dk1"/>
                </a:solidFill>
                <a:latin typeface="微軟正黑體" panose="020B0604030504040204" pitchFamily="34" charset="-120"/>
                <a:ea typeface="微軟正黑體" panose="020B0604030504040204" pitchFamily="34" charset="-120"/>
                <a:cs typeface="+mn-cs"/>
              </a:rPr>
              <a:t>Rapiacta</a:t>
            </a:r>
            <a:r>
              <a:rPr lang="en-US" altLang="zh-TW" sz="1800" b="0" kern="1200" baseline="0" dirty="0" smtClean="0">
                <a:solidFill>
                  <a:schemeClr val="dk1"/>
                </a:solidFill>
                <a:latin typeface="微軟正黑體" panose="020B0604030504040204" pitchFamily="34" charset="-120"/>
                <a:ea typeface="微軟正黑體" panose="020B0604030504040204" pitchFamily="34" charset="-120"/>
                <a:cs typeface="+mn-cs"/>
              </a:rPr>
              <a:t> </a:t>
            </a:r>
            <a:r>
              <a:rPr lang="zh-TW" altLang="en-US" sz="1800" b="0" kern="1200" baseline="0" dirty="0" smtClean="0">
                <a:solidFill>
                  <a:schemeClr val="dk1"/>
                </a:solidFill>
                <a:latin typeface="微軟正黑體" panose="020B0604030504040204" pitchFamily="34" charset="-120"/>
                <a:ea typeface="微軟正黑體" panose="020B0604030504040204" pitchFamily="34" charset="-120"/>
                <a:cs typeface="+mn-cs"/>
              </a:rPr>
              <a:t>現只用於</a:t>
            </a:r>
            <a:r>
              <a:rPr lang="en-US" altLang="zh-TW" sz="1800" b="0" kern="1200" baseline="0" dirty="0" smtClean="0">
                <a:solidFill>
                  <a:schemeClr val="dk1"/>
                </a:solidFill>
                <a:latin typeface="微軟正黑體" panose="020B0604030504040204" pitchFamily="34" charset="-120"/>
                <a:ea typeface="微軟正黑體" panose="020B0604030504040204" pitchFamily="34" charset="-120"/>
                <a:cs typeface="+mn-cs"/>
              </a:rPr>
              <a:t>uncomplicated influenza </a:t>
            </a:r>
            <a:endParaRPr lang="zh-TW" altLang="en-US" sz="1800" b="0" kern="1200" dirty="0">
              <a:solidFill>
                <a:schemeClr val="dk1"/>
              </a:solidFill>
              <a:latin typeface="微軟正黑體" panose="020B0604030504040204" pitchFamily="34" charset="-120"/>
              <a:ea typeface="微軟正黑體" panose="020B0604030504040204" pitchFamily="34" charset="-120"/>
              <a:cs typeface="+mn-cs"/>
            </a:endParaRPr>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38</a:t>
            </a:fld>
            <a:endParaRPr lang="zh-TW" altLang="en-US"/>
          </a:p>
        </p:txBody>
      </p:sp>
    </p:spTree>
    <p:extLst>
      <p:ext uri="{BB962C8B-B14F-4D97-AF65-F5344CB8AC3E}">
        <p14:creationId xmlns:p14="http://schemas.microsoft.com/office/powerpoint/2010/main" val="2567137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36F4-6549-4AB9-AD58-8E6FFA0C807E}"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295082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可更快降低病毒量：從圖上證明，與其他組別相比，</a:t>
            </a:r>
            <a:r>
              <a:rPr lang="en-US" altLang="zh-TW" dirty="0"/>
              <a:t>Peramivir</a:t>
            </a:r>
            <a:r>
              <a:rPr lang="zh-TW" altLang="en-US" dirty="0"/>
              <a:t>能最快讓所有病患不再排出流感病毒，雖然未達到顯著差異，但只需約</a:t>
            </a:r>
            <a:r>
              <a:rPr lang="en-US" altLang="zh-TW" dirty="0"/>
              <a:t>3.71</a:t>
            </a:r>
            <a:r>
              <a:rPr lang="zh-TW" altLang="en-US" dirty="0"/>
              <a:t>天左右即在所有的病患身上檢驗不出病毒量了。</a:t>
            </a:r>
          </a:p>
        </p:txBody>
      </p:sp>
      <p:sp>
        <p:nvSpPr>
          <p:cNvPr id="4" name="投影片編號版面配置區 3"/>
          <p:cNvSpPr>
            <a:spLocks noGrp="1"/>
          </p:cNvSpPr>
          <p:nvPr>
            <p:ph type="sldNum" sz="quarter" idx="10"/>
          </p:nvPr>
        </p:nvSpPr>
        <p:spPr/>
        <p:txBody>
          <a:bodyPr/>
          <a:lstStyle/>
          <a:p>
            <a:fld id="{4F292F0C-B3F5-4355-87AF-0C5D20D2C060}" type="slidenum">
              <a:rPr lang="zh-TW" altLang="en-US" smtClean="0"/>
              <a:pPr/>
              <a:t>43</a:t>
            </a:fld>
            <a:endParaRPr lang="zh-TW" altLang="en-US"/>
          </a:p>
        </p:txBody>
      </p:sp>
    </p:spTree>
    <p:extLst>
      <p:ext uri="{BB962C8B-B14F-4D97-AF65-F5344CB8AC3E}">
        <p14:creationId xmlns:p14="http://schemas.microsoft.com/office/powerpoint/2010/main" val="3565102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328432B-0FEB-405C-9522-68A1C52C7127}" type="slidenum">
              <a:rPr lang="zh-TW" altLang="en-US" smtClean="0">
                <a:solidFill>
                  <a:prstClr val="black"/>
                </a:solidFill>
              </a:rPr>
              <a:pPr/>
              <a:t>45</a:t>
            </a:fld>
            <a:endParaRPr lang="zh-TW" altLang="en-US">
              <a:solidFill>
                <a:prstClr val="black"/>
              </a:solidFill>
            </a:endParaRPr>
          </a:p>
        </p:txBody>
      </p:sp>
    </p:spTree>
    <p:extLst>
      <p:ext uri="{BB962C8B-B14F-4D97-AF65-F5344CB8AC3E}">
        <p14:creationId xmlns:p14="http://schemas.microsoft.com/office/powerpoint/2010/main" val="2678514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900"/>
              <a:buFont typeface="Times New Roman"/>
              <a:buNone/>
            </a:pPr>
            <a:r>
              <a:rPr kumimoji="0" lang="en-GB" altLang="zh-TW"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Baloxavir</a:t>
            </a:r>
            <a:r>
              <a:rPr kumimoji="0" lang="zh-TW"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為新機轉的流感抗病毒製劑，是如何抑制病毒複製</a:t>
            </a:r>
            <a:r>
              <a:rPr kumimoji="0" lang="en-US" altLang="zh-TW"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rtl="0">
              <a:lnSpc>
                <a:spcPct val="100000"/>
              </a:lnSpc>
              <a:spcBef>
                <a:spcPts val="0"/>
              </a:spcBef>
              <a:spcAft>
                <a:spcPts val="0"/>
              </a:spcAft>
              <a:buClr>
                <a:srgbClr val="000000"/>
              </a:buClr>
              <a:buSzPts val="900"/>
              <a:buFont typeface="Times New Roman"/>
              <a:buNone/>
            </a:pPr>
            <a:r>
              <a:rPr lang="zh-TW" altLang="en-US" sz="1200" dirty="0"/>
              <a:t>先來看病毒</a:t>
            </a:r>
            <a:r>
              <a:rPr lang="en-US" altLang="zh-TW" sz="1200" dirty="0"/>
              <a:t>RNA</a:t>
            </a:r>
            <a:r>
              <a:rPr lang="zh-TW" altLang="en-US" sz="1200" dirty="0"/>
              <a:t>聚合酶複合體的構造，其組成包含病毒</a:t>
            </a:r>
            <a:r>
              <a:rPr lang="en-US" altLang="zh-TW" sz="1200" dirty="0"/>
              <a:t>RNA</a:t>
            </a:r>
            <a:r>
              <a:rPr lang="zh-TW" altLang="en-US" sz="1200" dirty="0"/>
              <a:t>片段、多個核蛋白分子以及含</a:t>
            </a:r>
            <a:r>
              <a:rPr lang="en-US" altLang="zh-TW" sz="1200" dirty="0"/>
              <a:t>PA</a:t>
            </a:r>
            <a:r>
              <a:rPr lang="zh-TW" altLang="en-US" sz="1200" dirty="0"/>
              <a:t>、</a:t>
            </a:r>
            <a:r>
              <a:rPr lang="en-US" altLang="zh-TW" sz="1200" dirty="0"/>
              <a:t>PB1</a:t>
            </a:r>
            <a:r>
              <a:rPr lang="zh-TW" altLang="en-US" sz="1200" dirty="0"/>
              <a:t>、</a:t>
            </a:r>
            <a:r>
              <a:rPr lang="en-US" altLang="zh-TW" sz="1200" dirty="0"/>
              <a:t>PB2</a:t>
            </a:r>
            <a:r>
              <a:rPr lang="zh-TW" altLang="en-US" sz="1200" dirty="0"/>
              <a:t>次單元的聚合酶複合體。</a:t>
            </a:r>
            <a:endParaRPr lang="en-US" altLang="zh-TW" sz="1200" dirty="0"/>
          </a:p>
          <a:p>
            <a:pPr marL="0" marR="0" lvl="0" indent="0" algn="l" rtl="0">
              <a:lnSpc>
                <a:spcPct val="100000"/>
              </a:lnSpc>
              <a:spcBef>
                <a:spcPts val="0"/>
              </a:spcBef>
              <a:spcAft>
                <a:spcPts val="0"/>
              </a:spcAft>
              <a:buClr>
                <a:srgbClr val="000000"/>
              </a:buClr>
              <a:buSzPts val="900"/>
              <a:buFont typeface="Times New Roman"/>
              <a:buNone/>
            </a:pPr>
            <a:r>
              <a:rPr lang="en-US" altLang="zh-TW" sz="1200" dirty="0"/>
              <a:t>RNA</a:t>
            </a:r>
            <a:r>
              <a:rPr lang="zh-TW" altLang="en-US" sz="1200" dirty="0"/>
              <a:t>聚合酶複合體的</a:t>
            </a:r>
            <a:r>
              <a:rPr lang="en-US" altLang="zh-TW" sz="1200" dirty="0"/>
              <a:t>PA</a:t>
            </a:r>
            <a:r>
              <a:rPr lang="zh-TW" altLang="en-US" sz="1200" dirty="0"/>
              <a:t>次單元具有帽依存性內切酶，為流感病毒特有的酵素酶，可竊取宿主前驅傳訊</a:t>
            </a:r>
            <a:r>
              <a:rPr lang="en-US" altLang="zh-TW" sz="1200" dirty="0"/>
              <a:t>RNA</a:t>
            </a:r>
            <a:r>
              <a:rPr lang="zh-TW" altLang="en-US" sz="1200" dirty="0"/>
              <a:t>之</a:t>
            </a:r>
            <a:r>
              <a:rPr lang="en-US" altLang="zh-TW" sz="1200" dirty="0"/>
              <a:t>”</a:t>
            </a:r>
            <a:r>
              <a:rPr lang="zh-TW" altLang="en-US" sz="1200" dirty="0"/>
              <a:t>帽端</a:t>
            </a:r>
            <a:r>
              <a:rPr lang="en-US" altLang="zh-TW" sz="1200" dirty="0"/>
              <a:t>”</a:t>
            </a:r>
            <a:r>
              <a:rPr lang="zh-TW" altLang="en-US" sz="1200" dirty="0"/>
              <a:t>，以作為病毒</a:t>
            </a:r>
            <a:r>
              <a:rPr lang="en-US" altLang="zh-TW" sz="1200" dirty="0"/>
              <a:t>mRNA</a:t>
            </a:r>
            <a:r>
              <a:rPr lang="zh-TW" altLang="en-US" sz="1200" dirty="0"/>
              <a:t>轉錄起始之引子</a:t>
            </a:r>
            <a:r>
              <a:rPr lang="en-US" altLang="zh-TW" sz="1200" dirty="0"/>
              <a:t>(Primer)</a:t>
            </a:r>
          </a:p>
          <a:p>
            <a:pPr marL="0" marR="0" lvl="0" indent="0" algn="l" rtl="0">
              <a:lnSpc>
                <a:spcPct val="100000"/>
              </a:lnSpc>
              <a:spcBef>
                <a:spcPts val="0"/>
              </a:spcBef>
              <a:spcAft>
                <a:spcPts val="0"/>
              </a:spcAft>
              <a:buClr>
                <a:srgbClr val="000000"/>
              </a:buClr>
              <a:buSzPts val="900"/>
              <a:buFont typeface="Times New Roman"/>
              <a:buNone/>
            </a:pPr>
            <a:r>
              <a:rPr lang="zh-TW" altLang="en-US" sz="1200" dirty="0"/>
              <a:t>病毒偷取到</a:t>
            </a:r>
            <a:r>
              <a:rPr lang="en-US" altLang="zh-TW" sz="1200" dirty="0"/>
              <a:t>”</a:t>
            </a:r>
            <a:r>
              <a:rPr lang="zh-TW" altLang="en-US" sz="1200" dirty="0"/>
              <a:t>帽端</a:t>
            </a:r>
            <a:r>
              <a:rPr lang="en-US" altLang="zh-TW" sz="1200" dirty="0"/>
              <a:t>”</a:t>
            </a:r>
            <a:r>
              <a:rPr lang="zh-TW" altLang="en-US" sz="1200" dirty="0"/>
              <a:t>這個引子後，即利用此引子接續轉錄病毒</a:t>
            </a:r>
            <a:r>
              <a:rPr lang="en-US" altLang="zh-TW" sz="1200" dirty="0"/>
              <a:t>mRNA</a:t>
            </a:r>
            <a:r>
              <a:rPr lang="zh-TW" altLang="en-US" sz="1200" dirty="0"/>
              <a:t>。</a:t>
            </a:r>
            <a:endParaRPr lang="en-US" altLang="zh-TW" sz="1200" dirty="0"/>
          </a:p>
          <a:p>
            <a:pPr marL="0" marR="0" lvl="0" indent="0" algn="l" rtl="0">
              <a:lnSpc>
                <a:spcPct val="100000"/>
              </a:lnSpc>
              <a:spcBef>
                <a:spcPts val="0"/>
              </a:spcBef>
              <a:spcAft>
                <a:spcPts val="0"/>
              </a:spcAft>
              <a:buClr>
                <a:srgbClr val="000000"/>
              </a:buClr>
              <a:buSzPts val="900"/>
              <a:buFont typeface="Times New Roman"/>
              <a:buNone/>
            </a:pPr>
            <a:r>
              <a:rPr lang="zh-TW" altLang="en-US" sz="1200" dirty="0"/>
              <a:t>而</a:t>
            </a:r>
            <a:r>
              <a:rPr lang="en-US" altLang="zh-TW" sz="1200" dirty="0" err="1"/>
              <a:t>Baloxavir</a:t>
            </a:r>
            <a:r>
              <a:rPr lang="zh-TW" altLang="en-US" sz="1200" dirty="0"/>
              <a:t>的作用即是在抑制</a:t>
            </a:r>
            <a:r>
              <a:rPr lang="en-US" altLang="zh-TW" sz="1200" dirty="0"/>
              <a:t>PA</a:t>
            </a:r>
            <a:r>
              <a:rPr lang="zh-TW" altLang="en-US" sz="1200" dirty="0"/>
              <a:t>次單元上的帽依存性內切酶之活性，阻止偷取宿主細胞的</a:t>
            </a:r>
            <a:r>
              <a:rPr lang="en-US" altLang="zh-TW" sz="1200" dirty="0"/>
              <a:t>”</a:t>
            </a:r>
            <a:r>
              <a:rPr lang="zh-TW" altLang="en-US" sz="1200" dirty="0"/>
              <a:t>帽端</a:t>
            </a:r>
            <a:r>
              <a:rPr lang="en-US" altLang="zh-TW" sz="1200" dirty="0"/>
              <a:t>”</a:t>
            </a:r>
            <a:r>
              <a:rPr lang="zh-TW" altLang="en-US" sz="1200" dirty="0"/>
              <a:t>，使病毒 </a:t>
            </a:r>
            <a:r>
              <a:rPr lang="en-US" altLang="zh-TW" sz="1200" dirty="0"/>
              <a:t>mRNA </a:t>
            </a:r>
            <a:r>
              <a:rPr lang="zh-TW" altLang="en-US" sz="1200" dirty="0"/>
              <a:t>合成受阻，病毒無法繼續增殖。</a:t>
            </a:r>
            <a:endParaRPr lang="en-US" altLang="zh-TW" sz="1200" dirty="0"/>
          </a:p>
          <a:p>
            <a:endParaRPr lang="zh-TW" altLang="en-US" dirty="0"/>
          </a:p>
        </p:txBody>
      </p:sp>
      <p:sp>
        <p:nvSpPr>
          <p:cNvPr id="4" name="投影片編號版面配置區 3"/>
          <p:cNvSpPr>
            <a:spLocks noGrp="1"/>
          </p:cNvSpPr>
          <p:nvPr>
            <p:ph type="sldNum" sz="quarter" idx="10"/>
          </p:nvPr>
        </p:nvSpPr>
        <p:spPr/>
        <p:txBody>
          <a:bodyPr/>
          <a:lstStyle/>
          <a:p>
            <a:fld id="{4328432B-0FEB-405C-9522-68A1C52C7127}" type="slidenum">
              <a:rPr lang="zh-TW" altLang="en-US" smtClean="0"/>
              <a:t>46</a:t>
            </a:fld>
            <a:endParaRPr lang="zh-TW" altLang="en-US"/>
          </a:p>
        </p:txBody>
      </p:sp>
    </p:spTree>
    <p:extLst>
      <p:ext uri="{BB962C8B-B14F-4D97-AF65-F5344CB8AC3E}">
        <p14:creationId xmlns:p14="http://schemas.microsoft.com/office/powerpoint/2010/main" val="4126028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FD549-C636-409F-B5DD-B6F38A3B69A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50899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對重症來說</a:t>
            </a:r>
          </a:p>
          <a:p>
            <a:r>
              <a:rPr lang="en-US" altLang="zh-TW" sz="1200" b="0" i="0" kern="1200" dirty="0" smtClean="0">
                <a:solidFill>
                  <a:schemeClr val="tx1"/>
                </a:solidFill>
                <a:effectLst/>
                <a:latin typeface="+mn-lt"/>
                <a:ea typeface="+mn-ea"/>
                <a:cs typeface="+mn-cs"/>
              </a:rPr>
              <a:t>- </a:t>
            </a:r>
            <a:r>
              <a:rPr lang="en-US" altLang="zh-TW" sz="1200" b="0" i="0" kern="1200" dirty="0" err="1" smtClean="0">
                <a:solidFill>
                  <a:schemeClr val="tx1"/>
                </a:solidFill>
                <a:effectLst/>
                <a:latin typeface="+mn-lt"/>
                <a:ea typeface="+mn-ea"/>
                <a:cs typeface="+mn-cs"/>
              </a:rPr>
              <a:t>oseltamivir</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還是比較有證據的</a:t>
            </a:r>
          </a:p>
          <a:p>
            <a:r>
              <a:rPr lang="en-US" altLang="zh-TW" sz="1200" b="0" i="0" kern="1200" dirty="0" smtClean="0">
                <a:solidFill>
                  <a:schemeClr val="tx1"/>
                </a:solidFill>
                <a:effectLst/>
                <a:latin typeface="+mn-lt"/>
                <a:ea typeface="+mn-ea"/>
                <a:cs typeface="+mn-cs"/>
              </a:rPr>
              <a:t>- </a:t>
            </a:r>
            <a:r>
              <a:rPr lang="en-US" altLang="zh-TW" sz="1200" b="0" i="0" kern="1200" dirty="0" err="1" smtClean="0">
                <a:solidFill>
                  <a:schemeClr val="tx1"/>
                </a:solidFill>
                <a:effectLst/>
                <a:latin typeface="+mn-lt"/>
                <a:ea typeface="+mn-ea"/>
                <a:cs typeface="+mn-cs"/>
              </a:rPr>
              <a:t>rapiacta</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是留給無法口服者</a:t>
            </a:r>
          </a:p>
          <a:p>
            <a:r>
              <a:rPr lang="en-US" altLang="zh-TW" sz="1200" b="0" i="0" kern="1200" dirty="0" smtClean="0">
                <a:solidFill>
                  <a:schemeClr val="tx1"/>
                </a:solidFill>
                <a:effectLst/>
                <a:latin typeface="+mn-lt"/>
                <a:ea typeface="+mn-ea"/>
                <a:cs typeface="+mn-cs"/>
              </a:rPr>
              <a:t>- </a:t>
            </a:r>
            <a:r>
              <a:rPr lang="en-US" altLang="zh-TW" sz="1200" b="0" i="0" kern="1200" dirty="0" err="1" smtClean="0">
                <a:solidFill>
                  <a:schemeClr val="tx1"/>
                </a:solidFill>
                <a:effectLst/>
                <a:latin typeface="+mn-lt"/>
                <a:ea typeface="+mn-ea"/>
                <a:cs typeface="+mn-cs"/>
              </a:rPr>
              <a:t>xofluza</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還是比較偏向</a:t>
            </a:r>
            <a:r>
              <a:rPr lang="en-US" altLang="zh-TW" sz="1200" b="0" i="0" kern="1200" dirty="0" smtClean="0">
                <a:solidFill>
                  <a:schemeClr val="tx1"/>
                </a:solidFill>
                <a:effectLst/>
                <a:latin typeface="+mn-lt"/>
                <a:ea typeface="+mn-ea"/>
                <a:cs typeface="+mn-cs"/>
              </a:rPr>
              <a:t>uncomplicated influenza</a:t>
            </a:r>
            <a:br>
              <a:rPr lang="en-US" altLang="zh-TW" sz="1200" b="0" i="0" kern="1200" dirty="0" smtClean="0">
                <a:solidFill>
                  <a:schemeClr val="tx1"/>
                </a:solidFill>
                <a:effectLst/>
                <a:latin typeface="+mn-lt"/>
                <a:ea typeface="+mn-ea"/>
                <a:cs typeface="+mn-cs"/>
              </a:rPr>
            </a:br>
            <a:r>
              <a:rPr lang="en-US" altLang="zh-TW" sz="1200" b="0" i="0" kern="1200" dirty="0" smtClean="0">
                <a:solidFill>
                  <a:schemeClr val="tx1"/>
                </a:solidFill>
                <a:effectLst/>
                <a:latin typeface="+mn-lt"/>
                <a:ea typeface="+mn-ea"/>
                <a:cs typeface="+mn-cs"/>
              </a:rPr>
              <a:t/>
            </a:r>
            <a:br>
              <a:rPr lang="en-US" altLang="zh-TW" sz="1200" b="0" i="0" kern="1200" dirty="0" smtClean="0">
                <a:solidFill>
                  <a:schemeClr val="tx1"/>
                </a:solidFill>
                <a:effectLst/>
                <a:latin typeface="+mn-lt"/>
                <a:ea typeface="+mn-ea"/>
                <a:cs typeface="+mn-cs"/>
              </a:rPr>
            </a:br>
            <a:r>
              <a:rPr lang="en-US" altLang="zh-TW" sz="1200" b="0" i="0" kern="1200" dirty="0" smtClean="0">
                <a:solidFill>
                  <a:schemeClr val="tx1"/>
                </a:solidFill>
                <a:effectLst/>
                <a:latin typeface="+mn-lt"/>
                <a:ea typeface="+mn-ea"/>
                <a:cs typeface="+mn-cs"/>
              </a:rPr>
              <a:t>A neuraminidase inhibitor (</a:t>
            </a:r>
            <a:r>
              <a:rPr lang="en-US" altLang="zh-TW" sz="1200" b="0" i="0" u="sng" kern="1200" dirty="0" err="1" smtClean="0">
                <a:solidFill>
                  <a:schemeClr val="tx1"/>
                </a:solidFill>
                <a:effectLst/>
                <a:latin typeface="+mn-lt"/>
                <a:ea typeface="+mn-ea"/>
                <a:cs typeface="+mn-cs"/>
                <a:hlinkClick r:id="rId3"/>
              </a:rPr>
              <a:t>oseltamivir</a:t>
            </a:r>
            <a:r>
              <a:rPr lang="en-US" altLang="zh-TW" sz="1200" b="0" i="0" kern="1200" dirty="0" smtClean="0">
                <a:solidFill>
                  <a:schemeClr val="tx1"/>
                </a:solidFill>
                <a:effectLst/>
                <a:latin typeface="+mn-lt"/>
                <a:ea typeface="+mn-ea"/>
                <a:cs typeface="+mn-cs"/>
              </a:rPr>
              <a:t>, </a:t>
            </a:r>
            <a:r>
              <a:rPr lang="en-US" altLang="zh-TW" sz="1200" b="0" i="0" u="sng" kern="1200" dirty="0" err="1" smtClean="0">
                <a:solidFill>
                  <a:schemeClr val="tx1"/>
                </a:solidFill>
                <a:effectLst/>
                <a:latin typeface="+mn-lt"/>
                <a:ea typeface="+mn-ea"/>
                <a:cs typeface="+mn-cs"/>
                <a:hlinkClick r:id="rId4"/>
              </a:rPr>
              <a:t>zanamivir</a:t>
            </a:r>
            <a:r>
              <a:rPr lang="en-US" altLang="zh-TW" sz="1200" b="0" i="0" kern="1200" dirty="0" smtClean="0">
                <a:solidFill>
                  <a:schemeClr val="tx1"/>
                </a:solidFill>
                <a:effectLst/>
                <a:latin typeface="+mn-lt"/>
                <a:ea typeface="+mn-ea"/>
                <a:cs typeface="+mn-cs"/>
              </a:rPr>
              <a:t>, or </a:t>
            </a:r>
            <a:r>
              <a:rPr lang="en-US" altLang="zh-TW" sz="1200" b="0" i="0" u="sng" kern="1200" dirty="0" err="1" smtClean="0">
                <a:solidFill>
                  <a:schemeClr val="tx1"/>
                </a:solidFill>
                <a:effectLst/>
                <a:latin typeface="+mn-lt"/>
                <a:ea typeface="+mn-ea"/>
                <a:cs typeface="+mn-cs"/>
                <a:hlinkClick r:id="rId5"/>
              </a:rPr>
              <a:t>peramivir</a:t>
            </a:r>
            <a:r>
              <a:rPr lang="en-US" altLang="zh-TW" sz="1200" b="0" i="0" kern="1200" dirty="0" smtClean="0">
                <a:solidFill>
                  <a:schemeClr val="tx1"/>
                </a:solidFill>
                <a:effectLst/>
                <a:latin typeface="+mn-lt"/>
                <a:ea typeface="+mn-ea"/>
                <a:cs typeface="+mn-cs"/>
              </a:rPr>
              <a:t>) or the inhibitor of influenza cap-dependent endonuclease (</a:t>
            </a:r>
            <a:r>
              <a:rPr lang="en-US" altLang="zh-TW" sz="1200" b="0" i="0" u="sng" kern="1200" dirty="0" err="1" smtClean="0">
                <a:solidFill>
                  <a:schemeClr val="tx1"/>
                </a:solidFill>
                <a:effectLst/>
                <a:latin typeface="+mn-lt"/>
                <a:ea typeface="+mn-ea"/>
                <a:cs typeface="+mn-cs"/>
                <a:hlinkClick r:id="rId6"/>
              </a:rPr>
              <a:t>baloxavir</a:t>
            </a:r>
            <a:r>
              <a:rPr lang="en-US" altLang="zh-TW" sz="1200" b="0" i="0" kern="1200" dirty="0" smtClean="0">
                <a:solidFill>
                  <a:schemeClr val="tx1"/>
                </a:solidFill>
                <a:effectLst/>
                <a:latin typeface="+mn-lt"/>
                <a:ea typeface="+mn-ea"/>
                <a:cs typeface="+mn-cs"/>
              </a:rPr>
              <a:t>) can be used for the treatment of patients with uncomplicated influenza infection (</a:t>
            </a:r>
            <a:r>
              <a:rPr lang="en-US" altLang="zh-TW" sz="1200" b="0" i="0" u="sng" kern="1200" dirty="0" smtClean="0">
                <a:solidFill>
                  <a:schemeClr val="tx1"/>
                </a:solidFill>
                <a:effectLst/>
                <a:latin typeface="+mn-lt"/>
                <a:ea typeface="+mn-ea"/>
                <a:cs typeface="+mn-cs"/>
                <a:hlinkClick r:id="rId7"/>
              </a:rPr>
              <a:t>table 2</a:t>
            </a:r>
            <a:r>
              <a:rPr lang="en-US" altLang="zh-TW" sz="1200" b="0" i="0" kern="1200" dirty="0" smtClean="0">
                <a:solidFill>
                  <a:schemeClr val="tx1"/>
                </a:solidFill>
                <a:effectLst/>
                <a:latin typeface="+mn-lt"/>
                <a:ea typeface="+mn-ea"/>
                <a:cs typeface="+mn-cs"/>
              </a:rPr>
              <a:t>). Of these, we favor an oral (</a:t>
            </a:r>
            <a:r>
              <a:rPr lang="en-US" altLang="zh-TW" sz="1200" b="0" i="0" kern="1200" dirty="0" err="1" smtClean="0">
                <a:solidFill>
                  <a:schemeClr val="tx1"/>
                </a:solidFill>
                <a:effectLst/>
                <a:latin typeface="+mn-lt"/>
                <a:ea typeface="+mn-ea"/>
                <a:cs typeface="+mn-cs"/>
              </a:rPr>
              <a:t>oseltamivir</a:t>
            </a:r>
            <a:r>
              <a:rPr lang="en-US" altLang="zh-TW" sz="1200" b="0" i="0" kern="1200" dirty="0" smtClean="0">
                <a:solidFill>
                  <a:schemeClr val="tx1"/>
                </a:solidFill>
                <a:effectLst/>
                <a:latin typeface="+mn-lt"/>
                <a:ea typeface="+mn-ea"/>
                <a:cs typeface="+mn-cs"/>
              </a:rPr>
              <a:t>, </a:t>
            </a:r>
            <a:r>
              <a:rPr lang="en-US" altLang="zh-TW" sz="1200" b="0" i="0" kern="1200" dirty="0" err="1" smtClean="0">
                <a:solidFill>
                  <a:schemeClr val="tx1"/>
                </a:solidFill>
                <a:effectLst/>
                <a:latin typeface="+mn-lt"/>
                <a:ea typeface="+mn-ea"/>
                <a:cs typeface="+mn-cs"/>
              </a:rPr>
              <a:t>baloxavir</a:t>
            </a:r>
            <a:r>
              <a:rPr lang="en-US" altLang="zh-TW" sz="1200" b="0" i="0" kern="1200" dirty="0" smtClean="0">
                <a:solidFill>
                  <a:schemeClr val="tx1"/>
                </a:solidFill>
                <a:effectLst/>
                <a:latin typeface="+mn-lt"/>
                <a:ea typeface="+mn-ea"/>
                <a:cs typeface="+mn-cs"/>
              </a:rPr>
              <a:t>) or inhaled (</a:t>
            </a:r>
            <a:r>
              <a:rPr lang="en-US" altLang="zh-TW" sz="1200" b="0" i="0" kern="1200" dirty="0" err="1" smtClean="0">
                <a:solidFill>
                  <a:schemeClr val="tx1"/>
                </a:solidFill>
                <a:effectLst/>
                <a:latin typeface="+mn-lt"/>
                <a:ea typeface="+mn-ea"/>
                <a:cs typeface="+mn-cs"/>
              </a:rPr>
              <a:t>zanamivir</a:t>
            </a:r>
            <a:r>
              <a:rPr lang="en-US" altLang="zh-TW" sz="1200" b="0" i="0" kern="1200" dirty="0" smtClean="0">
                <a:solidFill>
                  <a:schemeClr val="tx1"/>
                </a:solidFill>
                <a:effectLst/>
                <a:latin typeface="+mn-lt"/>
                <a:ea typeface="+mn-ea"/>
                <a:cs typeface="+mn-cs"/>
              </a:rPr>
              <a:t>) drug over intravenous </a:t>
            </a:r>
            <a:r>
              <a:rPr lang="en-US" altLang="zh-TW" sz="1200" b="0" i="0" kern="1200" dirty="0" err="1" smtClean="0">
                <a:solidFill>
                  <a:schemeClr val="tx1"/>
                </a:solidFill>
                <a:effectLst/>
                <a:latin typeface="+mn-lt"/>
                <a:ea typeface="+mn-ea"/>
                <a:cs typeface="+mn-cs"/>
              </a:rPr>
              <a:t>peramivir</a:t>
            </a:r>
            <a:r>
              <a:rPr lang="en-US" altLang="zh-TW" sz="1200" b="0" i="0" kern="1200" dirty="0" smtClean="0">
                <a:solidFill>
                  <a:schemeClr val="tx1"/>
                </a:solidFill>
                <a:effectLst/>
                <a:latin typeface="+mn-lt"/>
                <a:ea typeface="+mn-ea"/>
                <a:cs typeface="+mn-cs"/>
              </a:rPr>
              <a:t>. </a:t>
            </a:r>
            <a:r>
              <a:rPr lang="en-US" altLang="zh-TW" sz="1200" b="0" i="0" kern="1200" dirty="0" err="1" smtClean="0">
                <a:solidFill>
                  <a:schemeClr val="tx1"/>
                </a:solidFill>
                <a:effectLst/>
                <a:latin typeface="+mn-lt"/>
                <a:ea typeface="+mn-ea"/>
                <a:cs typeface="+mn-cs"/>
              </a:rPr>
              <a:t>Oseltamivir</a:t>
            </a:r>
            <a:r>
              <a:rPr lang="en-US" altLang="zh-TW" sz="1200" b="0" i="0" kern="1200" dirty="0" smtClean="0">
                <a:solidFill>
                  <a:schemeClr val="tx1"/>
                </a:solidFill>
                <a:effectLst/>
                <a:latin typeface="+mn-lt"/>
                <a:ea typeface="+mn-ea"/>
                <a:cs typeface="+mn-cs"/>
              </a:rPr>
              <a:t> and </a:t>
            </a:r>
            <a:r>
              <a:rPr lang="en-US" altLang="zh-TW" sz="1200" b="0" i="0" kern="1200" dirty="0" err="1" smtClean="0">
                <a:solidFill>
                  <a:schemeClr val="tx1"/>
                </a:solidFill>
                <a:effectLst/>
                <a:latin typeface="+mn-lt"/>
                <a:ea typeface="+mn-ea"/>
                <a:cs typeface="+mn-cs"/>
              </a:rPr>
              <a:t>peramivir</a:t>
            </a:r>
            <a:r>
              <a:rPr lang="en-US" altLang="zh-TW" sz="1200" b="0" i="0" kern="1200" dirty="0" smtClean="0">
                <a:solidFill>
                  <a:schemeClr val="tx1"/>
                </a:solidFill>
                <a:effectLst/>
                <a:latin typeface="+mn-lt"/>
                <a:ea typeface="+mn-ea"/>
                <a:cs typeface="+mn-cs"/>
              </a:rPr>
              <a:t> should only be used if </a:t>
            </a:r>
            <a:r>
              <a:rPr lang="en-US" altLang="zh-TW" sz="1200" b="0" i="0" kern="1200" dirty="0" err="1" smtClean="0">
                <a:solidFill>
                  <a:schemeClr val="tx1"/>
                </a:solidFill>
                <a:effectLst/>
                <a:latin typeface="+mn-lt"/>
                <a:ea typeface="+mn-ea"/>
                <a:cs typeface="+mn-cs"/>
              </a:rPr>
              <a:t>oseltamivir</a:t>
            </a:r>
            <a:r>
              <a:rPr lang="en-US" altLang="zh-TW" sz="1200" b="0" i="0" kern="1200" dirty="0" smtClean="0">
                <a:solidFill>
                  <a:schemeClr val="tx1"/>
                </a:solidFill>
                <a:effectLst/>
                <a:latin typeface="+mn-lt"/>
                <a:ea typeface="+mn-ea"/>
                <a:cs typeface="+mn-cs"/>
              </a:rPr>
              <a:t>-resistant influenza is not suspected. As noted above, </a:t>
            </a:r>
            <a:r>
              <a:rPr lang="en-US" altLang="zh-TW" sz="1200" b="0" i="0" kern="1200" dirty="0" err="1" smtClean="0">
                <a:solidFill>
                  <a:schemeClr val="tx1"/>
                </a:solidFill>
                <a:effectLst/>
                <a:latin typeface="+mn-lt"/>
                <a:ea typeface="+mn-ea"/>
                <a:cs typeface="+mn-cs"/>
              </a:rPr>
              <a:t>oseltamivir</a:t>
            </a:r>
            <a:r>
              <a:rPr lang="en-US" altLang="zh-TW" sz="1200" b="0" i="0" kern="1200" dirty="0" smtClean="0">
                <a:solidFill>
                  <a:schemeClr val="tx1"/>
                </a:solidFill>
                <a:effectLst/>
                <a:latin typeface="+mn-lt"/>
                <a:ea typeface="+mn-ea"/>
                <a:cs typeface="+mn-cs"/>
              </a:rPr>
              <a:t> is the preferred drug for severe influenza, but it is reasonable to use </a:t>
            </a:r>
            <a:r>
              <a:rPr lang="en-US" altLang="zh-TW" sz="1200" b="0" i="0" kern="1200" dirty="0" err="1" smtClean="0">
                <a:solidFill>
                  <a:schemeClr val="tx1"/>
                </a:solidFill>
                <a:effectLst/>
                <a:latin typeface="+mn-lt"/>
                <a:ea typeface="+mn-ea"/>
                <a:cs typeface="+mn-cs"/>
              </a:rPr>
              <a:t>peramivir</a:t>
            </a:r>
            <a:r>
              <a:rPr lang="en-US" altLang="zh-TW" sz="1200" b="0" i="0" kern="1200" dirty="0" smtClean="0">
                <a:solidFill>
                  <a:schemeClr val="tx1"/>
                </a:solidFill>
                <a:effectLst/>
                <a:latin typeface="+mn-lt"/>
                <a:ea typeface="+mn-ea"/>
                <a:cs typeface="+mn-cs"/>
              </a:rPr>
              <a:t> for patients with severe influenza who cannot receive </a:t>
            </a:r>
            <a:r>
              <a:rPr lang="en-US" altLang="zh-TW" sz="1200" b="0" i="0" kern="1200" dirty="0" err="1" smtClean="0">
                <a:solidFill>
                  <a:schemeClr val="tx1"/>
                </a:solidFill>
                <a:effectLst/>
                <a:latin typeface="+mn-lt"/>
                <a:ea typeface="+mn-ea"/>
                <a:cs typeface="+mn-cs"/>
              </a:rPr>
              <a:t>oseltamivir</a:t>
            </a:r>
            <a:r>
              <a:rPr lang="en-US" altLang="zh-TW" sz="1200" b="0" i="0" kern="1200" dirty="0" smtClean="0">
                <a:solidFill>
                  <a:schemeClr val="tx1"/>
                </a:solidFill>
                <a:effectLst/>
                <a:latin typeface="+mn-lt"/>
                <a:ea typeface="+mn-ea"/>
                <a:cs typeface="+mn-cs"/>
              </a:rPr>
              <a:t> (</a:t>
            </a:r>
            <a:r>
              <a:rPr lang="en-US" altLang="zh-TW" sz="1200" b="0" i="0" kern="1200" dirty="0" err="1" smtClean="0">
                <a:solidFill>
                  <a:schemeClr val="tx1"/>
                </a:solidFill>
                <a:effectLst/>
                <a:latin typeface="+mn-lt"/>
                <a:ea typeface="+mn-ea"/>
                <a:cs typeface="+mn-cs"/>
              </a:rPr>
              <a:t>eg</a:t>
            </a:r>
            <a:r>
              <a:rPr lang="en-US" altLang="zh-TW" sz="1200" b="0" i="0" kern="1200" dirty="0" smtClean="0">
                <a:solidFill>
                  <a:schemeClr val="tx1"/>
                </a:solidFill>
                <a:effectLst/>
                <a:latin typeface="+mn-lt"/>
                <a:ea typeface="+mn-ea"/>
                <a:cs typeface="+mn-cs"/>
              </a:rPr>
              <a:t>, those who cannot tolerate enteral agents). (See </a:t>
            </a:r>
            <a:r>
              <a:rPr lang="en-US" altLang="zh-TW" sz="1200" b="0" i="0" u="sng" kern="1200" dirty="0" smtClean="0">
                <a:solidFill>
                  <a:schemeClr val="tx1"/>
                </a:solidFill>
                <a:effectLst/>
                <a:latin typeface="+mn-lt"/>
                <a:ea typeface="+mn-ea"/>
                <a:cs typeface="+mn-cs"/>
                <a:hlinkClick r:id="rId8"/>
              </a:rPr>
              <a:t>'Choice of antiviral drug'</a:t>
            </a:r>
            <a:r>
              <a:rPr lang="en-US" altLang="zh-TW" sz="1200" b="0" i="0" kern="1200" dirty="0" smtClean="0">
                <a:solidFill>
                  <a:schemeClr val="tx1"/>
                </a:solidFill>
                <a:effectLst/>
                <a:latin typeface="+mn-lt"/>
                <a:ea typeface="+mn-ea"/>
                <a:cs typeface="+mn-cs"/>
              </a:rPr>
              <a:t> above.)</a:t>
            </a:r>
          </a:p>
          <a:p>
            <a:r>
              <a:rPr lang="en-US" altLang="zh-TW" sz="1200" b="0" i="0" kern="1200" dirty="0" smtClean="0">
                <a:solidFill>
                  <a:schemeClr val="tx1"/>
                </a:solidFill>
                <a:effectLst/>
                <a:latin typeface="+mn-lt"/>
                <a:ea typeface="+mn-ea"/>
                <a:cs typeface="+mn-cs"/>
              </a:rPr>
              <a:t>●The dosing of antiviral agents for influenza is summarized in the following table (</a:t>
            </a:r>
            <a:r>
              <a:rPr lang="en-US" altLang="zh-TW" sz="1200" b="0" i="0" u="sng" kern="1200" dirty="0" smtClean="0">
                <a:solidFill>
                  <a:schemeClr val="tx1"/>
                </a:solidFill>
                <a:effectLst/>
                <a:latin typeface="+mn-lt"/>
                <a:ea typeface="+mn-ea"/>
                <a:cs typeface="+mn-cs"/>
                <a:hlinkClick r:id="rId7"/>
              </a:rPr>
              <a:t>table 2</a:t>
            </a:r>
            <a:r>
              <a:rPr lang="en-US" altLang="zh-TW" sz="1200" b="0" i="0" kern="1200" dirty="0" smtClean="0">
                <a:solidFill>
                  <a:schemeClr val="tx1"/>
                </a:solidFill>
                <a:effectLst/>
                <a:latin typeface="+mn-lt"/>
                <a:ea typeface="+mn-ea"/>
                <a:cs typeface="+mn-cs"/>
              </a:rPr>
              <a:t>). The usual duration of therapy for </a:t>
            </a:r>
            <a:r>
              <a:rPr lang="en-US" altLang="zh-TW" sz="1200" b="0" i="0" u="sng" kern="1200" dirty="0" err="1" smtClean="0">
                <a:solidFill>
                  <a:schemeClr val="tx1"/>
                </a:solidFill>
                <a:effectLst/>
                <a:latin typeface="+mn-lt"/>
                <a:ea typeface="+mn-ea"/>
                <a:cs typeface="+mn-cs"/>
                <a:hlinkClick r:id="rId4"/>
              </a:rPr>
              <a:t>zanamivir</a:t>
            </a:r>
            <a:r>
              <a:rPr lang="en-US" altLang="zh-TW" sz="1200" b="0" i="0" kern="1200" dirty="0" smtClean="0">
                <a:solidFill>
                  <a:schemeClr val="tx1"/>
                </a:solidFill>
                <a:effectLst/>
                <a:latin typeface="+mn-lt"/>
                <a:ea typeface="+mn-ea"/>
                <a:cs typeface="+mn-cs"/>
              </a:rPr>
              <a:t> or </a:t>
            </a:r>
            <a:r>
              <a:rPr lang="en-US" altLang="zh-TW" sz="1200" b="0" i="0" u="sng" kern="1200" dirty="0" err="1" smtClean="0">
                <a:solidFill>
                  <a:schemeClr val="tx1"/>
                </a:solidFill>
                <a:effectLst/>
                <a:latin typeface="+mn-lt"/>
                <a:ea typeface="+mn-ea"/>
                <a:cs typeface="+mn-cs"/>
                <a:hlinkClick r:id="rId3"/>
              </a:rPr>
              <a:t>oseltamivir</a:t>
            </a:r>
            <a:r>
              <a:rPr lang="en-US" altLang="zh-TW" sz="1200" b="0" i="0" kern="1200" dirty="0" smtClean="0">
                <a:solidFill>
                  <a:schemeClr val="tx1"/>
                </a:solidFill>
                <a:effectLst/>
                <a:latin typeface="+mn-lt"/>
                <a:ea typeface="+mn-ea"/>
                <a:cs typeface="+mn-cs"/>
              </a:rPr>
              <a:t> is five days. </a:t>
            </a:r>
            <a:r>
              <a:rPr lang="en-US" altLang="zh-TW" sz="1200" b="0" i="0" u="sng" kern="1200" dirty="0" err="1" smtClean="0">
                <a:solidFill>
                  <a:schemeClr val="tx1"/>
                </a:solidFill>
                <a:effectLst/>
                <a:latin typeface="+mn-lt"/>
                <a:ea typeface="+mn-ea"/>
                <a:cs typeface="+mn-cs"/>
                <a:hlinkClick r:id="rId5"/>
              </a:rPr>
              <a:t>Peramivir</a:t>
            </a:r>
            <a:r>
              <a:rPr lang="en-US" altLang="zh-TW" sz="1200" b="0" i="0" kern="1200" dirty="0" smtClean="0">
                <a:solidFill>
                  <a:schemeClr val="tx1"/>
                </a:solidFill>
                <a:effectLst/>
                <a:latin typeface="+mn-lt"/>
                <a:ea typeface="+mn-ea"/>
                <a:cs typeface="+mn-cs"/>
              </a:rPr>
              <a:t> and </a:t>
            </a:r>
            <a:r>
              <a:rPr lang="en-US" altLang="zh-TW" sz="1200" b="0" i="0" u="sng" kern="1200" dirty="0" err="1" smtClean="0">
                <a:solidFill>
                  <a:schemeClr val="tx1"/>
                </a:solidFill>
                <a:effectLst/>
                <a:latin typeface="+mn-lt"/>
                <a:ea typeface="+mn-ea"/>
                <a:cs typeface="+mn-cs"/>
                <a:hlinkClick r:id="rId6"/>
              </a:rPr>
              <a:t>baloxavir</a:t>
            </a:r>
            <a:r>
              <a:rPr lang="en-US" altLang="zh-TW" sz="1200" b="0" i="0" kern="1200" dirty="0" smtClean="0">
                <a:solidFill>
                  <a:schemeClr val="tx1"/>
                </a:solidFill>
                <a:effectLst/>
                <a:latin typeface="+mn-lt"/>
                <a:ea typeface="+mn-ea"/>
                <a:cs typeface="+mn-cs"/>
              </a:rPr>
              <a:t> are typically given as a single dose. However, </a:t>
            </a:r>
            <a:r>
              <a:rPr lang="en-US" altLang="zh-TW" sz="1200" b="0" i="0" kern="1200" dirty="0" err="1" smtClean="0">
                <a:solidFill>
                  <a:schemeClr val="tx1"/>
                </a:solidFill>
                <a:effectLst/>
                <a:latin typeface="+mn-lt"/>
                <a:ea typeface="+mn-ea"/>
                <a:cs typeface="+mn-cs"/>
              </a:rPr>
              <a:t>peramivir</a:t>
            </a:r>
            <a:r>
              <a:rPr lang="en-US" altLang="zh-TW" sz="1200" b="0" i="0" kern="1200" dirty="0" smtClean="0">
                <a:solidFill>
                  <a:schemeClr val="tx1"/>
                </a:solidFill>
                <a:effectLst/>
                <a:latin typeface="+mn-lt"/>
                <a:ea typeface="+mn-ea"/>
                <a:cs typeface="+mn-cs"/>
              </a:rPr>
              <a:t> should probably be given daily to those with severe disease. A longer duration of </a:t>
            </a:r>
            <a:r>
              <a:rPr lang="en-US" altLang="zh-TW" sz="1200" b="0" i="0" kern="1200" dirty="0" err="1" smtClean="0">
                <a:solidFill>
                  <a:schemeClr val="tx1"/>
                </a:solidFill>
                <a:effectLst/>
                <a:latin typeface="+mn-lt"/>
                <a:ea typeface="+mn-ea"/>
                <a:cs typeface="+mn-cs"/>
              </a:rPr>
              <a:t>oseltamivir</a:t>
            </a:r>
            <a:r>
              <a:rPr lang="en-US" altLang="zh-TW" sz="1200" b="0" i="0" kern="1200" dirty="0" smtClean="0">
                <a:solidFill>
                  <a:schemeClr val="tx1"/>
                </a:solidFill>
                <a:effectLst/>
                <a:latin typeface="+mn-lt"/>
                <a:ea typeface="+mn-ea"/>
                <a:cs typeface="+mn-cs"/>
              </a:rPr>
              <a:t> or </a:t>
            </a:r>
            <a:r>
              <a:rPr lang="en-US" altLang="zh-TW" sz="1200" b="0" i="0" kern="1200" dirty="0" err="1" smtClean="0">
                <a:solidFill>
                  <a:schemeClr val="tx1"/>
                </a:solidFill>
                <a:effectLst/>
                <a:latin typeface="+mn-lt"/>
                <a:ea typeface="+mn-ea"/>
                <a:cs typeface="+mn-cs"/>
              </a:rPr>
              <a:t>peramivir</a:t>
            </a:r>
            <a:r>
              <a:rPr lang="en-US" altLang="zh-TW" sz="1200" b="0" i="0" kern="1200" dirty="0" smtClean="0">
                <a:solidFill>
                  <a:schemeClr val="tx1"/>
                </a:solidFill>
                <a:effectLst/>
                <a:latin typeface="+mn-lt"/>
                <a:ea typeface="+mn-ea"/>
                <a:cs typeface="+mn-cs"/>
              </a:rPr>
              <a:t> can be used in patients with severe lower respiratory tract disease (especially pneumonia or acute respiratory distress syndrome) or immunocompromised individuals, particularly in those who continue to have a positive influenza reverse-transcriptase polymerase chain reaction result from a respiratory specimen. (See </a:t>
            </a:r>
            <a:r>
              <a:rPr lang="en-US" altLang="zh-TW" sz="1200" b="0" i="0" u="sng" kern="1200" dirty="0" smtClean="0">
                <a:solidFill>
                  <a:schemeClr val="tx1"/>
                </a:solidFill>
                <a:effectLst/>
                <a:latin typeface="+mn-lt"/>
                <a:ea typeface="+mn-ea"/>
                <a:cs typeface="+mn-cs"/>
                <a:hlinkClick r:id="rId8"/>
              </a:rPr>
              <a:t>'Choice of antiviral drug'</a:t>
            </a:r>
            <a:r>
              <a:rPr lang="en-US" altLang="zh-TW" sz="1200" b="0" i="0" kern="1200" dirty="0" smtClean="0">
                <a:solidFill>
                  <a:schemeClr val="tx1"/>
                </a:solidFill>
                <a:effectLst/>
                <a:latin typeface="+mn-lt"/>
                <a:ea typeface="+mn-ea"/>
                <a:cs typeface="+mn-cs"/>
              </a:rPr>
              <a:t> above and </a:t>
            </a:r>
            <a:r>
              <a:rPr lang="en-US" altLang="zh-TW" sz="1200" b="0" i="0" u="sng" kern="1200" dirty="0" smtClean="0">
                <a:solidFill>
                  <a:schemeClr val="tx1"/>
                </a:solidFill>
                <a:effectLst/>
                <a:latin typeface="+mn-lt"/>
                <a:ea typeface="+mn-ea"/>
                <a:cs typeface="+mn-cs"/>
                <a:hlinkClick r:id="rId9"/>
              </a:rPr>
              <a:t>'Duration'</a:t>
            </a:r>
            <a:r>
              <a:rPr lang="en-US" altLang="zh-TW" sz="1200" b="0" i="0" kern="1200" dirty="0" smtClean="0">
                <a:solidFill>
                  <a:schemeClr val="tx1"/>
                </a:solidFill>
                <a:effectLst/>
                <a:latin typeface="+mn-lt"/>
                <a:ea typeface="+mn-ea"/>
                <a:cs typeface="+mn-cs"/>
              </a:rPr>
              <a:t> above.)</a:t>
            </a:r>
          </a:p>
          <a:p>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51</a:t>
            </a:fld>
            <a:endParaRPr lang="zh-TW" altLang="en-US"/>
          </a:p>
        </p:txBody>
      </p:sp>
    </p:spTree>
    <p:extLst>
      <p:ext uri="{BB962C8B-B14F-4D97-AF65-F5344CB8AC3E}">
        <p14:creationId xmlns:p14="http://schemas.microsoft.com/office/powerpoint/2010/main" val="2043650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Pdm</a:t>
            </a:r>
            <a:r>
              <a:rPr lang="en-US" altLang="zh-TW" baseline="0" dirty="0" smtClean="0"/>
              <a:t> 09</a:t>
            </a:r>
            <a:r>
              <a:rPr lang="zh-TW" altLang="en-US" baseline="0" dirty="0" smtClean="0"/>
              <a:t>稱豬流感  為</a:t>
            </a:r>
            <a:r>
              <a:rPr lang="en-US" altLang="zh-TW" baseline="0" dirty="0" smtClean="0"/>
              <a:t>H1N1</a:t>
            </a:r>
            <a:r>
              <a:rPr lang="zh-TW" altLang="en-US" baseline="0" dirty="0" smtClean="0"/>
              <a:t>亞型</a:t>
            </a:r>
            <a:r>
              <a:rPr lang="en-US" altLang="zh-TW" baseline="0" dirty="0" smtClean="0"/>
              <a:t>:</a:t>
            </a:r>
            <a:r>
              <a:rPr lang="zh-TW" altLang="en-US" baseline="0" dirty="0" smtClean="0"/>
              <a:t>   </a:t>
            </a:r>
            <a:r>
              <a:rPr lang="en-US" altLang="zh-TW" sz="1200" b="0" i="0" kern="1200" dirty="0" smtClean="0">
                <a:solidFill>
                  <a:schemeClr val="tx1"/>
                </a:solidFill>
                <a:effectLst/>
                <a:latin typeface="+mn-lt"/>
                <a:ea typeface="+mn-ea"/>
                <a:cs typeface="+mn-cs"/>
              </a:rPr>
              <a:t>Pandemic H1N1/09 virus</a:t>
            </a:r>
            <a:r>
              <a:rPr lang="zh-TW" altLang="en-US" sz="1200" b="0" i="0" kern="1200" dirty="0" smtClean="0">
                <a:solidFill>
                  <a:schemeClr val="tx1"/>
                </a:solidFill>
                <a:effectLst/>
                <a:latin typeface="+mn-lt"/>
                <a:ea typeface="+mn-ea"/>
                <a:cs typeface="+mn-cs"/>
              </a:rPr>
              <a:t>  大流行性</a:t>
            </a:r>
            <a:r>
              <a:rPr lang="en-US" altLang="zh-TW" sz="1200" b="0" i="0" kern="1200" dirty="0" smtClean="0">
                <a:solidFill>
                  <a:schemeClr val="tx1"/>
                </a:solidFill>
                <a:effectLst/>
                <a:latin typeface="+mn-lt"/>
                <a:ea typeface="+mn-ea"/>
                <a:cs typeface="+mn-cs"/>
              </a:rPr>
              <a:t>H1N1 / 09</a:t>
            </a:r>
            <a:r>
              <a:rPr lang="zh-TW" altLang="en-US" sz="1200" b="0" i="0" kern="1200" dirty="0" smtClean="0">
                <a:solidFill>
                  <a:schemeClr val="tx1"/>
                </a:solidFill>
                <a:effectLst/>
                <a:latin typeface="+mn-lt"/>
                <a:ea typeface="+mn-ea"/>
                <a:cs typeface="+mn-cs"/>
              </a:rPr>
              <a:t>病毒是豬源性甲型流感病毒</a:t>
            </a:r>
            <a:r>
              <a:rPr lang="en-US" altLang="zh-TW" sz="1200" b="0" i="0" kern="1200" dirty="0" smtClean="0">
                <a:solidFill>
                  <a:schemeClr val="tx1"/>
                </a:solidFill>
                <a:effectLst/>
                <a:latin typeface="+mn-lt"/>
                <a:ea typeface="+mn-ea"/>
                <a:cs typeface="+mn-cs"/>
              </a:rPr>
              <a:t>H1N1</a:t>
            </a:r>
            <a:r>
              <a:rPr lang="zh-TW" altLang="en-US" sz="1200" b="0" i="0" kern="1200" dirty="0" smtClean="0">
                <a:solidFill>
                  <a:schemeClr val="tx1"/>
                </a:solidFill>
                <a:effectLst/>
                <a:latin typeface="+mn-lt"/>
                <a:ea typeface="+mn-ea"/>
                <a:cs typeface="+mn-cs"/>
              </a:rPr>
              <a:t>亞型毒株，是</a:t>
            </a:r>
            <a:r>
              <a:rPr lang="en-US" altLang="zh-TW" sz="1200" b="0" i="0" kern="1200" dirty="0" smtClean="0">
                <a:solidFill>
                  <a:schemeClr val="tx1"/>
                </a:solidFill>
                <a:effectLst/>
                <a:latin typeface="+mn-lt"/>
                <a:ea typeface="+mn-ea"/>
                <a:cs typeface="+mn-cs"/>
              </a:rPr>
              <a:t>2009</a:t>
            </a:r>
            <a:r>
              <a:rPr lang="zh-TW" altLang="en-US" sz="1200" b="0" i="0" kern="1200" dirty="0" smtClean="0">
                <a:solidFill>
                  <a:schemeClr val="tx1"/>
                </a:solidFill>
                <a:effectLst/>
                <a:latin typeface="+mn-lt"/>
                <a:ea typeface="+mn-ea"/>
                <a:cs typeface="+mn-cs"/>
              </a:rPr>
              <a:t>年豬流感大流行的原因。這種病毒通常被公共媒體稱為豬流感</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12</a:t>
            </a:fld>
            <a:endParaRPr lang="zh-TW" altLang="en-US"/>
          </a:p>
        </p:txBody>
      </p:sp>
    </p:spTree>
    <p:extLst>
      <p:ext uri="{BB962C8B-B14F-4D97-AF65-F5344CB8AC3E}">
        <p14:creationId xmlns:p14="http://schemas.microsoft.com/office/powerpoint/2010/main" val="2060805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預防的用法用量也跟治療一樣，</a:t>
            </a:r>
            <a:r>
              <a:rPr lang="en-US" altLang="zh-TW" dirty="0"/>
              <a:t>12</a:t>
            </a:r>
            <a:r>
              <a:rPr lang="zh-TW" altLang="en-US" dirty="0"/>
              <a:t>歲以上的青少年及成人僅需口服一次</a:t>
            </a:r>
            <a:r>
              <a:rPr lang="en-US" altLang="zh-TW" dirty="0"/>
              <a:t>2</a:t>
            </a:r>
            <a:r>
              <a:rPr lang="zh-TW" altLang="en-US" dirty="0"/>
              <a:t>錠或</a:t>
            </a:r>
            <a:r>
              <a:rPr lang="en-US" altLang="zh-TW" dirty="0"/>
              <a:t>4</a:t>
            </a:r>
            <a:r>
              <a:rPr lang="zh-TW" altLang="en-US" dirty="0"/>
              <a:t>錠即完成預防的療程。</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FD549-C636-409F-B5DD-B6F38A3B69A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56913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53</a:t>
            </a:fld>
            <a:endParaRPr lang="zh-TW" altLang="en-US"/>
          </a:p>
        </p:txBody>
      </p:sp>
    </p:spTree>
    <p:extLst>
      <p:ext uri="{BB962C8B-B14F-4D97-AF65-F5344CB8AC3E}">
        <p14:creationId xmlns:p14="http://schemas.microsoft.com/office/powerpoint/2010/main" val="356039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smtClean="0">
                <a:solidFill>
                  <a:srgbClr val="000000"/>
                </a:solidFill>
              </a:rPr>
              <a:t>(A) Admission chest x-ray with bilateral pulmonary infiltrates mainly on bases</a:t>
            </a:r>
            <a:br>
              <a:rPr lang="en-US" altLang="zh-TW" sz="1200" dirty="0" smtClean="0">
                <a:solidFill>
                  <a:srgbClr val="000000"/>
                </a:solidFill>
              </a:rPr>
            </a:br>
            <a:r>
              <a:rPr lang="en-US" altLang="zh-TW" sz="1200" dirty="0" smtClean="0">
                <a:solidFill>
                  <a:srgbClr val="000000"/>
                </a:solidFill>
              </a:rPr>
              <a:t>(B) Progression of bilateral infiltrates at the time of intubation</a:t>
            </a:r>
            <a:br>
              <a:rPr lang="en-US" altLang="zh-TW" sz="1200" dirty="0" smtClean="0">
                <a:solidFill>
                  <a:srgbClr val="000000"/>
                </a:solidFill>
              </a:rPr>
            </a:br>
            <a:r>
              <a:rPr lang="en-US" altLang="zh-TW" sz="1200" dirty="0" smtClean="0">
                <a:solidFill>
                  <a:srgbClr val="000000"/>
                </a:solidFill>
              </a:rPr>
              <a:t>(C) Extra corporeal oxygenation instauration</a:t>
            </a:r>
            <a:br>
              <a:rPr lang="en-US" altLang="zh-TW" sz="1200" dirty="0" smtClean="0">
                <a:solidFill>
                  <a:srgbClr val="000000"/>
                </a:solidFill>
              </a:rPr>
            </a:br>
            <a:r>
              <a:rPr lang="en-US" altLang="zh-TW" sz="1200" dirty="0" smtClean="0">
                <a:solidFill>
                  <a:srgbClr val="000000"/>
                </a:solidFill>
              </a:rPr>
              <a:t>(D) </a:t>
            </a:r>
            <a:r>
              <a:rPr lang="en-US" altLang="zh-TW" sz="1200" dirty="0" err="1" smtClean="0">
                <a:solidFill>
                  <a:srgbClr val="000000"/>
                </a:solidFill>
              </a:rPr>
              <a:t>Extubated</a:t>
            </a:r>
            <a:r>
              <a:rPr lang="en-US" altLang="zh-TW" sz="1200" dirty="0" smtClean="0">
                <a:solidFill>
                  <a:srgbClr val="000000"/>
                </a:solidFill>
              </a:rPr>
              <a:t> and </a:t>
            </a:r>
            <a:r>
              <a:rPr lang="en-US" altLang="zh-TW" sz="1200" dirty="0" err="1" smtClean="0">
                <a:solidFill>
                  <a:srgbClr val="000000"/>
                </a:solidFill>
              </a:rPr>
              <a:t>decannulated</a:t>
            </a:r>
            <a:r>
              <a:rPr lang="en-US" altLang="zh-TW" sz="1200" dirty="0" smtClean="0">
                <a:solidFill>
                  <a:srgbClr val="000000"/>
                </a:solidFill>
              </a:rPr>
              <a:t> patient 7 days after initial imaging</a:t>
            </a:r>
            <a:r>
              <a:rPr lang="en-US" altLang="zh-TW" sz="1200" dirty="0" smtClean="0"/>
              <a:t> </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55</a:t>
            </a:fld>
            <a:endParaRPr lang="zh-TW" altLang="en-US"/>
          </a:p>
        </p:txBody>
      </p:sp>
    </p:spTree>
    <p:extLst>
      <p:ext uri="{BB962C8B-B14F-4D97-AF65-F5344CB8AC3E}">
        <p14:creationId xmlns:p14="http://schemas.microsoft.com/office/powerpoint/2010/main" val="2107020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i="0" kern="1200" dirty="0" smtClean="0">
                <a:solidFill>
                  <a:schemeClr val="tx1"/>
                </a:solidFill>
                <a:effectLst/>
                <a:latin typeface="+mn-lt"/>
                <a:ea typeface="+mn-ea"/>
                <a:cs typeface="+mn-cs"/>
              </a:rPr>
              <a:t>Glucocorticoids</a:t>
            </a:r>
            <a:r>
              <a:rPr lang="en-US" altLang="zh-TW" sz="1200" b="0" i="0" kern="1200" dirty="0" smtClean="0">
                <a:solidFill>
                  <a:schemeClr val="tx1"/>
                </a:solidFill>
                <a:effectLst/>
                <a:latin typeface="+mn-lt"/>
                <a:ea typeface="+mn-ea"/>
                <a:cs typeface="+mn-cs"/>
              </a:rPr>
              <a:t> – There has been interest in the potential for glucocorticoids to improve outcomes in patients with influenza infection by reducing inflammation. However, in a </a:t>
            </a:r>
            <a:r>
              <a:rPr lang="en-US" altLang="zh-TW" sz="1200" b="0" i="0" kern="1200" dirty="0" smtClean="0">
                <a:solidFill>
                  <a:srgbClr val="C00000"/>
                </a:solidFill>
                <a:effectLst/>
                <a:latin typeface="+mn-lt"/>
                <a:ea typeface="+mn-ea"/>
                <a:cs typeface="+mn-cs"/>
              </a:rPr>
              <a:t>meta-analysis</a:t>
            </a:r>
            <a:r>
              <a:rPr lang="en-US" altLang="zh-TW" sz="1200" b="0" i="0" kern="1200" dirty="0" smtClean="0">
                <a:solidFill>
                  <a:schemeClr val="tx1"/>
                </a:solidFill>
                <a:effectLst/>
                <a:latin typeface="+mn-lt"/>
                <a:ea typeface="+mn-ea"/>
                <a:cs typeface="+mn-cs"/>
              </a:rPr>
              <a:t> of observational studies</a:t>
            </a:r>
            <a:r>
              <a:rPr lang="en-US" altLang="zh-TW" sz="1200" b="0" i="0" kern="1200" dirty="0" smtClean="0">
                <a:solidFill>
                  <a:srgbClr val="C00000"/>
                </a:solidFill>
                <a:effectLst/>
                <a:latin typeface="+mn-lt"/>
                <a:ea typeface="+mn-ea"/>
                <a:cs typeface="+mn-cs"/>
              </a:rPr>
              <a:t>, glucocorticoid use was associated with an increased risk of mortality </a:t>
            </a:r>
            <a:r>
              <a:rPr lang="en-US" altLang="zh-TW" sz="1200" b="0" i="0" kern="1200" dirty="0" smtClean="0">
                <a:solidFill>
                  <a:schemeClr val="tx1"/>
                </a:solidFill>
                <a:effectLst/>
                <a:latin typeface="+mn-lt"/>
                <a:ea typeface="+mn-ea"/>
                <a:cs typeface="+mn-cs"/>
              </a:rPr>
              <a:t>(odds ratio 3.90, 95% CI 2.31-6.60) [</a:t>
            </a:r>
            <a:r>
              <a:rPr lang="en-US" altLang="zh-TW" sz="1200" b="0" i="0" u="sng" kern="1200" dirty="0" smtClean="0">
                <a:solidFill>
                  <a:schemeClr val="tx1"/>
                </a:solidFill>
                <a:effectLst/>
                <a:latin typeface="+mn-lt"/>
                <a:ea typeface="+mn-ea"/>
                <a:cs typeface="+mn-cs"/>
                <a:hlinkClick r:id="rId3"/>
              </a:rPr>
              <a:t>111</a:t>
            </a:r>
            <a:r>
              <a:rPr lang="en-US" altLang="zh-TW" sz="1200" b="0" i="0" kern="1200" dirty="0" smtClean="0">
                <a:solidFill>
                  <a:schemeClr val="tx1"/>
                </a:solidFill>
                <a:effectLst/>
                <a:latin typeface="+mn-lt"/>
                <a:ea typeface="+mn-ea"/>
                <a:cs typeface="+mn-cs"/>
              </a:rPr>
              <a:t>]. One randomized trial of adjunctive glucocorticoids in patients with community-acquired pneumonia was found but excluded from the meta-analysis as the number of patients with influenza was too small to draw conclusions regarding the effect of glucocorticoids. Given the suggestion of harm, glucocorticoids should not be used as adjunctive therapy in patients with influenza infection unless there is a separate clear indication for their use [</a:t>
            </a:r>
            <a:r>
              <a:rPr lang="en-US" altLang="zh-TW" sz="1200" b="0" i="0" u="sng" kern="1200" dirty="0" smtClean="0">
                <a:solidFill>
                  <a:schemeClr val="tx1"/>
                </a:solidFill>
                <a:effectLst/>
                <a:latin typeface="+mn-lt"/>
                <a:ea typeface="+mn-ea"/>
                <a:cs typeface="+mn-cs"/>
                <a:hlinkClick r:id="rId4"/>
              </a:rPr>
              <a:t>5,112</a:t>
            </a:r>
            <a:r>
              <a:rPr lang="en-US" altLang="zh-TW" sz="1200" b="0" i="0" kern="1200" dirty="0" smtClean="0">
                <a:solidFill>
                  <a:schemeClr val="tx1"/>
                </a:solidFill>
                <a:effectLst/>
                <a:latin typeface="+mn-lt"/>
                <a:ea typeface="+mn-ea"/>
                <a:cs typeface="+mn-cs"/>
              </a:rPr>
              <a:t>].</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56</a:t>
            </a:fld>
            <a:endParaRPr lang="zh-TW" altLang="en-US"/>
          </a:p>
        </p:txBody>
      </p:sp>
    </p:spTree>
    <p:extLst>
      <p:ext uri="{BB962C8B-B14F-4D97-AF65-F5344CB8AC3E}">
        <p14:creationId xmlns:p14="http://schemas.microsoft.com/office/powerpoint/2010/main" val="1484337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Iran, 105</a:t>
            </a:r>
            <a:r>
              <a:rPr lang="zh-TW" altLang="en-US" dirty="0" smtClean="0"/>
              <a:t>位 </a:t>
            </a:r>
            <a:r>
              <a:rPr lang="en-US" altLang="zh-TW" dirty="0" smtClean="0"/>
              <a:t>COVID</a:t>
            </a:r>
            <a:r>
              <a:rPr lang="zh-TW" altLang="en-US" dirty="0" smtClean="0"/>
              <a:t> </a:t>
            </a:r>
            <a:r>
              <a:rPr lang="en-US" altLang="zh-TW" dirty="0" smtClean="0"/>
              <a:t>positive dead patient </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59</a:t>
            </a:fld>
            <a:endParaRPr lang="zh-TW" altLang="en-US"/>
          </a:p>
        </p:txBody>
      </p:sp>
    </p:spTree>
    <p:extLst>
      <p:ext uri="{BB962C8B-B14F-4D97-AF65-F5344CB8AC3E}">
        <p14:creationId xmlns:p14="http://schemas.microsoft.com/office/powerpoint/2010/main" val="1327280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Influenza co-infection among patients with COVID-19 was more reported from Asia and China country. Given the high population of Asia, as well as China, it is reasonable to be likely that patients with COVID-19, as well as influenza in the region be more prevalent, other studies have reported similar statistics too (40, 41)  </a:t>
            </a:r>
            <a:r>
              <a:rPr lang="zh-TW" altLang="en-US" dirty="0" smtClean="0"/>
              <a:t>有可能就是亞洲區 </a:t>
            </a:r>
            <a:r>
              <a:rPr lang="en-US" altLang="zh-TW" dirty="0" smtClean="0"/>
              <a:t>influenza</a:t>
            </a:r>
            <a:r>
              <a:rPr lang="zh-TW" altLang="en-US" dirty="0" smtClean="0"/>
              <a:t>較多</a:t>
            </a:r>
            <a:endParaRPr lang="en-US" altLang="zh-TW" dirty="0" smtClean="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60</a:t>
            </a:fld>
            <a:endParaRPr lang="zh-TW" altLang="en-US"/>
          </a:p>
        </p:txBody>
      </p:sp>
    </p:spTree>
    <p:extLst>
      <p:ext uri="{BB962C8B-B14F-4D97-AF65-F5344CB8AC3E}">
        <p14:creationId xmlns:p14="http://schemas.microsoft.com/office/powerpoint/2010/main" val="3976806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Viral co-infection</a:t>
            </a:r>
            <a:r>
              <a:rPr lang="en-US" altLang="zh-TW" baseline="0" dirty="0" smtClean="0"/>
              <a:t> rate: 8.4%  583/6965</a:t>
            </a:r>
          </a:p>
          <a:p>
            <a:r>
              <a:rPr lang="en-US" altLang="zh-TW" dirty="0" smtClean="0"/>
              <a:t>227 influenza </a:t>
            </a:r>
          </a:p>
          <a:p>
            <a:r>
              <a:rPr lang="en-US" altLang="zh-TW" dirty="0" smtClean="0"/>
              <a:t>220 respiratory syncytial virus</a:t>
            </a:r>
          </a:p>
          <a:p>
            <a:r>
              <a:rPr lang="en-US" altLang="zh-TW" dirty="0" smtClean="0"/>
              <a:t>136  adenoviruses</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61</a:t>
            </a:fld>
            <a:endParaRPr lang="zh-TW" altLang="en-US"/>
          </a:p>
        </p:txBody>
      </p:sp>
    </p:spTree>
    <p:extLst>
      <p:ext uri="{BB962C8B-B14F-4D97-AF65-F5344CB8AC3E}">
        <p14:creationId xmlns:p14="http://schemas.microsoft.com/office/powerpoint/2010/main" val="446258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絕大多數還是使用 </a:t>
            </a:r>
            <a:r>
              <a:rPr lang="en-US" altLang="zh-TW" dirty="0" smtClean="0"/>
              <a:t>Tamiflu, </a:t>
            </a:r>
            <a:r>
              <a:rPr lang="en-US" altLang="zh-TW" dirty="0" err="1" smtClean="0"/>
              <a:t>covid</a:t>
            </a:r>
            <a:r>
              <a:rPr lang="en-US" altLang="zh-TW" baseline="0" dirty="0" smtClean="0"/>
              <a:t> </a:t>
            </a:r>
            <a:r>
              <a:rPr lang="zh-TW" altLang="en-US" baseline="0" dirty="0" smtClean="0"/>
              <a:t>部分使用</a:t>
            </a:r>
            <a:r>
              <a:rPr lang="en-US" altLang="zh-TW" baseline="0" dirty="0" err="1" smtClean="0"/>
              <a:t>Remdesivir</a:t>
            </a:r>
            <a:r>
              <a:rPr lang="en-US" altLang="zh-TW" baseline="0" dirty="0" smtClean="0"/>
              <a:t> + </a:t>
            </a:r>
            <a:r>
              <a:rPr lang="en-US" altLang="zh-TW" baseline="0" dirty="0" err="1" smtClean="0"/>
              <a:t>Dexa</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62</a:t>
            </a:fld>
            <a:endParaRPr lang="zh-TW" altLang="en-US"/>
          </a:p>
        </p:txBody>
      </p:sp>
    </p:spTree>
    <p:extLst>
      <p:ext uri="{BB962C8B-B14F-4D97-AF65-F5344CB8AC3E}">
        <p14:creationId xmlns:p14="http://schemas.microsoft.com/office/powerpoint/2010/main" val="950049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Both influenza A and B viruses are important respiratory pathogens, although influenza A viruses are the main cause of large epidemics with high mortality. Influenza occurs all over the world, with an annual global attack rate estimated at 5-10% in adults and 20-30% in children. </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13</a:t>
            </a:fld>
            <a:endParaRPr lang="zh-TW" altLang="en-US"/>
          </a:p>
        </p:txBody>
      </p:sp>
    </p:spTree>
    <p:extLst>
      <p:ext uri="{BB962C8B-B14F-4D97-AF65-F5344CB8AC3E}">
        <p14:creationId xmlns:p14="http://schemas.microsoft.com/office/powerpoint/2010/main" val="340386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14</a:t>
            </a:fld>
            <a:endParaRPr lang="zh-TW" altLang="en-US"/>
          </a:p>
        </p:txBody>
      </p:sp>
    </p:spTree>
    <p:extLst>
      <p:ext uri="{BB962C8B-B14F-4D97-AF65-F5344CB8AC3E}">
        <p14:creationId xmlns:p14="http://schemas.microsoft.com/office/powerpoint/2010/main" val="63551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zh-TW" altLang="en-US" dirty="0" smtClean="0"/>
              <a:t>傳播方式 </a:t>
            </a:r>
            <a:r>
              <a:rPr lang="en-US" altLang="zh-TW" dirty="0" smtClean="0"/>
              <a:t>– </a:t>
            </a:r>
            <a:r>
              <a:rPr lang="zh-TW" altLang="en-US" dirty="0" smtClean="0"/>
              <a:t>飛沫傳染：感染者咳嗽或打噴嚏而擴散病毒 </a:t>
            </a:r>
            <a:r>
              <a:rPr lang="en-US" altLang="zh-TW" dirty="0" smtClean="0"/>
              <a:t>– </a:t>
            </a:r>
            <a:r>
              <a:rPr lang="zh-TW" altLang="en-US" dirty="0" smtClean="0"/>
              <a:t>接觸傳染：病毒可短暫存活於 物體表面，故可藉由手沾染病 毒再接觸口、鼻或眼睛而感染</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16</a:t>
            </a:fld>
            <a:endParaRPr lang="zh-TW" altLang="en-US"/>
          </a:p>
        </p:txBody>
      </p:sp>
    </p:spTree>
    <p:extLst>
      <p:ext uri="{BB962C8B-B14F-4D97-AF65-F5344CB8AC3E}">
        <p14:creationId xmlns:p14="http://schemas.microsoft.com/office/powerpoint/2010/main" val="31913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zh-TW" altLang="en-US" dirty="0" smtClean="0"/>
              <a:t>目前 快速診斷檢驗的方法有快速抗原檢驗及快速分子檢驗，兩者都可以在 </a:t>
            </a:r>
            <a:r>
              <a:rPr lang="en-US" altLang="zh-TW" dirty="0" smtClean="0"/>
              <a:t>30 </a:t>
            </a:r>
            <a:r>
              <a:rPr lang="zh-TW" altLang="en-US" dirty="0" smtClean="0"/>
              <a:t>分鐘內 提供檢驗結果，特異度皆大於 </a:t>
            </a:r>
            <a:r>
              <a:rPr lang="en-US" altLang="zh-TW" dirty="0" smtClean="0"/>
              <a:t>95%</a:t>
            </a:r>
            <a:r>
              <a:rPr lang="zh-TW" altLang="en-US" dirty="0" smtClean="0"/>
              <a:t>，敏感度方面快速分子檢驗有 </a:t>
            </a:r>
            <a:r>
              <a:rPr lang="en-US" altLang="zh-TW" dirty="0" smtClean="0"/>
              <a:t>90% </a:t>
            </a:r>
            <a:r>
              <a:rPr lang="zh-TW" altLang="en-US" dirty="0" smtClean="0"/>
              <a:t>以上，快 速抗原檢驗用目視判讀結果的敏感度為 </a:t>
            </a:r>
            <a:r>
              <a:rPr lang="en-US" altLang="zh-TW" dirty="0" smtClean="0"/>
              <a:t>50~70%</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24</a:t>
            </a:fld>
            <a:endParaRPr lang="zh-TW" altLang="en-US"/>
          </a:p>
        </p:txBody>
      </p:sp>
    </p:spTree>
    <p:extLst>
      <p:ext uri="{BB962C8B-B14F-4D97-AF65-F5344CB8AC3E}">
        <p14:creationId xmlns:p14="http://schemas.microsoft.com/office/powerpoint/2010/main" val="3271060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ID NOW™ </a:t>
            </a:r>
            <a:r>
              <a:rPr lang="zh-TW" altLang="en-US" sz="1200" b="0" i="0" kern="1200" dirty="0" smtClean="0">
                <a:solidFill>
                  <a:schemeClr val="tx1"/>
                </a:solidFill>
                <a:effectLst/>
                <a:latin typeface="+mn-lt"/>
                <a:ea typeface="+mn-ea"/>
                <a:cs typeface="+mn-cs"/>
              </a:rPr>
              <a:t>是一種快速、基於儀器的的恆溫系統，用於傳染病的定性檢測。獨特的 </a:t>
            </a:r>
            <a:r>
              <a:rPr lang="en-US" altLang="zh-TW" sz="1200" b="0" i="0" kern="1200" dirty="0" smtClean="0">
                <a:solidFill>
                  <a:schemeClr val="tx1"/>
                </a:solidFill>
                <a:effectLst/>
                <a:latin typeface="+mn-lt"/>
                <a:ea typeface="+mn-ea"/>
                <a:cs typeface="+mn-cs"/>
              </a:rPr>
              <a:t>ID NOW™</a:t>
            </a:r>
            <a:r>
              <a:rPr lang="zh-TW" altLang="en-US" sz="1200" b="1"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恆溫核酸擴增技術可在數分鐘內提供分子結果，讓您儘快做出有效的臨床決策</a:t>
            </a:r>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25</a:t>
            </a:fld>
            <a:endParaRPr lang="zh-TW" altLang="en-US"/>
          </a:p>
        </p:txBody>
      </p:sp>
    </p:spTree>
    <p:extLst>
      <p:ext uri="{BB962C8B-B14F-4D97-AF65-F5344CB8AC3E}">
        <p14:creationId xmlns:p14="http://schemas.microsoft.com/office/powerpoint/2010/main" val="4225676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流感是屬於可以自我痊癒的疾病，為什麼需要抗病毒藥物治療</a:t>
            </a:r>
            <a:r>
              <a:rPr lang="en-US" altLang="zh-TW" dirty="0" smtClean="0"/>
              <a:t>?</a:t>
            </a:r>
          </a:p>
          <a:p>
            <a:r>
              <a:rPr lang="zh-TW" altLang="en-US" dirty="0" smtClean="0"/>
              <a:t>於美國</a:t>
            </a:r>
            <a:r>
              <a:rPr lang="en-US" altLang="zh-TW" dirty="0" smtClean="0"/>
              <a:t>CDC</a:t>
            </a:r>
            <a:r>
              <a:rPr lang="zh-TW" altLang="en-US" dirty="0" smtClean="0"/>
              <a:t>的流感治療建議中提到，及早開始使用抗病毒藥物治療流感，可以有下列的好處</a:t>
            </a:r>
            <a:endParaRPr lang="en-US" altLang="zh-TW" dirty="0" smtClean="0"/>
          </a:p>
          <a:p>
            <a:r>
              <a:rPr lang="en-US" altLang="zh-TW" dirty="0" smtClean="0"/>
              <a:t>1.</a:t>
            </a:r>
            <a:r>
              <a:rPr lang="zh-TW" altLang="en-US" dirty="0" smtClean="0"/>
              <a:t>縮短發燒及症狀緩解所需的時間，且可以降低流感併發症發生的機率。</a:t>
            </a:r>
          </a:p>
          <a:p>
            <a:r>
              <a:rPr lang="en-US" altLang="zh-TW" dirty="0" smtClean="0"/>
              <a:t>2.</a:t>
            </a:r>
            <a:r>
              <a:rPr lang="zh-TW" altLang="en-US" dirty="0" smtClean="0"/>
              <a:t>減少住院病患的死亡。</a:t>
            </a:r>
          </a:p>
          <a:p>
            <a:r>
              <a:rPr lang="en-US" altLang="zh-TW" dirty="0" smtClean="0"/>
              <a:t>3.</a:t>
            </a:r>
            <a:r>
              <a:rPr lang="zh-TW" altLang="en-US" dirty="0" smtClean="0"/>
              <a:t>縮短住院兒童病患的住院時間。</a:t>
            </a:r>
            <a:endParaRPr lang="en-US" altLang="zh-TW" dirty="0" smtClean="0"/>
          </a:p>
          <a:p>
            <a:r>
              <a:rPr lang="zh-TW" altLang="en-US" dirty="0" smtClean="0"/>
              <a:t>即便是原本健康或是非屬於高風險但有類似症狀出現的患者，都是需要考慮用藥的，</a:t>
            </a:r>
          </a:p>
          <a:p>
            <a:r>
              <a:rPr lang="zh-TW" altLang="en-US" dirty="0" smtClean="0"/>
              <a:t>尤其是下列類型的病患若懷疑感染流感，或確診為流感病患，需要盡早治療：</a:t>
            </a:r>
          </a:p>
          <a:p>
            <a:r>
              <a:rPr lang="en-US" altLang="zh-TW" dirty="0" smtClean="0"/>
              <a:t>1.</a:t>
            </a:r>
            <a:r>
              <a:rPr lang="zh-TW" altLang="en-US" dirty="0" smtClean="0"/>
              <a:t>正在住院者</a:t>
            </a:r>
          </a:p>
          <a:p>
            <a:r>
              <a:rPr lang="en-US" altLang="zh-TW" dirty="0" smtClean="0"/>
              <a:t>2.</a:t>
            </a:r>
            <a:r>
              <a:rPr lang="zh-TW" altLang="en-US" dirty="0" smtClean="0"/>
              <a:t>有嚴重、複雜或是其他正在進展中的疾病者</a:t>
            </a:r>
          </a:p>
          <a:p>
            <a:r>
              <a:rPr lang="en-US" altLang="zh-TW" dirty="0" smtClean="0"/>
              <a:t>3.</a:t>
            </a:r>
            <a:r>
              <a:rPr lang="zh-TW" altLang="en-US" dirty="0" smtClean="0"/>
              <a:t>具有高風險因子</a:t>
            </a:r>
            <a:r>
              <a:rPr lang="en-US" altLang="zh-TW" dirty="0" smtClean="0"/>
              <a:t>(e.g. </a:t>
            </a:r>
            <a:r>
              <a:rPr lang="zh-TW" altLang="en-US" dirty="0" smtClean="0"/>
              <a:t>兒童、孕婦、老年人、患有曼腎肝臟、腎臟、心臟疾病或有血液抑制者</a:t>
            </a:r>
            <a:r>
              <a:rPr lang="en-US" altLang="zh-TW" dirty="0" smtClean="0"/>
              <a:t>)</a:t>
            </a:r>
            <a:r>
              <a:rPr lang="zh-TW" altLang="en-US" dirty="0" smtClean="0"/>
              <a:t>而易發生流感併發症者</a:t>
            </a:r>
            <a:endParaRPr lang="en-US" altLang="zh-TW" dirty="0" smtClean="0"/>
          </a:p>
          <a:p>
            <a:r>
              <a:rPr lang="zh-TW" altLang="en-US" dirty="0" smtClean="0"/>
              <a:t>因此，美國</a:t>
            </a:r>
            <a:r>
              <a:rPr lang="en-US" altLang="zh-TW" dirty="0" smtClean="0"/>
              <a:t>CDC</a:t>
            </a:r>
            <a:r>
              <a:rPr lang="zh-TW" altLang="en-US" dirty="0" smtClean="0"/>
              <a:t>也建議於</a:t>
            </a:r>
            <a:r>
              <a:rPr lang="en-US" altLang="zh-TW" dirty="0" smtClean="0"/>
              <a:t>48</a:t>
            </a:r>
            <a:r>
              <a:rPr lang="zh-TW" altLang="en-US" dirty="0" smtClean="0"/>
              <a:t>小時內使用流感抗病毒藥物治療，可達到最佳的臨床效益，因若病毒已經大量複製會增加治療的困難度，所以不要為了等待確診流感的檢驗結果，而影響使用抗病毒藥物治療的決定。</a:t>
            </a:r>
          </a:p>
          <a:p>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29</a:t>
            </a:fld>
            <a:endParaRPr lang="zh-TW" altLang="en-US"/>
          </a:p>
        </p:txBody>
      </p:sp>
    </p:spTree>
    <p:extLst>
      <p:ext uri="{BB962C8B-B14F-4D97-AF65-F5344CB8AC3E}">
        <p14:creationId xmlns:p14="http://schemas.microsoft.com/office/powerpoint/2010/main" val="17315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BD3486-2851-45D0-90C0-AB83AF9992B0}" type="slidenum">
              <a:rPr lang="zh-TW" altLang="en-US" smtClean="0"/>
              <a:t>31</a:t>
            </a:fld>
            <a:endParaRPr lang="zh-TW" altLang="en-US"/>
          </a:p>
        </p:txBody>
      </p:sp>
    </p:spTree>
    <p:extLst>
      <p:ext uri="{BB962C8B-B14F-4D97-AF65-F5344CB8AC3E}">
        <p14:creationId xmlns:p14="http://schemas.microsoft.com/office/powerpoint/2010/main" val="273172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189" indent="0" algn="ctr">
              <a:buNone/>
              <a:defRPr sz="28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168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730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9649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1888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3721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6668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845127" y="2507552"/>
            <a:ext cx="5156200" cy="3680525"/>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6172201" y="2507552"/>
            <a:ext cx="5181601" cy="3680525"/>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itle 9"/>
          <p:cNvSpPr>
            <a:spLocks noGrp="1"/>
          </p:cNvSpPr>
          <p:nvPr>
            <p:ph type="title"/>
          </p:nvPr>
        </p:nvSpPr>
        <p:spPr/>
        <p:txBody>
          <a:bodyPr/>
          <a:lstStyle/>
          <a:p>
            <a:r>
              <a:rPr lang="zh-TW" altLang="en-US" smtClean="0"/>
              <a:t>按一下以編輯母片標題樣式</a:t>
            </a:r>
            <a:endParaRPr lang="en-US" dirty="0"/>
          </a:p>
        </p:txBody>
      </p:sp>
    </p:spTree>
    <p:extLst>
      <p:ext uri="{BB962C8B-B14F-4D97-AF65-F5344CB8AC3E}">
        <p14:creationId xmlns:p14="http://schemas.microsoft.com/office/powerpoint/2010/main" val="210703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6" name="Title 5"/>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78964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586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58154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t>6/10/2022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415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48A87A34-81AB-432B-8DAE-1953F412C126}" type="datetimeFigureOut">
              <a:rPr lang="en-US" smtClean="0"/>
              <a:pPr/>
              <a:t>6/10/2022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7955464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cbi.nlm.nih.gov/pmc/articles/PMC6889083/"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hyperlink" Target="https://www.uptodate.com/contents/oseltamivir-drug-information?search=oseltamivir&amp;source=panel_search_result&amp;selectedTitle=1~44&amp;usage_type=panel&amp;kp_tab=drug_general&amp;display_rank=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wmf"/><Relationship Id="rId5" Type="http://schemas.openxmlformats.org/officeDocument/2006/relationships/oleObject" Target="../embeddings/oleObject1.bin"/><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hyperlink" Target="https://zh.wikipedia.org/wiki/%E6%B0%B4%E8%A7%A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zh.wikipedia.org/wiki/%E6%8A%97%E5%8E%9F%E6%80%A7" TargetMode="External"/><Relationship Id="rId5" Type="http://schemas.openxmlformats.org/officeDocument/2006/relationships/hyperlink" Target="https://zh.wikipedia.org/wiki/%E9%86%A3%E8%9B%8B%E7%99%BD" TargetMode="External"/><Relationship Id="rId4" Type="http://schemas.openxmlformats.org/officeDocument/2006/relationships/hyperlink" Target="https://zh.wikipedia.org/wiki/%E6%B5%81%E6%84%9F%E7%97%85%E6%AF%92"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028" y="1053296"/>
            <a:ext cx="5405035" cy="3575895"/>
          </a:xfrm>
          <a:prstGeom prst="rect">
            <a:avLst/>
          </a:prstGeom>
          <a:ln>
            <a:noFill/>
          </a:ln>
          <a:effectLst>
            <a:softEdge rad="112500"/>
          </a:effectLst>
        </p:spPr>
      </p:pic>
      <p:sp>
        <p:nvSpPr>
          <p:cNvPr id="4" name="文字方塊 3"/>
          <p:cNvSpPr txBox="1"/>
          <p:nvPr/>
        </p:nvSpPr>
        <p:spPr>
          <a:xfrm>
            <a:off x="728685" y="776376"/>
            <a:ext cx="6216125" cy="4129733"/>
          </a:xfrm>
          <a:prstGeom prst="rect">
            <a:avLst/>
          </a:prstGeom>
          <a:blipFill dpi="0" rotWithShape="1">
            <a:blip r:embed="rId3">
              <a:alphaModFix amt="75000"/>
            </a:blip>
            <a:srcRect/>
            <a:stretch>
              <a:fillRect/>
            </a:stretch>
          </a:blipFill>
          <a:effectLst>
            <a:softEdge rad="419100"/>
          </a:effectLst>
        </p:spPr>
        <p:txBody>
          <a:bodyPr wrap="square" rtlCol="0">
            <a:spAutoFit/>
          </a:bodyPr>
          <a:lstStyle/>
          <a:p>
            <a:endParaRPr lang="zh-TW" altLang="en-US" dirty="0"/>
          </a:p>
        </p:txBody>
      </p:sp>
      <p:sp>
        <p:nvSpPr>
          <p:cNvPr id="2" name="標題 1"/>
          <p:cNvSpPr>
            <a:spLocks noGrp="1"/>
          </p:cNvSpPr>
          <p:nvPr>
            <p:ph type="ctrTitle"/>
          </p:nvPr>
        </p:nvSpPr>
        <p:spPr>
          <a:xfrm>
            <a:off x="1351050" y="2281245"/>
            <a:ext cx="9719353" cy="1170012"/>
          </a:xfrm>
          <a:solidFill>
            <a:schemeClr val="tx2">
              <a:lumMod val="10000"/>
              <a:alpha val="80000"/>
            </a:schemeClr>
          </a:solidFill>
          <a:effectLst>
            <a:outerShdw blurRad="50800" dist="50800" dir="5400000" algn="ctr" rotWithShape="0">
              <a:srgbClr val="000000">
                <a:alpha val="0"/>
              </a:srgbClr>
            </a:outerShdw>
          </a:effectLst>
        </p:spPr>
        <p:txBody>
          <a:bodyPr>
            <a:normAutofit/>
          </a:bodyPr>
          <a:lstStyle/>
          <a:p>
            <a:r>
              <a:rPr lang="zh-TW" altLang="en-US" sz="6000" dirty="0" smtClean="0">
                <a:latin typeface="微軟正黑體" panose="020B0604030504040204" pitchFamily="34" charset="-120"/>
                <a:ea typeface="微軟正黑體" panose="020B0604030504040204" pitchFamily="34" charset="-120"/>
              </a:rPr>
              <a:t> </a:t>
            </a:r>
            <a:r>
              <a:rPr lang="zh-TW" altLang="en-US" sz="6600" b="1" dirty="0" smtClean="0">
                <a:solidFill>
                  <a:schemeClr val="bg1"/>
                </a:solidFill>
                <a:latin typeface="標楷體" panose="03000509000000000000" pitchFamily="65" charset="-120"/>
                <a:ea typeface="標楷體" panose="03000509000000000000" pitchFamily="65" charset="-120"/>
              </a:rPr>
              <a:t>流感之臨床處置</a:t>
            </a:r>
            <a:endParaRPr lang="zh-TW" altLang="en-US" sz="6600" b="1" dirty="0">
              <a:solidFill>
                <a:schemeClr val="bg1"/>
              </a:solidFill>
              <a:latin typeface="標楷體" panose="03000509000000000000" pitchFamily="65" charset="-120"/>
              <a:ea typeface="標楷體" panose="03000509000000000000" pitchFamily="65" charset="-120"/>
            </a:endParaRPr>
          </a:p>
        </p:txBody>
      </p:sp>
      <p:sp>
        <p:nvSpPr>
          <p:cNvPr id="5" name="標題 1"/>
          <p:cNvSpPr txBox="1">
            <a:spLocks/>
          </p:cNvSpPr>
          <p:nvPr/>
        </p:nvSpPr>
        <p:spPr>
          <a:xfrm>
            <a:off x="2393878" y="5395989"/>
            <a:ext cx="7633699" cy="146201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48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nSpc>
                <a:spcPct val="100000"/>
              </a:lnSpc>
            </a:pPr>
            <a:r>
              <a:rPr lang="en-US" altLang="zh-TW" sz="2400" b="0" cap="none" dirty="0" smtClean="0">
                <a:solidFill>
                  <a:srgbClr val="002060"/>
                </a:solidFill>
                <a:effectLst/>
                <a:latin typeface="+mn-lt"/>
                <a:ea typeface="微軟正黑體" panose="020B0604030504040204" pitchFamily="34" charset="-120"/>
              </a:rPr>
              <a:t>2022. </a:t>
            </a:r>
            <a:r>
              <a:rPr lang="en-US" altLang="zh-TW" sz="2400" b="0" cap="none" dirty="0">
                <a:solidFill>
                  <a:srgbClr val="002060"/>
                </a:solidFill>
                <a:effectLst/>
                <a:latin typeface="+mn-lt"/>
                <a:ea typeface="微軟正黑體" panose="020B0604030504040204" pitchFamily="34" charset="-120"/>
              </a:rPr>
              <a:t>6</a:t>
            </a:r>
            <a:r>
              <a:rPr lang="en-US" altLang="zh-TW" sz="2400" b="0" cap="none" dirty="0" smtClean="0">
                <a:solidFill>
                  <a:srgbClr val="002060"/>
                </a:solidFill>
                <a:effectLst/>
                <a:latin typeface="+mn-lt"/>
                <a:ea typeface="微軟正黑體" panose="020B0604030504040204" pitchFamily="34" charset="-120"/>
              </a:rPr>
              <a:t>. </a:t>
            </a:r>
            <a:r>
              <a:rPr lang="en-US" altLang="zh-TW" sz="2400" b="0" cap="none" dirty="0" smtClean="0">
                <a:solidFill>
                  <a:srgbClr val="002060"/>
                </a:solidFill>
                <a:effectLst/>
                <a:latin typeface="+mn-lt"/>
                <a:ea typeface="微軟正黑體" panose="020B0604030504040204" pitchFamily="34" charset="-120"/>
              </a:rPr>
              <a:t>1</a:t>
            </a:r>
            <a:r>
              <a:rPr lang="en-US" altLang="zh-TW" sz="2400" b="0" cap="none" dirty="0" smtClean="0">
                <a:solidFill>
                  <a:srgbClr val="002060"/>
                </a:solidFill>
                <a:effectLst/>
                <a:latin typeface="+mn-lt"/>
                <a:ea typeface="微軟正黑體" panose="020B0604030504040204" pitchFamily="34" charset="-120"/>
              </a:rPr>
              <a:t>1</a:t>
            </a:r>
            <a:endParaRPr lang="en-US" altLang="zh-TW" sz="2400" b="0" cap="none" dirty="0" smtClean="0">
              <a:solidFill>
                <a:srgbClr val="002060"/>
              </a:solidFill>
              <a:effectLst/>
              <a:latin typeface="+mn-lt"/>
              <a:ea typeface="微軟正黑體" panose="020B0604030504040204" pitchFamily="34" charset="-120"/>
            </a:endParaRPr>
          </a:p>
          <a:p>
            <a:pPr>
              <a:lnSpc>
                <a:spcPct val="100000"/>
              </a:lnSpc>
            </a:pPr>
            <a:r>
              <a:rPr lang="zh-TW" altLang="en-US" sz="2400" b="0" cap="none" dirty="0" smtClean="0">
                <a:effectLst/>
                <a:latin typeface="+mn-lt"/>
                <a:ea typeface="微軟正黑體" panose="020B0604030504040204" pitchFamily="34" charset="-120"/>
              </a:rPr>
              <a:t>高雄醫學大學附設中和紀念醫院</a:t>
            </a:r>
            <a:endParaRPr lang="en-US" altLang="zh-TW" sz="2400" b="0" cap="none" dirty="0" smtClean="0">
              <a:effectLst/>
              <a:latin typeface="+mn-lt"/>
              <a:ea typeface="微軟正黑體" panose="020B0604030504040204" pitchFamily="34" charset="-120"/>
            </a:endParaRPr>
          </a:p>
          <a:p>
            <a:pPr>
              <a:lnSpc>
                <a:spcPct val="100000"/>
              </a:lnSpc>
            </a:pPr>
            <a:r>
              <a:rPr lang="zh-TW" altLang="en-US" sz="2400" b="0" cap="none" dirty="0">
                <a:effectLst/>
                <a:latin typeface="+mn-lt"/>
                <a:ea typeface="微軟正黑體" panose="020B0604030504040204" pitchFamily="34" charset="-120"/>
              </a:rPr>
              <a:t>感染科  蔡毓德</a:t>
            </a:r>
            <a:endParaRPr lang="en-US" altLang="zh-TW" sz="2400" b="0" cap="none" dirty="0" smtClean="0">
              <a:effectLst/>
              <a:latin typeface="+mn-lt"/>
              <a:ea typeface="微軟正黑體" panose="020B0604030504040204" pitchFamily="34" charset="-120"/>
            </a:endParaRPr>
          </a:p>
          <a:p>
            <a:pPr>
              <a:lnSpc>
                <a:spcPct val="100000"/>
              </a:lnSpc>
            </a:pPr>
            <a:r>
              <a:rPr lang="en-GB" altLang="zh-TW" sz="2400" b="0" cap="none" dirty="0" smtClean="0">
                <a:solidFill>
                  <a:srgbClr val="0070C0"/>
                </a:solidFill>
                <a:effectLst/>
                <a:latin typeface="+mn-lt"/>
                <a:ea typeface="微軟正黑體" panose="020B0604030504040204" pitchFamily="34" charset="-120"/>
              </a:rPr>
              <a:t>stareel.w@hotmail.com</a:t>
            </a:r>
            <a:endParaRPr lang="zh-TW" altLang="en-US" sz="2400" b="0" cap="none" dirty="0">
              <a:solidFill>
                <a:srgbClr val="0070C0"/>
              </a:solidFill>
              <a:effectLst/>
              <a:latin typeface="+mn-lt"/>
              <a:ea typeface="微軟正黑體" panose="020B0604030504040204" pitchFamily="34" charset="-120"/>
            </a:endParaRPr>
          </a:p>
        </p:txBody>
      </p:sp>
    </p:spTree>
    <p:extLst>
      <p:ext uri="{BB962C8B-B14F-4D97-AF65-F5344CB8AC3E}">
        <p14:creationId xmlns:p14="http://schemas.microsoft.com/office/powerpoint/2010/main" val="230500470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流感病毒的變異 </a:t>
            </a:r>
          </a:p>
        </p:txBody>
      </p:sp>
      <p:sp>
        <p:nvSpPr>
          <p:cNvPr id="3" name="內容版面配置區 2"/>
          <p:cNvSpPr>
            <a:spLocks noGrp="1"/>
          </p:cNvSpPr>
          <p:nvPr>
            <p:ph idx="1"/>
          </p:nvPr>
        </p:nvSpPr>
        <p:spPr>
          <a:xfrm>
            <a:off x="845128" y="1608463"/>
            <a:ext cx="11570883" cy="5029200"/>
          </a:xfrm>
        </p:spPr>
        <p:txBody>
          <a:bodyPr>
            <a:noAutofit/>
          </a:bodyPr>
          <a:lstStyle/>
          <a:p>
            <a:pPr marL="0" indent="0">
              <a:lnSpc>
                <a:spcPct val="110000"/>
              </a:lnSpc>
              <a:buNone/>
            </a:pPr>
            <a:r>
              <a:rPr lang="en-US" altLang="zh-TW" sz="2400" dirty="0"/>
              <a:t>• </a:t>
            </a:r>
            <a:r>
              <a:rPr lang="zh-TW" altLang="en-US" sz="2400" dirty="0">
                <a:latin typeface="微軟正黑體" panose="020B0604030504040204" pitchFamily="34" charset="-120"/>
                <a:ea typeface="微軟正黑體" panose="020B0604030504040204" pitchFamily="34" charset="-120"/>
              </a:rPr>
              <a:t>流感病毒的抗原變異主要分為下列二種 </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1. </a:t>
            </a:r>
            <a:r>
              <a:rPr lang="zh-TW" altLang="en-US" sz="2400" dirty="0">
                <a:solidFill>
                  <a:srgbClr val="C00000"/>
                </a:solidFill>
                <a:latin typeface="微軟正黑體" panose="020B0604030504040204" pitchFamily="34" charset="-120"/>
                <a:ea typeface="微軟正黑體" panose="020B0604030504040204" pitchFamily="34" charset="-120"/>
              </a:rPr>
              <a:t>抗原微變</a:t>
            </a:r>
            <a:r>
              <a:rPr lang="en-US" altLang="zh-TW" sz="2400" dirty="0">
                <a:solidFill>
                  <a:srgbClr val="C00000"/>
                </a:solidFill>
                <a:latin typeface="微軟正黑體" panose="020B0604030504040204" pitchFamily="34" charset="-120"/>
                <a:ea typeface="微軟正黑體" panose="020B0604030504040204" pitchFamily="34" charset="-120"/>
              </a:rPr>
              <a:t>(Antigenic drift)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 </a:t>
            </a:r>
            <a:r>
              <a:rPr lang="zh-TW" altLang="en-US" sz="2400" dirty="0">
                <a:latin typeface="微軟正黑體" panose="020B0604030504040204" pitchFamily="34" charset="-120"/>
                <a:ea typeface="微軟正黑體" panose="020B0604030504040204" pitchFamily="34" charset="-120"/>
              </a:rPr>
              <a:t>連續變異</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 </a:t>
            </a:r>
            <a:r>
              <a:rPr lang="zh-TW" altLang="en-US" sz="2400" dirty="0">
                <a:latin typeface="微軟正黑體" panose="020B0604030504040204" pitchFamily="34" charset="-120"/>
                <a:ea typeface="微軟正黑體" panose="020B0604030504040204" pitchFamily="34" charset="-120"/>
              </a:rPr>
              <a:t>與地區性流行</a:t>
            </a:r>
            <a:r>
              <a:rPr lang="en-US" altLang="zh-TW" sz="2400" dirty="0">
                <a:latin typeface="微軟正黑體" panose="020B0604030504040204" pitchFamily="34" charset="-120"/>
                <a:ea typeface="微軟正黑體" panose="020B0604030504040204" pitchFamily="34" charset="-120"/>
              </a:rPr>
              <a:t>(epidemic)</a:t>
            </a:r>
            <a:r>
              <a:rPr lang="zh-TW" altLang="en-US" sz="2400" dirty="0">
                <a:latin typeface="微軟正黑體" panose="020B0604030504040204" pitchFamily="34" charset="-120"/>
                <a:ea typeface="微軟正黑體" panose="020B0604030504040204" pitchFamily="34" charset="-120"/>
              </a:rPr>
              <a:t>有關</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 HA(H1-18)</a:t>
            </a:r>
            <a:r>
              <a:rPr lang="zh-TW" altLang="en-US" sz="2400" dirty="0">
                <a:latin typeface="微軟正黑體" panose="020B0604030504040204" pitchFamily="34" charset="-120"/>
                <a:ea typeface="微軟正黑體" panose="020B0604030504040204" pitchFamily="34" charset="-120"/>
              </a:rPr>
              <a:t>或</a:t>
            </a:r>
            <a:r>
              <a:rPr lang="en-US" altLang="zh-TW" sz="2400" dirty="0">
                <a:latin typeface="微軟正黑體" panose="020B0604030504040204" pitchFamily="34" charset="-120"/>
                <a:ea typeface="微軟正黑體" panose="020B0604030504040204" pitchFamily="34" charset="-120"/>
              </a:rPr>
              <a:t>NA(N1-11)</a:t>
            </a:r>
            <a:r>
              <a:rPr lang="zh-TW" altLang="en-US" sz="2400" dirty="0">
                <a:latin typeface="微軟正黑體" panose="020B0604030504040204" pitchFamily="34" charset="-120"/>
                <a:ea typeface="微軟正黑體" panose="020B0604030504040204" pitchFamily="34" charset="-120"/>
              </a:rPr>
              <a:t>基因突變 </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2. </a:t>
            </a:r>
            <a:r>
              <a:rPr lang="zh-TW" altLang="en-US" sz="2400" dirty="0">
                <a:solidFill>
                  <a:srgbClr val="C00000"/>
                </a:solidFill>
                <a:latin typeface="微軟正黑體" panose="020B0604030504040204" pitchFamily="34" charset="-120"/>
                <a:ea typeface="微軟正黑體" panose="020B0604030504040204" pitchFamily="34" charset="-120"/>
              </a:rPr>
              <a:t>抗原移型</a:t>
            </a:r>
            <a:r>
              <a:rPr lang="en-US" altLang="zh-TW" sz="2400" dirty="0">
                <a:solidFill>
                  <a:srgbClr val="C00000"/>
                </a:solidFill>
                <a:latin typeface="微軟正黑體" panose="020B0604030504040204" pitchFamily="34" charset="-120"/>
                <a:ea typeface="微軟正黑體" panose="020B0604030504040204" pitchFamily="34" charset="-120"/>
              </a:rPr>
              <a:t>(Antigenic shift)</a:t>
            </a:r>
            <a:r>
              <a:rPr lang="zh-TW" altLang="en-US" sz="24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 </a:t>
            </a:r>
            <a:r>
              <a:rPr lang="zh-TW" altLang="en-US" sz="2400" dirty="0">
                <a:latin typeface="微軟正黑體" panose="020B0604030504040204" pitchFamily="34" charset="-120"/>
                <a:ea typeface="微軟正黑體" panose="020B0604030504040204" pitchFamily="34" charset="-120"/>
              </a:rPr>
              <a:t>不連續變異</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 </a:t>
            </a:r>
            <a:r>
              <a:rPr lang="zh-TW" altLang="en-US" sz="2400" dirty="0">
                <a:latin typeface="微軟正黑體" panose="020B0604030504040204" pitchFamily="34" charset="-120"/>
                <a:ea typeface="微軟正黑體" panose="020B0604030504040204" pitchFamily="34" charset="-120"/>
              </a:rPr>
              <a:t>不同病毒株引發的基因重組</a:t>
            </a: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不常發生</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 </a:t>
            </a:r>
            <a:r>
              <a:rPr lang="zh-TW" altLang="en-US" sz="2400" dirty="0">
                <a:latin typeface="微軟正黑體" panose="020B0604030504040204" pitchFamily="34" charset="-120"/>
                <a:ea typeface="微軟正黑體" panose="020B0604030504040204" pitchFamily="34" charset="-120"/>
              </a:rPr>
              <a:t>與全球大流行</a:t>
            </a:r>
            <a:r>
              <a:rPr lang="en-US" altLang="zh-TW" sz="2400" dirty="0">
                <a:latin typeface="微軟正黑體" panose="020B0604030504040204" pitchFamily="34" charset="-120"/>
                <a:ea typeface="微軟正黑體" panose="020B0604030504040204" pitchFamily="34" charset="-120"/>
              </a:rPr>
              <a:t>(pandemic)</a:t>
            </a:r>
            <a:r>
              <a:rPr lang="zh-TW" altLang="en-US" sz="2400" dirty="0">
                <a:latin typeface="微軟正黑體" panose="020B0604030504040204" pitchFamily="34" charset="-120"/>
                <a:ea typeface="微軟正黑體" panose="020B0604030504040204" pitchFamily="34" charset="-120"/>
              </a:rPr>
              <a:t>有關 </a:t>
            </a:r>
            <a:endParaRPr lang="en-US" altLang="zh-TW" sz="2400" dirty="0">
              <a:latin typeface="微軟正黑體" panose="020B0604030504040204" pitchFamily="34" charset="-120"/>
              <a:ea typeface="微軟正黑體" panose="020B0604030504040204" pitchFamily="34" charset="-120"/>
            </a:endParaRPr>
          </a:p>
          <a:p>
            <a:pPr marL="0" indent="0">
              <a:lnSpc>
                <a:spcPct val="110000"/>
              </a:lnSpc>
              <a:buNone/>
            </a:pP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新型流感病毒株則是由突變和基因重組（</a:t>
            </a:r>
            <a:r>
              <a:rPr lang="en-US" altLang="zh-TW" sz="2400" dirty="0" err="1">
                <a:latin typeface="微軟正黑體" panose="020B0604030504040204" pitchFamily="34" charset="-120"/>
                <a:ea typeface="微軟正黑體" panose="020B0604030504040204" pitchFamily="34" charset="-120"/>
              </a:rPr>
              <a:t>Reassortment</a:t>
            </a:r>
            <a:r>
              <a:rPr lang="zh-TW" altLang="en-US" sz="2400" dirty="0">
                <a:latin typeface="微軟正黑體" panose="020B0604030504040204" pitchFamily="34" charset="-120"/>
                <a:ea typeface="微軟正黑體" panose="020B0604030504040204" pitchFamily="34" charset="-120"/>
              </a:rPr>
              <a:t>）產生</a:t>
            </a:r>
          </a:p>
        </p:txBody>
      </p:sp>
      <p:grpSp>
        <p:nvGrpSpPr>
          <p:cNvPr id="5" name="群組 4"/>
          <p:cNvGrpSpPr/>
          <p:nvPr/>
        </p:nvGrpSpPr>
        <p:grpSpPr>
          <a:xfrm>
            <a:off x="7026667" y="2060155"/>
            <a:ext cx="4783415" cy="3200079"/>
            <a:chOff x="9243840" y="1463831"/>
            <a:chExt cx="6772849" cy="4369280"/>
          </a:xfrm>
        </p:grpSpPr>
        <p:pic>
          <p:nvPicPr>
            <p:cNvPr id="1026" name="Picture 2" descr="Figure 2A: Antigenic Drift Process. Figure 2B: Antigenic Shift Process. Source: https://healthhearty.com/antigenic-drift-vs-antigenic-shift"/>
            <p:cNvPicPr>
              <a:picLocks noChangeAspect="1" noChangeArrowheads="1"/>
            </p:cNvPicPr>
            <p:nvPr/>
          </p:nvPicPr>
          <p:blipFill rotWithShape="1">
            <a:blip r:embed="rId2">
              <a:extLst>
                <a:ext uri="{28A0092B-C50C-407E-A947-70E740481C1C}">
                  <a14:useLocalDpi xmlns:a14="http://schemas.microsoft.com/office/drawing/2010/main" val="0"/>
                </a:ext>
              </a:extLst>
            </a:blip>
            <a:srcRect t="20084" r="59901"/>
            <a:stretch/>
          </p:blipFill>
          <p:spPr bwMode="auto">
            <a:xfrm>
              <a:off x="9243840" y="1463831"/>
              <a:ext cx="3414539" cy="4369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gure 2A: Antigenic Drift Process. Figure 2B: Antigenic Shift Process. Source: https://healthhearty.com/antigenic-drift-vs-antigenic-shift"/>
            <p:cNvPicPr>
              <a:picLocks noChangeAspect="1" noChangeArrowheads="1"/>
            </p:cNvPicPr>
            <p:nvPr/>
          </p:nvPicPr>
          <p:blipFill rotWithShape="1">
            <a:blip r:embed="rId2">
              <a:extLst>
                <a:ext uri="{28A0092B-C50C-407E-A947-70E740481C1C}">
                  <a14:useLocalDpi xmlns:a14="http://schemas.microsoft.com/office/drawing/2010/main" val="0"/>
                </a:ext>
              </a:extLst>
            </a:blip>
            <a:srcRect l="60562" t="20359"/>
            <a:stretch/>
          </p:blipFill>
          <p:spPr bwMode="auto">
            <a:xfrm>
              <a:off x="12658379" y="1478873"/>
              <a:ext cx="3358310" cy="435423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矩形 6"/>
          <p:cNvSpPr/>
          <p:nvPr/>
        </p:nvSpPr>
        <p:spPr>
          <a:xfrm>
            <a:off x="7171982" y="1691324"/>
            <a:ext cx="2104221" cy="37984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t>Antigenic drift</a:t>
            </a:r>
            <a:endParaRPr lang="zh-TW" altLang="en-US" b="1" dirty="0"/>
          </a:p>
        </p:txBody>
      </p:sp>
      <p:sp>
        <p:nvSpPr>
          <p:cNvPr id="9" name="矩形 8"/>
          <p:cNvSpPr/>
          <p:nvPr/>
        </p:nvSpPr>
        <p:spPr>
          <a:xfrm>
            <a:off x="9559471" y="1691322"/>
            <a:ext cx="2104221" cy="37984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Antigenic shift</a:t>
            </a:r>
            <a:endParaRPr lang="zh-TW" altLang="en-US" dirty="0"/>
          </a:p>
        </p:txBody>
      </p:sp>
    </p:spTree>
    <p:extLst>
      <p:ext uri="{BB962C8B-B14F-4D97-AF65-F5344CB8AC3E}">
        <p14:creationId xmlns:p14="http://schemas.microsoft.com/office/powerpoint/2010/main" val="170580160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192697" y="550849"/>
            <a:ext cx="9389052" cy="5827383"/>
          </a:xfrm>
          <a:prstGeom prst="rect">
            <a:avLst/>
          </a:prstGeom>
        </p:spPr>
      </p:pic>
    </p:spTree>
    <p:extLst>
      <p:ext uri="{BB962C8B-B14F-4D97-AF65-F5344CB8AC3E}">
        <p14:creationId xmlns:p14="http://schemas.microsoft.com/office/powerpoint/2010/main" val="77241694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544237" y="117208"/>
            <a:ext cx="11117379" cy="6333168"/>
          </a:xfrm>
          <a:prstGeom prst="rect">
            <a:avLst/>
          </a:prstGeom>
        </p:spPr>
      </p:pic>
      <p:sp>
        <p:nvSpPr>
          <p:cNvPr id="5" name="矩形 4"/>
          <p:cNvSpPr/>
          <p:nvPr/>
        </p:nvSpPr>
        <p:spPr>
          <a:xfrm>
            <a:off x="8424231" y="6514261"/>
            <a:ext cx="6096000" cy="369332"/>
          </a:xfrm>
          <a:prstGeom prst="rect">
            <a:avLst/>
          </a:prstGeom>
        </p:spPr>
        <p:txBody>
          <a:bodyPr>
            <a:spAutoFit/>
          </a:bodyPr>
          <a:lstStyle/>
          <a:p>
            <a:r>
              <a:rPr lang="en-US" altLang="zh-TW" i="1" dirty="0">
                <a:latin typeface="微軟正黑體" panose="020B0604030504040204" pitchFamily="34" charset="-120"/>
                <a:ea typeface="微軟正黑體" panose="020B0604030504040204" pitchFamily="34" charset="-120"/>
              </a:rPr>
              <a:t>Viruses</a:t>
            </a:r>
            <a:r>
              <a:rPr lang="en-US" altLang="zh-TW" dirty="0">
                <a:latin typeface="微軟正黑體" panose="020B0604030504040204" pitchFamily="34" charset="-120"/>
                <a:ea typeface="微軟正黑體" panose="020B0604030504040204" pitchFamily="34" charset="-120"/>
              </a:rPr>
              <a:t> 2019, 11, 122; doi:10.3390 </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0817470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全球流行情形 </a:t>
            </a:r>
          </a:p>
        </p:txBody>
      </p:sp>
      <p:sp>
        <p:nvSpPr>
          <p:cNvPr id="3" name="內容版面配置區 2"/>
          <p:cNvSpPr>
            <a:spLocks noGrp="1"/>
          </p:cNvSpPr>
          <p:nvPr>
            <p:ph idx="1"/>
          </p:nvPr>
        </p:nvSpPr>
        <p:spPr>
          <a:xfrm>
            <a:off x="845127" y="1828802"/>
            <a:ext cx="10515600" cy="3327095"/>
          </a:xfrm>
        </p:spPr>
        <p:txBody>
          <a:bodyPr/>
          <a:lstStyle/>
          <a:p>
            <a:pPr>
              <a:lnSpc>
                <a:spcPct val="100000"/>
              </a:lnSpc>
            </a:pPr>
            <a:r>
              <a:rPr lang="zh-TW" altLang="en-US" dirty="0">
                <a:latin typeface="微軟正黑體" panose="020B0604030504040204" pitchFamily="34" charset="-120"/>
                <a:ea typeface="微軟正黑體" panose="020B0604030504040204" pitchFamily="34" charset="-120"/>
              </a:rPr>
              <a:t>每年併發重症人數約</a:t>
            </a:r>
            <a:r>
              <a:rPr lang="en-US" altLang="zh-TW" dirty="0">
                <a:latin typeface="微軟正黑體" panose="020B0604030504040204" pitchFamily="34" charset="-120"/>
                <a:ea typeface="微軟正黑體" panose="020B0604030504040204" pitchFamily="34" charset="-120"/>
              </a:rPr>
              <a:t>300~500</a:t>
            </a:r>
            <a:r>
              <a:rPr lang="zh-TW" altLang="en-US" dirty="0">
                <a:latin typeface="微軟正黑體" panose="020B0604030504040204" pitchFamily="34" charset="-120"/>
                <a:ea typeface="微軟正黑體" panose="020B0604030504040204" pitchFamily="34" charset="-120"/>
              </a:rPr>
              <a:t>萬</a:t>
            </a:r>
            <a:endParaRPr lang="en-US" altLang="zh-TW" dirty="0">
              <a:latin typeface="微軟正黑體" panose="020B0604030504040204" pitchFamily="34" charset="-120"/>
              <a:ea typeface="微軟正黑體" panose="020B0604030504040204" pitchFamily="34" charset="-120"/>
            </a:endParaRPr>
          </a:p>
          <a:p>
            <a:pPr>
              <a:lnSpc>
                <a:spcPct val="100000"/>
              </a:lnSpc>
            </a:pPr>
            <a:r>
              <a:rPr lang="zh-TW" altLang="en-US" dirty="0">
                <a:latin typeface="微軟正黑體" panose="020B0604030504040204" pitchFamily="34" charset="-120"/>
                <a:ea typeface="微軟正黑體" panose="020B0604030504040204" pitchFamily="34" charset="-120"/>
              </a:rPr>
              <a:t>每年死亡人數約</a:t>
            </a:r>
            <a:r>
              <a:rPr lang="en-US" altLang="zh-TW" dirty="0">
                <a:latin typeface="微軟正黑體" panose="020B0604030504040204" pitchFamily="34" charset="-120"/>
                <a:ea typeface="微軟正黑體" panose="020B0604030504040204" pitchFamily="34" charset="-120"/>
              </a:rPr>
              <a:t>29~65</a:t>
            </a:r>
            <a:r>
              <a:rPr lang="zh-TW" altLang="en-US" dirty="0">
                <a:latin typeface="微軟正黑體" panose="020B0604030504040204" pitchFamily="34" charset="-120"/>
                <a:ea typeface="微軟正黑體" panose="020B0604030504040204" pitchFamily="34" charset="-120"/>
              </a:rPr>
              <a:t>萬人，多數死亡者為</a:t>
            </a:r>
            <a:r>
              <a:rPr lang="en-US" altLang="zh-TW" dirty="0">
                <a:latin typeface="微軟正黑體" panose="020B0604030504040204" pitchFamily="34" charset="-120"/>
                <a:ea typeface="微軟正黑體" panose="020B0604030504040204" pitchFamily="34" charset="-120"/>
              </a:rPr>
              <a:t>65</a:t>
            </a:r>
            <a:r>
              <a:rPr lang="zh-TW" altLang="en-US" dirty="0">
                <a:latin typeface="微軟正黑體" panose="020B0604030504040204" pitchFamily="34" charset="-120"/>
                <a:ea typeface="微軟正黑體" panose="020B0604030504040204" pitchFamily="34" charset="-120"/>
              </a:rPr>
              <a:t>歲以上長者</a:t>
            </a:r>
            <a:endParaRPr lang="en-US" altLang="zh-TW" dirty="0">
              <a:latin typeface="微軟正黑體" panose="020B0604030504040204" pitchFamily="34" charset="-120"/>
              <a:ea typeface="微軟正黑體" panose="020B0604030504040204" pitchFamily="34" charset="-120"/>
            </a:endParaRPr>
          </a:p>
          <a:p>
            <a:pPr>
              <a:lnSpc>
                <a:spcPct val="100000"/>
              </a:lnSpc>
            </a:pPr>
            <a:r>
              <a:rPr lang="zh-TW" altLang="en-US" dirty="0">
                <a:latin typeface="微軟正黑體" panose="020B0604030504040204" pitchFamily="34" charset="-120"/>
                <a:ea typeface="微軟正黑體" panose="020B0604030504040204" pitchFamily="34" charset="-120"/>
              </a:rPr>
              <a:t>流感年侵襲率在成人約</a:t>
            </a:r>
            <a:r>
              <a:rPr lang="en-US" altLang="zh-TW" dirty="0">
                <a:latin typeface="微軟正黑體" panose="020B0604030504040204" pitchFamily="34" charset="-120"/>
                <a:ea typeface="微軟正黑體" panose="020B0604030504040204" pitchFamily="34" charset="-120"/>
              </a:rPr>
              <a:t>5~10%</a:t>
            </a:r>
            <a:r>
              <a:rPr lang="zh-TW" altLang="en-US" dirty="0">
                <a:latin typeface="微軟正黑體" panose="020B0604030504040204" pitchFamily="34" charset="-120"/>
                <a:ea typeface="微軟正黑體" panose="020B0604030504040204" pitchFamily="34" charset="-120"/>
              </a:rPr>
              <a:t>，小孩約</a:t>
            </a:r>
            <a:r>
              <a:rPr lang="en-US" altLang="zh-TW" dirty="0">
                <a:latin typeface="微軟正黑體" panose="020B0604030504040204" pitchFamily="34" charset="-120"/>
                <a:ea typeface="微軟正黑體" panose="020B0604030504040204" pitchFamily="34" charset="-120"/>
              </a:rPr>
              <a:t>20~30%</a:t>
            </a:r>
          </a:p>
          <a:p>
            <a:pPr>
              <a:lnSpc>
                <a:spcPct val="100000"/>
              </a:lnSpc>
            </a:pPr>
            <a:r>
              <a:rPr lang="zh-TW" altLang="en-US" dirty="0">
                <a:latin typeface="微軟正黑體" panose="020B0604030504040204" pitchFamily="34" charset="-120"/>
                <a:ea typeface="微軟正黑體" panose="020B0604030504040204" pitchFamily="34" charset="-120"/>
              </a:rPr>
              <a:t>主要流行病毒型別為</a:t>
            </a:r>
            <a:r>
              <a:rPr lang="en-US" altLang="zh-TW" dirty="0">
                <a:latin typeface="微軟正黑體" panose="020B0604030504040204" pitchFamily="34" charset="-120"/>
                <a:ea typeface="微軟正黑體" panose="020B0604030504040204" pitchFamily="34" charset="-120"/>
              </a:rPr>
              <a:t>A</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B</a:t>
            </a:r>
            <a:r>
              <a:rPr lang="zh-TW" altLang="en-US" dirty="0">
                <a:latin typeface="微軟正黑體" panose="020B0604030504040204" pitchFamily="34" charset="-120"/>
                <a:ea typeface="微軟正黑體" panose="020B0604030504040204" pitchFamily="34" charset="-120"/>
              </a:rPr>
              <a:t>兩型，其中</a:t>
            </a:r>
            <a:r>
              <a:rPr lang="en-US" altLang="zh-TW" dirty="0">
                <a:latin typeface="微軟正黑體" panose="020B0604030504040204" pitchFamily="34" charset="-120"/>
                <a:ea typeface="微軟正黑體" panose="020B0604030504040204" pitchFamily="34" charset="-120"/>
              </a:rPr>
              <a:t>A</a:t>
            </a:r>
            <a:r>
              <a:rPr lang="zh-TW" altLang="en-US" dirty="0">
                <a:latin typeface="微軟正黑體" panose="020B0604030504040204" pitchFamily="34" charset="-120"/>
                <a:ea typeface="微軟正黑體" panose="020B0604030504040204" pitchFamily="34" charset="-120"/>
              </a:rPr>
              <a:t>型又以</a:t>
            </a:r>
            <a:r>
              <a:rPr lang="en-US" altLang="zh-TW" dirty="0">
                <a:solidFill>
                  <a:srgbClr val="C00000"/>
                </a:solidFill>
                <a:latin typeface="微軟正黑體" panose="020B0604030504040204" pitchFamily="34" charset="-120"/>
                <a:ea typeface="微軟正黑體" panose="020B0604030504040204" pitchFamily="34" charset="-120"/>
              </a:rPr>
              <a:t>H1N1</a:t>
            </a:r>
            <a:r>
              <a:rPr lang="zh-TW" altLang="en-US" dirty="0">
                <a:latin typeface="微軟正黑體" panose="020B0604030504040204" pitchFamily="34" charset="-120"/>
                <a:ea typeface="微軟正黑體" panose="020B0604030504040204" pitchFamily="34" charset="-120"/>
              </a:rPr>
              <a:t>及</a:t>
            </a:r>
            <a:r>
              <a:rPr lang="en-US" altLang="zh-TW" dirty="0">
                <a:solidFill>
                  <a:srgbClr val="C00000"/>
                </a:solidFill>
                <a:latin typeface="微軟正黑體" panose="020B0604030504040204" pitchFamily="34" charset="-120"/>
                <a:ea typeface="微軟正黑體" panose="020B0604030504040204" pitchFamily="34" charset="-120"/>
              </a:rPr>
              <a:t>H3N2</a:t>
            </a:r>
            <a:r>
              <a:rPr lang="zh-TW" altLang="en-US" dirty="0">
                <a:latin typeface="微軟正黑體" panose="020B0604030504040204" pitchFamily="34" charset="-120"/>
                <a:ea typeface="微軟正黑體" panose="020B0604030504040204" pitchFamily="34" charset="-120"/>
              </a:rPr>
              <a:t>兩</a:t>
            </a:r>
            <a:r>
              <a:rPr lang="zh-TW" altLang="en-US" dirty="0" smtClean="0">
                <a:latin typeface="微軟正黑體" panose="020B0604030504040204" pitchFamily="34" charset="-120"/>
                <a:ea typeface="微軟正黑體" panose="020B0604030504040204" pitchFamily="34" charset="-120"/>
              </a:rPr>
              <a:t>亞型</a:t>
            </a:r>
            <a:r>
              <a:rPr lang="zh-TW" altLang="en-US" dirty="0">
                <a:latin typeface="微軟正黑體" panose="020B0604030504040204" pitchFamily="34" charset="-120"/>
                <a:ea typeface="微軟正黑體" panose="020B0604030504040204" pitchFamily="34" charset="-120"/>
              </a:rPr>
              <a:t>為主，</a:t>
            </a:r>
            <a:r>
              <a:rPr lang="en-US" altLang="zh-TW" dirty="0">
                <a:latin typeface="微軟正黑體" panose="020B0604030504040204" pitchFamily="34" charset="-120"/>
                <a:ea typeface="微軟正黑體" panose="020B0604030504040204" pitchFamily="34" charset="-120"/>
              </a:rPr>
              <a:t>B</a:t>
            </a:r>
            <a:r>
              <a:rPr lang="zh-TW" altLang="en-US" dirty="0">
                <a:latin typeface="微軟正黑體" panose="020B0604030504040204" pitchFamily="34" charset="-120"/>
                <a:ea typeface="微軟正黑體" panose="020B0604030504040204" pitchFamily="34" charset="-120"/>
              </a:rPr>
              <a:t>型依抗原性分為</a:t>
            </a:r>
            <a:r>
              <a:rPr lang="en-US" altLang="zh-TW" dirty="0" smtClean="0">
                <a:solidFill>
                  <a:srgbClr val="C00000"/>
                </a:solidFill>
                <a:latin typeface="微軟正黑體" panose="020B0604030504040204" pitchFamily="34" charset="-120"/>
                <a:ea typeface="微軟正黑體" panose="020B0604030504040204" pitchFamily="34" charset="-120"/>
              </a:rPr>
              <a:t>B/Yamagata</a:t>
            </a:r>
            <a:r>
              <a:rPr lang="en-US" altLang="zh-TW" dirty="0" smtClean="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山形株</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及</a:t>
            </a:r>
            <a:r>
              <a:rPr lang="en-US" altLang="zh-TW" dirty="0" smtClean="0">
                <a:solidFill>
                  <a:srgbClr val="C00000"/>
                </a:solidFill>
                <a:latin typeface="微軟正黑體" panose="020B0604030504040204" pitchFamily="34" charset="-120"/>
                <a:ea typeface="微軟正黑體" panose="020B0604030504040204" pitchFamily="34" charset="-120"/>
              </a:rPr>
              <a:t>B/Victoria</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維多利亞株</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兩</a:t>
            </a:r>
            <a:r>
              <a:rPr lang="zh-TW" altLang="en-US" dirty="0">
                <a:latin typeface="微軟正黑體" panose="020B0604030504040204" pitchFamily="34" charset="-120"/>
                <a:ea typeface="微軟正黑體" panose="020B0604030504040204" pitchFamily="34" charset="-120"/>
              </a:rPr>
              <a:t>個種系 </a:t>
            </a:r>
            <a:r>
              <a:rPr lang="en-US" altLang="zh-TW" dirty="0">
                <a:latin typeface="微軟正黑體" panose="020B0604030504040204" pitchFamily="34" charset="-120"/>
                <a:ea typeface="微軟正黑體" panose="020B0604030504040204" pitchFamily="34" charset="-120"/>
              </a:rPr>
              <a:t>(lineage)</a:t>
            </a:r>
          </a:p>
          <a:p>
            <a:pPr marL="0" indent="0">
              <a:buNone/>
            </a:pPr>
            <a:endParaRPr lang="zh-TW" altLang="en-US" dirty="0"/>
          </a:p>
        </p:txBody>
      </p:sp>
      <p:sp>
        <p:nvSpPr>
          <p:cNvPr id="4" name="矩形 3"/>
          <p:cNvSpPr/>
          <p:nvPr/>
        </p:nvSpPr>
        <p:spPr>
          <a:xfrm>
            <a:off x="2882748" y="5934671"/>
            <a:ext cx="9309253" cy="923330"/>
          </a:xfrm>
          <a:prstGeom prst="rect">
            <a:avLst/>
          </a:prstGeom>
        </p:spPr>
        <p:txBody>
          <a:bodyPr wrap="square">
            <a:spAutoFit/>
          </a:bodyPr>
          <a:lstStyle/>
          <a:p>
            <a:r>
              <a:rPr lang="en-US" altLang="zh-TW" dirty="0"/>
              <a:t>1.WHO. The world health report 2007 : a safer future : global public health security in the 21st century. WHO; 2007: 45-48.  </a:t>
            </a:r>
            <a:br>
              <a:rPr lang="en-US" altLang="zh-TW" dirty="0"/>
            </a:br>
            <a:r>
              <a:rPr lang="en-US" altLang="zh-TW" dirty="0"/>
              <a:t>2.WHO. Influenza (Seasonal). Available </a:t>
            </a:r>
            <a:r>
              <a:rPr lang="en-US" altLang="zh-TW" dirty="0" err="1"/>
              <a:t>at:http</a:t>
            </a:r>
            <a:r>
              <a:rPr lang="en-US" altLang="zh-TW" dirty="0"/>
              <a:t>://www.who.int/mediacentre/factsheets/fs211/en/</a:t>
            </a:r>
            <a:endParaRPr lang="zh-TW" altLang="en-US" dirty="0"/>
          </a:p>
        </p:txBody>
      </p:sp>
    </p:spTree>
    <p:extLst>
      <p:ext uri="{BB962C8B-B14F-4D97-AF65-F5344CB8AC3E}">
        <p14:creationId xmlns:p14="http://schemas.microsoft.com/office/powerpoint/2010/main" val="20147416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台灣流行情形</a:t>
            </a:r>
          </a:p>
        </p:txBody>
      </p:sp>
      <p:sp>
        <p:nvSpPr>
          <p:cNvPr id="3" name="內容版面配置區 2"/>
          <p:cNvSpPr>
            <a:spLocks noGrp="1"/>
          </p:cNvSpPr>
          <p:nvPr>
            <p:ph idx="1"/>
          </p:nvPr>
        </p:nvSpPr>
        <p:spPr/>
        <p:txBody>
          <a:bodyPr>
            <a:normAutofit/>
          </a:bodyPr>
          <a:lstStyle/>
          <a:p>
            <a:pPr>
              <a:spcAft>
                <a:spcPts val="1000"/>
              </a:spcAft>
            </a:pPr>
            <a:r>
              <a:rPr lang="zh-TW" altLang="en-US" dirty="0">
                <a:latin typeface="微軟正黑體" panose="020B0604030504040204" pitchFamily="34" charset="-120"/>
                <a:ea typeface="微軟正黑體" panose="020B0604030504040204" pitchFamily="34" charset="-120"/>
              </a:rPr>
              <a:t>流行約自</a:t>
            </a:r>
            <a:r>
              <a:rPr lang="en-US" altLang="zh-TW" dirty="0">
                <a:latin typeface="微軟正黑體" panose="020B0604030504040204" pitchFamily="34" charset="-120"/>
                <a:ea typeface="微軟正黑體" panose="020B0604030504040204" pitchFamily="34" charset="-120"/>
              </a:rPr>
              <a:t>11</a:t>
            </a:r>
            <a:r>
              <a:rPr lang="zh-TW" altLang="en-US" dirty="0">
                <a:latin typeface="微軟正黑體" panose="020B0604030504040204" pitchFamily="34" charset="-120"/>
                <a:ea typeface="微軟正黑體" panose="020B0604030504040204" pitchFamily="34" charset="-120"/>
              </a:rPr>
              <a:t>月開始，於</a:t>
            </a:r>
            <a:r>
              <a:rPr lang="en-US" altLang="zh-TW" dirty="0">
                <a:latin typeface="微軟正黑體" panose="020B0604030504040204" pitchFamily="34" charset="-120"/>
                <a:ea typeface="微軟正黑體" panose="020B0604030504040204" pitchFamily="34" charset="-120"/>
              </a:rPr>
              <a:t>12</a:t>
            </a:r>
            <a:r>
              <a:rPr lang="zh-TW" altLang="en-US" dirty="0">
                <a:latin typeface="微軟正黑體" panose="020B0604030504040204" pitchFamily="34" charset="-120"/>
                <a:ea typeface="微軟正黑體" panose="020B0604030504040204" pitchFamily="34" charset="-120"/>
              </a:rPr>
              <a:t>月至隔年</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月達到流行高峰 </a:t>
            </a:r>
            <a:endParaRPr lang="en-US" altLang="zh-TW" dirty="0">
              <a:latin typeface="微軟正黑體" panose="020B0604030504040204" pitchFamily="34" charset="-120"/>
              <a:ea typeface="微軟正黑體" panose="020B0604030504040204" pitchFamily="34" charset="-120"/>
            </a:endParaRPr>
          </a:p>
          <a:p>
            <a:pPr>
              <a:spcAft>
                <a:spcPts val="1000"/>
              </a:spcAft>
            </a:pPr>
            <a:r>
              <a:rPr lang="zh-TW" altLang="en-US" dirty="0">
                <a:latin typeface="微軟正黑體" panose="020B0604030504040204" pitchFamily="34" charset="-120"/>
                <a:ea typeface="微軟正黑體" panose="020B0604030504040204" pitchFamily="34" charset="-120"/>
              </a:rPr>
              <a:t>主要流行病毒型別與全球相同，可能為</a:t>
            </a:r>
            <a:r>
              <a:rPr lang="en-US" altLang="zh-TW" dirty="0">
                <a:latin typeface="微軟正黑體" panose="020B0604030504040204" pitchFamily="34" charset="-120"/>
                <a:ea typeface="微軟正黑體" panose="020B0604030504040204" pitchFamily="34" charset="-120"/>
              </a:rPr>
              <a:t>A/H3N2</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A/H1N1</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B/Yamagata</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B/Victoria</a:t>
            </a:r>
            <a:r>
              <a:rPr lang="zh-TW" altLang="en-US" dirty="0">
                <a:latin typeface="微軟正黑體" panose="020B0604030504040204" pitchFamily="34" charset="-120"/>
                <a:ea typeface="微軟正黑體" panose="020B0604030504040204" pitchFamily="34" charset="-120"/>
              </a:rPr>
              <a:t>任一或共同流行 </a:t>
            </a:r>
            <a:endParaRPr lang="en-US" altLang="zh-TW" dirty="0">
              <a:latin typeface="微軟正黑體" panose="020B0604030504040204" pitchFamily="34" charset="-120"/>
              <a:ea typeface="微軟正黑體" panose="020B0604030504040204" pitchFamily="34" charset="-120"/>
            </a:endParaRPr>
          </a:p>
          <a:p>
            <a:pPr>
              <a:spcAft>
                <a:spcPts val="1000"/>
              </a:spcAft>
            </a:pPr>
            <a:r>
              <a:rPr lang="zh-TW" altLang="en-US" dirty="0">
                <a:latin typeface="微軟正黑體" panose="020B0604030504040204" pitchFamily="34" charset="-120"/>
                <a:ea typeface="微軟正黑體" panose="020B0604030504040204" pitchFamily="34" charset="-120"/>
              </a:rPr>
              <a:t>以</a:t>
            </a:r>
            <a:r>
              <a:rPr lang="en-US" altLang="zh-TW" dirty="0">
                <a:latin typeface="微軟正黑體" panose="020B0604030504040204" pitchFamily="34" charset="-120"/>
                <a:ea typeface="微軟正黑體" panose="020B0604030504040204" pitchFamily="34" charset="-120"/>
              </a:rPr>
              <a:t>2011</a:t>
            </a:r>
            <a:r>
              <a:rPr lang="zh-TW" altLang="en-US" dirty="0">
                <a:latin typeface="微軟正黑體" panose="020B0604030504040204" pitchFamily="34" charset="-120"/>
                <a:ea typeface="微軟正黑體" panose="020B0604030504040204" pitchFamily="34" charset="-120"/>
              </a:rPr>
              <a:t>年至</a:t>
            </a:r>
            <a:r>
              <a:rPr lang="en-US" altLang="zh-TW" dirty="0">
                <a:latin typeface="微軟正黑體" panose="020B0604030504040204" pitchFamily="34" charset="-120"/>
                <a:ea typeface="微軟正黑體" panose="020B0604030504040204" pitchFamily="34" charset="-120"/>
              </a:rPr>
              <a:t>2018</a:t>
            </a:r>
            <a:r>
              <a:rPr lang="zh-TW" altLang="en-US" dirty="0">
                <a:latin typeface="微軟正黑體" panose="020B0604030504040204" pitchFamily="34" charset="-120"/>
                <a:ea typeface="微軟正黑體" panose="020B0604030504040204" pitchFamily="34" charset="-120"/>
              </a:rPr>
              <a:t>年台灣健保資料庫之次級資料及疾病管制署</a:t>
            </a:r>
            <a:r>
              <a:rPr lang="zh-TW" altLang="en-US" dirty="0" smtClean="0">
                <a:latin typeface="微軟正黑體" panose="020B0604030504040204" pitchFamily="34" charset="-120"/>
                <a:ea typeface="微軟正黑體" panose="020B0604030504040204" pitchFamily="34" charset="-120"/>
              </a:rPr>
              <a:t>傳染病</a:t>
            </a:r>
            <a:r>
              <a:rPr lang="zh-TW" altLang="en-US" dirty="0">
                <a:latin typeface="微軟正黑體" panose="020B0604030504040204" pitchFamily="34" charset="-120"/>
                <a:ea typeface="微軟正黑體" panose="020B0604030504040204" pitchFamily="34" charset="-120"/>
              </a:rPr>
              <a:t>通報系統估算 </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每年約有 </a:t>
            </a:r>
            <a:r>
              <a:rPr lang="en-US" altLang="zh-TW" dirty="0">
                <a:latin typeface="微軟正黑體" panose="020B0604030504040204" pitchFamily="34" charset="-120"/>
                <a:ea typeface="微軟正黑體" panose="020B0604030504040204" pitchFamily="34" charset="-120"/>
              </a:rPr>
              <a:t>14%</a:t>
            </a:r>
            <a:r>
              <a:rPr lang="zh-TW" altLang="en-US" dirty="0">
                <a:latin typeface="微軟正黑體" panose="020B0604030504040204" pitchFamily="34" charset="-120"/>
                <a:ea typeface="微軟正黑體" panose="020B0604030504040204" pitchFamily="34" charset="-120"/>
              </a:rPr>
              <a:t>的人因肺炎或流感而就醫 </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門診就醫之流感病患中，約有</a:t>
            </a:r>
            <a:r>
              <a:rPr lang="en-US" altLang="zh-TW" dirty="0">
                <a:solidFill>
                  <a:srgbClr val="C00000"/>
                </a:solidFill>
                <a:latin typeface="微軟正黑體" panose="020B0604030504040204" pitchFamily="34" charset="-120"/>
                <a:ea typeface="微軟正黑體" panose="020B0604030504040204" pitchFamily="34" charset="-120"/>
              </a:rPr>
              <a:t>0.6%</a:t>
            </a:r>
            <a:r>
              <a:rPr lang="zh-TW" altLang="en-US" dirty="0">
                <a:latin typeface="微軟正黑體" panose="020B0604030504040204" pitchFamily="34" charset="-120"/>
                <a:ea typeface="微軟正黑體" panose="020B0604030504040204" pitchFamily="34" charset="-120"/>
              </a:rPr>
              <a:t>需住院治療，其中約</a:t>
            </a:r>
            <a:r>
              <a:rPr lang="en-US" altLang="zh-TW" dirty="0">
                <a:solidFill>
                  <a:srgbClr val="C00000"/>
                </a:solidFill>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的病患需住</a:t>
            </a:r>
            <a:r>
              <a:rPr lang="zh-TW" altLang="en-US" dirty="0" smtClean="0">
                <a:latin typeface="微軟正黑體" panose="020B0604030504040204" pitchFamily="34" charset="-120"/>
                <a:ea typeface="微軟正黑體" panose="020B0604030504040204" pitchFamily="34" charset="-120"/>
              </a:rPr>
              <a:t>加護</a:t>
            </a:r>
            <a:r>
              <a:rPr lang="zh-TW" altLang="en-US" dirty="0">
                <a:latin typeface="微軟正黑體" panose="020B0604030504040204" pitchFamily="34" charset="-120"/>
                <a:ea typeface="微軟正黑體" panose="020B0604030504040204" pitchFamily="34" charset="-120"/>
              </a:rPr>
              <a:t>病房治療；流感併發重症個案中，流感相關死亡率約為</a:t>
            </a:r>
            <a:r>
              <a:rPr lang="en-US" altLang="zh-TW" dirty="0">
                <a:solidFill>
                  <a:srgbClr val="C00000"/>
                </a:solidFill>
                <a:latin typeface="微軟正黑體" panose="020B0604030504040204" pitchFamily="34" charset="-120"/>
                <a:ea typeface="微軟正黑體" panose="020B0604030504040204" pitchFamily="34" charset="-120"/>
              </a:rPr>
              <a:t>2</a:t>
            </a:r>
            <a:r>
              <a:rPr lang="zh-TW" altLang="en-US" dirty="0">
                <a:solidFill>
                  <a:srgbClr val="C00000"/>
                </a:solidFill>
                <a:latin typeface="微軟正黑體" panose="020B0604030504040204" pitchFamily="34" charset="-120"/>
                <a:ea typeface="微軟正黑體" panose="020B0604030504040204" pitchFamily="34" charset="-120"/>
              </a:rPr>
              <a:t>成</a:t>
            </a:r>
          </a:p>
        </p:txBody>
      </p:sp>
      <p:sp>
        <p:nvSpPr>
          <p:cNvPr id="4" name="矩形 3"/>
          <p:cNvSpPr/>
          <p:nvPr/>
        </p:nvSpPr>
        <p:spPr>
          <a:xfrm>
            <a:off x="3756753" y="6273223"/>
            <a:ext cx="9694843" cy="584775"/>
          </a:xfrm>
          <a:prstGeom prst="rect">
            <a:avLst/>
          </a:prstGeom>
        </p:spPr>
        <p:txBody>
          <a:bodyPr wrap="square">
            <a:spAutoFit/>
          </a:bodyPr>
          <a:lstStyle/>
          <a:p>
            <a:pPr marL="342891" indent="-342891">
              <a:buAutoNum type="arabicPeriod"/>
            </a:pPr>
            <a:r>
              <a:rPr lang="zh-TW" altLang="en-US" sz="1600" dirty="0"/>
              <a:t>疾病管制署健保</a:t>
            </a:r>
            <a:r>
              <a:rPr lang="en-US" altLang="zh-TW" sz="1600" dirty="0"/>
              <a:t>IC</a:t>
            </a:r>
            <a:r>
              <a:rPr lang="zh-TW" altLang="en-US" sz="1600" dirty="0"/>
              <a:t>卡資料庫次級資料</a:t>
            </a:r>
            <a:r>
              <a:rPr lang="en-US" altLang="zh-TW" sz="1600" dirty="0"/>
              <a:t>2011</a:t>
            </a:r>
            <a:r>
              <a:rPr lang="zh-TW" altLang="en-US" sz="1600" dirty="0"/>
              <a:t>年至</a:t>
            </a:r>
            <a:r>
              <a:rPr lang="en-US" altLang="zh-TW" sz="1600" dirty="0"/>
              <a:t>2018</a:t>
            </a:r>
            <a:r>
              <a:rPr lang="zh-TW" altLang="en-US" sz="1600" dirty="0"/>
              <a:t>年肺炎或流感門診及住院就診人次分析</a:t>
            </a:r>
            <a:r>
              <a:rPr lang="en-US" altLang="zh-TW" sz="1600" dirty="0"/>
              <a:t> </a:t>
            </a:r>
          </a:p>
          <a:p>
            <a:pPr marL="342891" indent="-342891">
              <a:buAutoNum type="arabicPeriod"/>
            </a:pPr>
            <a:r>
              <a:rPr lang="zh-TW" altLang="en-US" sz="1600" dirty="0"/>
              <a:t>疾病管制署傳染病通報系統</a:t>
            </a:r>
            <a:r>
              <a:rPr lang="en-US" altLang="zh-TW" sz="1600" dirty="0"/>
              <a:t>2011</a:t>
            </a:r>
            <a:r>
              <a:rPr lang="zh-TW" altLang="en-US" sz="1600" dirty="0"/>
              <a:t>年至</a:t>
            </a:r>
            <a:r>
              <a:rPr lang="en-US" altLang="zh-TW" sz="1600" dirty="0"/>
              <a:t>2018</a:t>
            </a:r>
            <a:r>
              <a:rPr lang="zh-TW" altLang="en-US" sz="1600" dirty="0"/>
              <a:t>年流感併發重症確定病例統計</a:t>
            </a:r>
          </a:p>
        </p:txBody>
      </p:sp>
    </p:spTree>
    <p:extLst>
      <p:ext uri="{BB962C8B-B14F-4D97-AF65-F5344CB8AC3E}">
        <p14:creationId xmlns:p14="http://schemas.microsoft.com/office/powerpoint/2010/main" val="363127554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流感特徵</a:t>
            </a:r>
          </a:p>
        </p:txBody>
      </p:sp>
      <p:pic>
        <p:nvPicPr>
          <p:cNvPr id="4" name="Picture 2"/>
          <p:cNvPicPr>
            <a:picLocks noChangeAspect="1" noChangeArrowheads="1"/>
          </p:cNvPicPr>
          <p:nvPr/>
        </p:nvPicPr>
        <p:blipFill>
          <a:blip r:embed="rId2" cstate="print"/>
          <a:srcRect l="9074" t="36591" r="8194" b="17270"/>
          <a:stretch>
            <a:fillRect/>
          </a:stretch>
        </p:blipFill>
        <p:spPr bwMode="auto">
          <a:xfrm>
            <a:off x="845127" y="2078757"/>
            <a:ext cx="10678595" cy="3881368"/>
          </a:xfrm>
          <a:prstGeom prst="rect">
            <a:avLst/>
          </a:prstGeom>
          <a:noFill/>
          <a:ln w="9525">
            <a:noFill/>
            <a:miter lim="800000"/>
            <a:headEnd/>
            <a:tailEnd/>
          </a:ln>
        </p:spPr>
      </p:pic>
    </p:spTree>
    <p:extLst>
      <p:ext uri="{BB962C8B-B14F-4D97-AF65-F5344CB8AC3E}">
        <p14:creationId xmlns:p14="http://schemas.microsoft.com/office/powerpoint/2010/main" val="385906991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傳播方式 </a:t>
            </a:r>
          </a:p>
        </p:txBody>
      </p:sp>
      <p:pic>
        <p:nvPicPr>
          <p:cNvPr id="4" name="圖片 3"/>
          <p:cNvPicPr>
            <a:picLocks noChangeAspect="1"/>
          </p:cNvPicPr>
          <p:nvPr/>
        </p:nvPicPr>
        <p:blipFill>
          <a:blip r:embed="rId3"/>
          <a:stretch>
            <a:fillRect/>
          </a:stretch>
        </p:blipFill>
        <p:spPr>
          <a:xfrm>
            <a:off x="756992" y="1691323"/>
            <a:ext cx="10123491" cy="5199332"/>
          </a:xfrm>
          <a:prstGeom prst="rect">
            <a:avLst/>
          </a:prstGeom>
        </p:spPr>
      </p:pic>
    </p:spTree>
    <p:extLst>
      <p:ext uri="{BB962C8B-B14F-4D97-AF65-F5344CB8AC3E}">
        <p14:creationId xmlns:p14="http://schemas.microsoft.com/office/powerpoint/2010/main" val="357463201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感染過程</a:t>
            </a:r>
          </a:p>
        </p:txBody>
      </p:sp>
      <p:sp>
        <p:nvSpPr>
          <p:cNvPr id="3" name="內容版面配置區 2"/>
          <p:cNvSpPr>
            <a:spLocks noGrp="1"/>
          </p:cNvSpPr>
          <p:nvPr>
            <p:ph idx="1"/>
          </p:nvPr>
        </p:nvSpPr>
        <p:spPr>
          <a:xfrm>
            <a:off x="845127" y="1564395"/>
            <a:ext cx="10515600" cy="4704203"/>
          </a:xfrm>
        </p:spPr>
        <p:txBody>
          <a:bodyPr>
            <a:noAutofit/>
          </a:bodyPr>
          <a:lstStyle/>
          <a:p>
            <a:r>
              <a:rPr lang="zh-TW" altLang="en-US" sz="2600" dirty="0">
                <a:latin typeface="微軟正黑體" panose="020B0604030504040204" pitchFamily="34" charset="-120"/>
                <a:ea typeface="微軟正黑體" panose="020B0604030504040204" pitchFamily="34" charset="-120"/>
              </a:rPr>
              <a:t>潛伏期 </a:t>
            </a:r>
            <a:r>
              <a:rPr lang="en-US" altLang="zh-TW" sz="2600" dirty="0">
                <a:latin typeface="微軟正黑體" panose="020B0604030504040204" pitchFamily="34" charset="-120"/>
                <a:ea typeface="微軟正黑體" panose="020B0604030504040204" pitchFamily="34" charset="-120"/>
              </a:rPr>
              <a:t/>
            </a:r>
            <a:br>
              <a:rPr lang="en-US" altLang="zh-TW" sz="2600" dirty="0">
                <a:latin typeface="微軟正黑體" panose="020B0604030504040204" pitchFamily="34" charset="-120"/>
                <a:ea typeface="微軟正黑體" panose="020B0604030504040204" pitchFamily="34" charset="-120"/>
              </a:rPr>
            </a:br>
            <a:r>
              <a:rPr lang="en-US" altLang="zh-TW" sz="2600" dirty="0">
                <a:latin typeface="微軟正黑體" panose="020B0604030504040204" pitchFamily="34" charset="-120"/>
                <a:ea typeface="微軟正黑體" panose="020B0604030504040204" pitchFamily="34" charset="-120"/>
              </a:rPr>
              <a:t>– </a:t>
            </a:r>
            <a:r>
              <a:rPr lang="zh-TW" altLang="en-US" sz="2600" dirty="0">
                <a:latin typeface="微軟正黑體" panose="020B0604030504040204" pitchFamily="34" charset="-120"/>
                <a:ea typeface="微軟正黑體" panose="020B0604030504040204" pitchFamily="34" charset="-120"/>
              </a:rPr>
              <a:t>通常約</a:t>
            </a:r>
            <a:r>
              <a:rPr lang="en-US" altLang="zh-TW" sz="2600" dirty="0">
                <a:latin typeface="微軟正黑體" panose="020B0604030504040204" pitchFamily="34" charset="-120"/>
                <a:ea typeface="微軟正黑體" panose="020B0604030504040204" pitchFamily="34" charset="-120"/>
              </a:rPr>
              <a:t>1~4</a:t>
            </a:r>
            <a:r>
              <a:rPr lang="zh-TW" altLang="en-US" sz="2600" dirty="0">
                <a:latin typeface="微軟正黑體" panose="020B0604030504040204" pitchFamily="34" charset="-120"/>
                <a:ea typeface="微軟正黑體" panose="020B0604030504040204" pitchFamily="34" charset="-120"/>
              </a:rPr>
              <a:t>天 </a:t>
            </a:r>
            <a:r>
              <a:rPr lang="en-US" altLang="zh-TW" sz="2600" dirty="0">
                <a:latin typeface="微軟正黑體" panose="020B0604030504040204" pitchFamily="34" charset="-120"/>
                <a:ea typeface="微軟正黑體" panose="020B0604030504040204" pitchFamily="34" charset="-120"/>
              </a:rPr>
              <a:t/>
            </a:r>
            <a:br>
              <a:rPr lang="en-US" altLang="zh-TW" sz="2600" dirty="0">
                <a:latin typeface="微軟正黑體" panose="020B0604030504040204" pitchFamily="34" charset="-120"/>
                <a:ea typeface="微軟正黑體" panose="020B0604030504040204" pitchFamily="34" charset="-120"/>
              </a:rPr>
            </a:br>
            <a:r>
              <a:rPr lang="en-US" altLang="zh-TW" sz="2600" dirty="0">
                <a:latin typeface="微軟正黑體" panose="020B0604030504040204" pitchFamily="34" charset="-120"/>
                <a:ea typeface="微軟正黑體" panose="020B0604030504040204" pitchFamily="34" charset="-120"/>
              </a:rPr>
              <a:t>– </a:t>
            </a:r>
            <a:r>
              <a:rPr lang="zh-TW" altLang="en-US" sz="2600" dirty="0">
                <a:latin typeface="微軟正黑體" panose="020B0604030504040204" pitchFamily="34" charset="-120"/>
                <a:ea typeface="微軟正黑體" panose="020B0604030504040204" pitchFamily="34" charset="-120"/>
              </a:rPr>
              <a:t>出現併發症的時間約在發病後的</a:t>
            </a:r>
            <a:r>
              <a:rPr lang="en-US" altLang="zh-TW" sz="2600" dirty="0">
                <a:latin typeface="微軟正黑體" panose="020B0604030504040204" pitchFamily="34" charset="-120"/>
                <a:ea typeface="微軟正黑體" panose="020B0604030504040204" pitchFamily="34" charset="-120"/>
              </a:rPr>
              <a:t>1~2</a:t>
            </a:r>
            <a:r>
              <a:rPr lang="zh-TW" altLang="en-US" sz="2600" dirty="0">
                <a:latin typeface="微軟正黑體" panose="020B0604030504040204" pitchFamily="34" charset="-120"/>
                <a:ea typeface="微軟正黑體" panose="020B0604030504040204" pitchFamily="34" charset="-120"/>
              </a:rPr>
              <a:t>週</a:t>
            </a:r>
            <a:endParaRPr lang="en-US" altLang="zh-TW" sz="2600" dirty="0">
              <a:latin typeface="微軟正黑體" panose="020B0604030504040204" pitchFamily="34" charset="-120"/>
              <a:ea typeface="微軟正黑體" panose="020B0604030504040204" pitchFamily="34" charset="-120"/>
            </a:endParaRPr>
          </a:p>
          <a:p>
            <a:r>
              <a:rPr lang="zh-TW" altLang="en-US" sz="2600" dirty="0">
                <a:latin typeface="微軟正黑體" panose="020B0604030504040204" pitchFamily="34" charset="-120"/>
                <a:ea typeface="微軟正黑體" panose="020B0604030504040204" pitchFamily="34" charset="-120"/>
              </a:rPr>
              <a:t>可傳染期 </a:t>
            </a:r>
            <a:r>
              <a:rPr lang="en-US" altLang="zh-TW" sz="2600" dirty="0">
                <a:latin typeface="微軟正黑體" panose="020B0604030504040204" pitchFamily="34" charset="-120"/>
                <a:ea typeface="微軟正黑體" panose="020B0604030504040204" pitchFamily="34" charset="-120"/>
              </a:rPr>
              <a:t/>
            </a:r>
            <a:br>
              <a:rPr lang="en-US" altLang="zh-TW" sz="2600" dirty="0">
                <a:latin typeface="微軟正黑體" panose="020B0604030504040204" pitchFamily="34" charset="-120"/>
                <a:ea typeface="微軟正黑體" panose="020B0604030504040204" pitchFamily="34" charset="-120"/>
              </a:rPr>
            </a:br>
            <a:r>
              <a:rPr lang="en-US" altLang="zh-TW" sz="2600" dirty="0">
                <a:latin typeface="微軟正黑體" panose="020B0604030504040204" pitchFamily="34" charset="-120"/>
                <a:ea typeface="微軟正黑體" panose="020B0604030504040204" pitchFamily="34" charset="-120"/>
              </a:rPr>
              <a:t>– </a:t>
            </a:r>
            <a:r>
              <a:rPr lang="zh-TW" altLang="en-US" sz="2600" dirty="0">
                <a:latin typeface="微軟正黑體" panose="020B0604030504040204" pitchFamily="34" charset="-120"/>
                <a:ea typeface="微軟正黑體" panose="020B0604030504040204" pitchFamily="34" charset="-120"/>
              </a:rPr>
              <a:t>發病</a:t>
            </a:r>
            <a:r>
              <a:rPr lang="zh-TW" altLang="en-US" sz="2600" dirty="0">
                <a:solidFill>
                  <a:srgbClr val="C00000"/>
                </a:solidFill>
                <a:latin typeface="微軟正黑體" panose="020B0604030504040204" pitchFamily="34" charset="-120"/>
                <a:ea typeface="微軟正黑體" panose="020B0604030504040204" pitchFamily="34" charset="-120"/>
              </a:rPr>
              <a:t>前</a:t>
            </a:r>
            <a:r>
              <a:rPr lang="en-US" altLang="zh-TW" sz="2600" dirty="0">
                <a:solidFill>
                  <a:srgbClr val="C00000"/>
                </a:solidFill>
                <a:latin typeface="微軟正黑體" panose="020B0604030504040204" pitchFamily="34" charset="-120"/>
                <a:ea typeface="微軟正黑體" panose="020B0604030504040204" pitchFamily="34" charset="-120"/>
              </a:rPr>
              <a:t>1~2</a:t>
            </a:r>
            <a:r>
              <a:rPr lang="zh-TW" altLang="en-US" sz="2600" dirty="0">
                <a:latin typeface="微軟正黑體" panose="020B0604030504040204" pitchFamily="34" charset="-120"/>
                <a:ea typeface="微軟正黑體" panose="020B0604030504040204" pitchFamily="34" charset="-120"/>
              </a:rPr>
              <a:t>天即具傳染力 </a:t>
            </a:r>
            <a:r>
              <a:rPr lang="en-US" altLang="zh-TW" sz="2600" dirty="0">
                <a:latin typeface="微軟正黑體" panose="020B0604030504040204" pitchFamily="34" charset="-120"/>
                <a:ea typeface="微軟正黑體" panose="020B0604030504040204" pitchFamily="34" charset="-120"/>
              </a:rPr>
              <a:t/>
            </a:r>
            <a:br>
              <a:rPr lang="en-US" altLang="zh-TW" sz="2600" dirty="0">
                <a:latin typeface="微軟正黑體" panose="020B0604030504040204" pitchFamily="34" charset="-120"/>
                <a:ea typeface="微軟正黑體" panose="020B0604030504040204" pitchFamily="34" charset="-120"/>
              </a:rPr>
            </a:br>
            <a:r>
              <a:rPr lang="en-US" altLang="zh-TW" sz="2600" dirty="0">
                <a:latin typeface="微軟正黑體" panose="020B0604030504040204" pitchFamily="34" charset="-120"/>
                <a:ea typeface="微軟正黑體" panose="020B0604030504040204" pitchFamily="34" charset="-120"/>
              </a:rPr>
              <a:t>– </a:t>
            </a:r>
            <a:r>
              <a:rPr lang="zh-TW" altLang="en-US" sz="2600" dirty="0">
                <a:latin typeface="微軟正黑體" panose="020B0604030504040204" pitchFamily="34" charset="-120"/>
                <a:ea typeface="微軟正黑體" panose="020B0604030504040204" pitchFamily="34" charset="-120"/>
              </a:rPr>
              <a:t>大約持續至症狀出現</a:t>
            </a:r>
            <a:r>
              <a:rPr lang="zh-TW" altLang="en-US" sz="2600" dirty="0">
                <a:solidFill>
                  <a:srgbClr val="C00000"/>
                </a:solidFill>
                <a:latin typeface="微軟正黑體" panose="020B0604030504040204" pitchFamily="34" charset="-120"/>
                <a:ea typeface="微軟正黑體" panose="020B0604030504040204" pitchFamily="34" charset="-120"/>
              </a:rPr>
              <a:t>後</a:t>
            </a:r>
            <a:r>
              <a:rPr lang="en-US" altLang="zh-TW" sz="2600" dirty="0">
                <a:solidFill>
                  <a:srgbClr val="C00000"/>
                </a:solidFill>
                <a:latin typeface="微軟正黑體" panose="020B0604030504040204" pitchFamily="34" charset="-120"/>
                <a:ea typeface="微軟正黑體" panose="020B0604030504040204" pitchFamily="34" charset="-120"/>
              </a:rPr>
              <a:t>3~5</a:t>
            </a:r>
            <a:r>
              <a:rPr lang="zh-TW" altLang="en-US" sz="2600" dirty="0">
                <a:solidFill>
                  <a:srgbClr val="C00000"/>
                </a:solidFill>
                <a:latin typeface="微軟正黑體" panose="020B0604030504040204" pitchFamily="34" charset="-120"/>
                <a:ea typeface="微軟正黑體" panose="020B0604030504040204" pitchFamily="34" charset="-120"/>
              </a:rPr>
              <a:t>天 </a:t>
            </a:r>
            <a:r>
              <a:rPr lang="en-US" altLang="zh-TW" sz="2600" dirty="0">
                <a:latin typeface="微軟正黑體" panose="020B0604030504040204" pitchFamily="34" charset="-120"/>
                <a:ea typeface="微軟正黑體" panose="020B0604030504040204" pitchFamily="34" charset="-120"/>
              </a:rPr>
              <a:t/>
            </a:r>
            <a:br>
              <a:rPr lang="en-US" altLang="zh-TW" sz="2600" dirty="0">
                <a:latin typeface="微軟正黑體" panose="020B0604030504040204" pitchFamily="34" charset="-120"/>
                <a:ea typeface="微軟正黑體" panose="020B0604030504040204" pitchFamily="34" charset="-120"/>
              </a:rPr>
            </a:br>
            <a:r>
              <a:rPr lang="en-US" altLang="zh-TW" sz="2600" dirty="0">
                <a:latin typeface="微軟正黑體" panose="020B0604030504040204" pitchFamily="34" charset="-120"/>
                <a:ea typeface="微軟正黑體" panose="020B0604030504040204" pitchFamily="34" charset="-120"/>
              </a:rPr>
              <a:t>– </a:t>
            </a:r>
            <a:r>
              <a:rPr lang="zh-TW" altLang="en-US" sz="2600" dirty="0">
                <a:latin typeface="微軟正黑體" panose="020B0604030504040204" pitchFamily="34" charset="-120"/>
                <a:ea typeface="微軟正黑體" panose="020B0604030504040204" pitchFamily="34" charset="-120"/>
              </a:rPr>
              <a:t>兒童及免疫不全者其排放病毒之時間則較長，可長達數週或數月</a:t>
            </a:r>
            <a:endParaRPr lang="en-US" altLang="zh-TW" sz="2600" dirty="0">
              <a:latin typeface="微軟正黑體" panose="020B0604030504040204" pitchFamily="34" charset="-120"/>
              <a:ea typeface="微軟正黑體" panose="020B0604030504040204" pitchFamily="34" charset="-120"/>
            </a:endParaRPr>
          </a:p>
          <a:p>
            <a:r>
              <a:rPr lang="zh-TW" altLang="en-US" sz="2600" dirty="0">
                <a:latin typeface="微軟正黑體" panose="020B0604030504040204" pitchFamily="34" charset="-120"/>
                <a:ea typeface="微軟正黑體" panose="020B0604030504040204" pitchFamily="34" charset="-120"/>
              </a:rPr>
              <a:t>感受性及免疫力 </a:t>
            </a:r>
            <a:r>
              <a:rPr lang="en-US" altLang="zh-TW" sz="2600" dirty="0">
                <a:latin typeface="微軟正黑體" panose="020B0604030504040204" pitchFamily="34" charset="-120"/>
                <a:ea typeface="微軟正黑體" panose="020B0604030504040204" pitchFamily="34" charset="-120"/>
              </a:rPr>
              <a:t/>
            </a:r>
            <a:br>
              <a:rPr lang="en-US" altLang="zh-TW" sz="2600" dirty="0">
                <a:latin typeface="微軟正黑體" panose="020B0604030504040204" pitchFamily="34" charset="-120"/>
                <a:ea typeface="微軟正黑體" panose="020B0604030504040204" pitchFamily="34" charset="-120"/>
              </a:rPr>
            </a:br>
            <a:r>
              <a:rPr lang="en-US" altLang="zh-TW" sz="2600" dirty="0">
                <a:latin typeface="微軟正黑體" panose="020B0604030504040204" pitchFamily="34" charset="-120"/>
                <a:ea typeface="微軟正黑體" panose="020B0604030504040204" pitchFamily="34" charset="-120"/>
              </a:rPr>
              <a:t>– </a:t>
            </a:r>
            <a:r>
              <a:rPr lang="zh-TW" altLang="en-US" sz="2600" dirty="0">
                <a:latin typeface="微軟正黑體" panose="020B0604030504040204" pitchFamily="34" charset="-120"/>
                <a:ea typeface="微軟正黑體" panose="020B0604030504040204" pitchFamily="34" charset="-120"/>
              </a:rPr>
              <a:t>對於首次接觸的流感病毒，各年齡層均具有相同的感受性 </a:t>
            </a:r>
            <a:r>
              <a:rPr lang="en-US" altLang="zh-TW" sz="2600" dirty="0">
                <a:latin typeface="微軟正黑體" panose="020B0604030504040204" pitchFamily="34" charset="-120"/>
                <a:ea typeface="微軟正黑體" panose="020B0604030504040204" pitchFamily="34" charset="-120"/>
              </a:rPr>
              <a:t/>
            </a:r>
            <a:br>
              <a:rPr lang="en-US" altLang="zh-TW" sz="2600" dirty="0">
                <a:latin typeface="微軟正黑體" panose="020B0604030504040204" pitchFamily="34" charset="-120"/>
                <a:ea typeface="微軟正黑體" panose="020B0604030504040204" pitchFamily="34" charset="-120"/>
              </a:rPr>
            </a:br>
            <a:r>
              <a:rPr lang="en-US" altLang="zh-TW" sz="2600" dirty="0">
                <a:latin typeface="微軟正黑體" panose="020B0604030504040204" pitchFamily="34" charset="-120"/>
                <a:ea typeface="微軟正黑體" panose="020B0604030504040204" pitchFamily="34" charset="-120"/>
              </a:rPr>
              <a:t>– </a:t>
            </a:r>
            <a:r>
              <a:rPr lang="zh-TW" altLang="en-US" sz="2600" dirty="0">
                <a:latin typeface="微軟正黑體" panose="020B0604030504040204" pitchFamily="34" charset="-120"/>
                <a:ea typeface="微軟正黑體" panose="020B0604030504040204" pitchFamily="34" charset="-120"/>
              </a:rPr>
              <a:t>感染後可針對此次感染的病毒抗原產生免疫力</a:t>
            </a:r>
            <a:r>
              <a:rPr lang="en-US" altLang="zh-TW" sz="2600" dirty="0">
                <a:latin typeface="微軟正黑體" panose="020B0604030504040204" pitchFamily="34" charset="-120"/>
                <a:ea typeface="微軟正黑體" panose="020B0604030504040204" pitchFamily="34" charset="-120"/>
              </a:rPr>
              <a:t/>
            </a:r>
            <a:br>
              <a:rPr lang="en-US" altLang="zh-TW" sz="2600" dirty="0">
                <a:latin typeface="微軟正黑體" panose="020B0604030504040204" pitchFamily="34" charset="-120"/>
                <a:ea typeface="微軟正黑體" panose="020B0604030504040204" pitchFamily="34" charset="-120"/>
              </a:rPr>
            </a:br>
            <a:r>
              <a:rPr lang="en-US" altLang="zh-TW" sz="2600" dirty="0">
                <a:latin typeface="微軟正黑體" panose="020B0604030504040204" pitchFamily="34" charset="-120"/>
                <a:ea typeface="微軟正黑體" panose="020B0604030504040204" pitchFamily="34" charset="-120"/>
              </a:rPr>
              <a:t>– </a:t>
            </a:r>
            <a:r>
              <a:rPr lang="zh-TW" altLang="en-US" sz="2600" dirty="0">
                <a:latin typeface="微軟正黑體" panose="020B0604030504040204" pitchFamily="34" charset="-120"/>
                <a:ea typeface="微軟正黑體" panose="020B0604030504040204" pitchFamily="34" charset="-120"/>
              </a:rPr>
              <a:t>感染免疫力維持的期間及效力則視病毒抗原變異的狀況及感染的次數而定</a:t>
            </a:r>
          </a:p>
        </p:txBody>
      </p:sp>
    </p:spTree>
    <p:extLst>
      <p:ext uri="{BB962C8B-B14F-4D97-AF65-F5344CB8AC3E}">
        <p14:creationId xmlns:p14="http://schemas.microsoft.com/office/powerpoint/2010/main" val="40213983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951" y="424570"/>
            <a:ext cx="7446416" cy="6031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p:cNvSpPr txBox="1">
            <a:spLocks noChangeArrowheads="1"/>
          </p:cNvSpPr>
          <p:nvPr/>
        </p:nvSpPr>
        <p:spPr bwMode="auto">
          <a:xfrm>
            <a:off x="8631507" y="6666905"/>
            <a:ext cx="4319587"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zh-TW" sz="1200" b="1" dirty="0">
                <a:latin typeface="Arial" panose="020B0604020202020204" pitchFamily="34" charset="0"/>
              </a:rPr>
              <a:t>Sam </a:t>
            </a:r>
            <a:r>
              <a:rPr lang="en-GB" altLang="zh-TW" sz="1200" b="1" dirty="0" err="1">
                <a:latin typeface="Arial" panose="020B0604020202020204" pitchFamily="34" charset="0"/>
              </a:rPr>
              <a:t>Ghebrehewet</a:t>
            </a:r>
            <a:r>
              <a:rPr lang="en-GB" altLang="zh-TW" sz="1200" b="1" dirty="0">
                <a:latin typeface="Arial" panose="020B0604020202020204" pitchFamily="34" charset="0"/>
              </a:rPr>
              <a:t> et al. BMJ 2016;355:bmj.i6258</a:t>
            </a:r>
          </a:p>
        </p:txBody>
      </p:sp>
      <p:sp>
        <p:nvSpPr>
          <p:cNvPr id="2" name="矩形 1"/>
          <p:cNvSpPr/>
          <p:nvPr/>
        </p:nvSpPr>
        <p:spPr>
          <a:xfrm>
            <a:off x="9403693" y="335104"/>
            <a:ext cx="2788307" cy="1446550"/>
          </a:xfrm>
          <a:prstGeom prst="rect">
            <a:avLst/>
          </a:prstGeom>
        </p:spPr>
        <p:txBody>
          <a:bodyPr wrap="square">
            <a:spAutoFit/>
          </a:bodyPr>
          <a:lstStyle/>
          <a:p>
            <a:r>
              <a:rPr lang="zh-TW" altLang="en-US" sz="4400" dirty="0">
                <a:latin typeface="微軟正黑體" panose="020B0604030504040204" pitchFamily="34" charset="-120"/>
                <a:ea typeface="微軟正黑體" panose="020B0604030504040204" pitchFamily="34" charset="-120"/>
                <a:cs typeface="+mj-cs"/>
              </a:rPr>
              <a:t>流感</a:t>
            </a:r>
            <a:r>
              <a:rPr lang="en-US" altLang="zh-TW" sz="4400" dirty="0">
                <a:latin typeface="微軟正黑體" panose="020B0604030504040204" pitchFamily="34" charset="-120"/>
                <a:ea typeface="微軟正黑體" panose="020B0604030504040204" pitchFamily="34" charset="-120"/>
                <a:cs typeface="+mj-cs"/>
              </a:rPr>
              <a:t/>
            </a:r>
            <a:br>
              <a:rPr lang="en-US" altLang="zh-TW" sz="4400" dirty="0">
                <a:latin typeface="微軟正黑體" panose="020B0604030504040204" pitchFamily="34" charset="-120"/>
                <a:ea typeface="微軟正黑體" panose="020B0604030504040204" pitchFamily="34" charset="-120"/>
                <a:cs typeface="+mj-cs"/>
              </a:rPr>
            </a:br>
            <a:r>
              <a:rPr lang="zh-TW" altLang="en-US" sz="4400" dirty="0">
                <a:latin typeface="微軟正黑體" panose="020B0604030504040204" pitchFamily="34" charset="-120"/>
                <a:ea typeface="微軟正黑體" panose="020B0604030504040204" pitchFamily="34" charset="-120"/>
                <a:cs typeface="+mj-cs"/>
              </a:rPr>
              <a:t>併發重症</a:t>
            </a:r>
          </a:p>
        </p:txBody>
      </p:sp>
    </p:spTree>
    <p:extLst>
      <p:ext uri="{BB962C8B-B14F-4D97-AF65-F5344CB8AC3E}">
        <p14:creationId xmlns:p14="http://schemas.microsoft.com/office/powerpoint/2010/main" val="174723954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963538" y="724357"/>
            <a:ext cx="6439349" cy="6133643"/>
          </a:xfrm>
          <a:prstGeom prst="rect">
            <a:avLst/>
          </a:prstGeom>
        </p:spPr>
      </p:pic>
      <p:pic>
        <p:nvPicPr>
          <p:cNvPr id="3" name="圖片 2"/>
          <p:cNvPicPr>
            <a:picLocks noChangeAspect="1"/>
          </p:cNvPicPr>
          <p:nvPr/>
        </p:nvPicPr>
        <p:blipFill rotWithShape="1">
          <a:blip r:embed="rId3"/>
          <a:srcRect l="29017" r="28057" b="49038"/>
          <a:stretch/>
        </p:blipFill>
        <p:spPr>
          <a:xfrm>
            <a:off x="2963538" y="101855"/>
            <a:ext cx="1972020" cy="526107"/>
          </a:xfrm>
          <a:prstGeom prst="rect">
            <a:avLst/>
          </a:prstGeom>
        </p:spPr>
      </p:pic>
      <p:pic>
        <p:nvPicPr>
          <p:cNvPr id="5" name="圖片 4"/>
          <p:cNvPicPr>
            <a:picLocks noChangeAspect="1"/>
          </p:cNvPicPr>
          <p:nvPr/>
        </p:nvPicPr>
        <p:blipFill rotWithShape="1">
          <a:blip r:embed="rId3"/>
          <a:srcRect t="46871" r="-1719"/>
          <a:stretch/>
        </p:blipFill>
        <p:spPr>
          <a:xfrm>
            <a:off x="4834570" y="175867"/>
            <a:ext cx="4672988" cy="548491"/>
          </a:xfrm>
          <a:prstGeom prst="rect">
            <a:avLst/>
          </a:prstGeom>
        </p:spPr>
      </p:pic>
    </p:spTree>
    <p:extLst>
      <p:ext uri="{BB962C8B-B14F-4D97-AF65-F5344CB8AC3E}">
        <p14:creationId xmlns:p14="http://schemas.microsoft.com/office/powerpoint/2010/main" val="126163114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Outline </a:t>
            </a:r>
            <a:endParaRPr lang="zh-TW" altLang="en-US" dirty="0"/>
          </a:p>
        </p:txBody>
      </p:sp>
      <p:sp>
        <p:nvSpPr>
          <p:cNvPr id="3" name="內容版面配置區 2"/>
          <p:cNvSpPr>
            <a:spLocks noGrp="1"/>
          </p:cNvSpPr>
          <p:nvPr>
            <p:ph idx="1"/>
          </p:nvPr>
        </p:nvSpPr>
        <p:spPr/>
        <p:txBody>
          <a:bodyPr/>
          <a:lstStyle/>
          <a:p>
            <a:r>
              <a:rPr lang="en-US" altLang="zh-TW" dirty="0" smtClean="0"/>
              <a:t>Introduction </a:t>
            </a:r>
          </a:p>
          <a:p>
            <a:r>
              <a:rPr lang="en-US" altLang="zh-TW" dirty="0" smtClean="0"/>
              <a:t>Influenza with severe complications </a:t>
            </a:r>
          </a:p>
          <a:p>
            <a:r>
              <a:rPr lang="en-US" altLang="zh-TW" dirty="0" smtClean="0"/>
              <a:t>Diagnosis </a:t>
            </a:r>
          </a:p>
          <a:p>
            <a:r>
              <a:rPr lang="en-US" altLang="zh-TW" dirty="0" smtClean="0"/>
              <a:t>Antiviral therapy </a:t>
            </a:r>
            <a:endParaRPr lang="en-US" altLang="zh-TW" dirty="0" smtClean="0"/>
          </a:p>
          <a:p>
            <a:r>
              <a:rPr lang="en-US" altLang="zh-TW" dirty="0" smtClean="0"/>
              <a:t>Co-infection of Influenza and COVID-19</a:t>
            </a:r>
            <a:endParaRPr lang="zh-TW" altLang="en-US" dirty="0"/>
          </a:p>
        </p:txBody>
      </p:sp>
    </p:spTree>
    <p:extLst>
      <p:ext uri="{BB962C8B-B14F-4D97-AF65-F5344CB8AC3E}">
        <p14:creationId xmlns:p14="http://schemas.microsoft.com/office/powerpoint/2010/main" val="87943657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類流感症狀</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p:txBody>
          <a:bodyPr/>
          <a:lstStyle/>
          <a:p>
            <a:pPr marL="0" indent="0">
              <a:buNone/>
            </a:pPr>
            <a:r>
              <a:rPr lang="zh-TW" altLang="en-US" b="1" dirty="0">
                <a:latin typeface="微軟正黑體" panose="020B0604030504040204" pitchFamily="34" charset="-120"/>
                <a:ea typeface="微軟正黑體" panose="020B0604030504040204" pitchFamily="34" charset="-120"/>
              </a:rPr>
              <a:t>疾管署規定類流感需符合以下三項條件：</a:t>
            </a:r>
          </a:p>
          <a:p>
            <a:r>
              <a:rPr lang="zh-TW" altLang="en-US" dirty="0">
                <a:latin typeface="微軟正黑體" panose="020B0604030504040204" pitchFamily="34" charset="-120"/>
                <a:ea typeface="微軟正黑體" panose="020B0604030504040204" pitchFamily="34" charset="-120"/>
              </a:rPr>
              <a:t>突然發病，有發燒（耳溫≧</a:t>
            </a:r>
            <a:r>
              <a:rPr lang="en-US" altLang="zh-TW" dirty="0">
                <a:latin typeface="微軟正黑體" panose="020B0604030504040204" pitchFamily="34" charset="-120"/>
                <a:ea typeface="微軟正黑體" panose="020B0604030504040204" pitchFamily="34" charset="-120"/>
              </a:rPr>
              <a:t>38℃</a:t>
            </a:r>
            <a:r>
              <a:rPr lang="zh-TW" altLang="en-US" dirty="0">
                <a:latin typeface="微軟正黑體" panose="020B0604030504040204" pitchFamily="34" charset="-120"/>
                <a:ea typeface="微軟正黑體" panose="020B0604030504040204" pitchFamily="34" charset="-120"/>
              </a:rPr>
              <a:t>）及呼吸道症狀（例如：發燒、咳嗽、流鼻水、喉嚨痛等。）。　</a:t>
            </a:r>
          </a:p>
          <a:p>
            <a:r>
              <a:rPr lang="zh-TW" altLang="en-US" dirty="0">
                <a:latin typeface="微軟正黑體" panose="020B0604030504040204" pitchFamily="34" charset="-120"/>
                <a:ea typeface="微軟正黑體" panose="020B0604030504040204" pitchFamily="34" charset="-120"/>
              </a:rPr>
              <a:t>具有肌肉酸痛、頭痛、極度倦怠感其中一種症狀。</a:t>
            </a:r>
          </a:p>
          <a:p>
            <a:r>
              <a:rPr lang="zh-TW" altLang="en-US" dirty="0">
                <a:latin typeface="微軟正黑體" panose="020B0604030504040204" pitchFamily="34" charset="-120"/>
                <a:ea typeface="微軟正黑體" panose="020B0604030504040204" pitchFamily="34" charset="-120"/>
              </a:rPr>
              <a:t>需排除單純性流鼻水、扁桃腺炎與支氣管炎。</a:t>
            </a:r>
          </a:p>
          <a:p>
            <a:endParaRPr lang="zh-TW" altLang="en-US" dirty="0"/>
          </a:p>
        </p:txBody>
      </p:sp>
    </p:spTree>
    <p:extLst>
      <p:ext uri="{BB962C8B-B14F-4D97-AF65-F5344CB8AC3E}">
        <p14:creationId xmlns:p14="http://schemas.microsoft.com/office/powerpoint/2010/main" val="220604377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6231" y="432445"/>
            <a:ext cx="10515600" cy="1325563"/>
          </a:xfrm>
        </p:spPr>
        <p:txBody>
          <a:bodyPr>
            <a:normAutofit/>
          </a:bodyPr>
          <a:lstStyle/>
          <a:p>
            <a:r>
              <a:rPr lang="zh-TW" altLang="en-US" dirty="0">
                <a:latin typeface="微軟正黑體" panose="020B0604030504040204" pitchFamily="34" charset="-120"/>
                <a:ea typeface="微軟正黑體" panose="020B0604030504040204" pitchFamily="34" charset="-120"/>
              </a:rPr>
              <a:t>流感併發症</a:t>
            </a:r>
          </a:p>
        </p:txBody>
      </p:sp>
      <p:sp>
        <p:nvSpPr>
          <p:cNvPr id="3" name="內容版面配置區 2"/>
          <p:cNvSpPr>
            <a:spLocks noGrp="1"/>
          </p:cNvSpPr>
          <p:nvPr>
            <p:ph idx="1"/>
          </p:nvPr>
        </p:nvSpPr>
        <p:spPr>
          <a:xfrm>
            <a:off x="393540" y="1934389"/>
            <a:ext cx="5092861" cy="4923611"/>
          </a:xfrm>
        </p:spPr>
        <p:txBody>
          <a:bodyPr>
            <a:noAutofit/>
          </a:bodyPr>
          <a:lstStyle/>
          <a:p>
            <a:pPr>
              <a:lnSpc>
                <a:spcPct val="100000"/>
              </a:lnSpc>
            </a:pPr>
            <a:r>
              <a:rPr lang="en-US" altLang="zh-TW" sz="2000" b="1" dirty="0">
                <a:solidFill>
                  <a:srgbClr val="0070C0"/>
                </a:solidFill>
                <a:latin typeface="微軟正黑體" panose="020B0604030504040204" pitchFamily="34" charset="-120"/>
                <a:ea typeface="微軟正黑體" panose="020B0604030504040204" pitchFamily="34" charset="-120"/>
              </a:rPr>
              <a:t>1. </a:t>
            </a:r>
            <a:r>
              <a:rPr lang="zh-TW" altLang="en-US" sz="2000" b="1" dirty="0">
                <a:solidFill>
                  <a:srgbClr val="0070C0"/>
                </a:solidFill>
                <a:latin typeface="微軟正黑體" panose="020B0604030504040204" pitchFamily="34" charset="-120"/>
                <a:ea typeface="微軟正黑體" panose="020B0604030504040204" pitchFamily="34" charset="-120"/>
              </a:rPr>
              <a:t>肺部併發症</a:t>
            </a:r>
            <a:r>
              <a:rPr lang="en-US" altLang="zh-TW" sz="2000" b="1" dirty="0">
                <a:solidFill>
                  <a:srgbClr val="0070C0"/>
                </a:solidFill>
                <a:latin typeface="微軟正黑體" panose="020B0604030504040204" pitchFamily="34" charset="-120"/>
                <a:ea typeface="微軟正黑體" panose="020B0604030504040204" pitchFamily="34" charset="-120"/>
              </a:rPr>
              <a:t>(Pulmonary complications)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胸部 </a:t>
            </a:r>
            <a:r>
              <a:rPr lang="en-US" altLang="zh-TW" sz="2000" dirty="0">
                <a:latin typeface="微軟正黑體" panose="020B0604030504040204" pitchFamily="34" charset="-120"/>
                <a:ea typeface="微軟正黑體" panose="020B0604030504040204" pitchFamily="34" charset="-120"/>
              </a:rPr>
              <a:t>X </a:t>
            </a:r>
            <a:r>
              <a:rPr lang="zh-TW" altLang="en-US" sz="2000" dirty="0">
                <a:latin typeface="微軟正黑體" panose="020B0604030504040204" pitchFamily="34" charset="-120"/>
                <a:ea typeface="微軟正黑體" panose="020B0604030504040204" pitchFamily="34" charset="-120"/>
              </a:rPr>
              <a:t>光有新的浸潤或實質化，且需要住院之病人。 </a:t>
            </a:r>
            <a:endParaRPr lang="en-US" altLang="zh-TW" sz="2000" dirty="0">
              <a:latin typeface="微軟正黑體" panose="020B0604030504040204" pitchFamily="34" charset="-120"/>
              <a:ea typeface="微軟正黑體" panose="020B0604030504040204" pitchFamily="34" charset="-120"/>
            </a:endParaRPr>
          </a:p>
          <a:p>
            <a:pPr>
              <a:lnSpc>
                <a:spcPct val="100000"/>
              </a:lnSpc>
            </a:pPr>
            <a:r>
              <a:rPr lang="en-US" altLang="zh-TW" sz="2000" b="1" dirty="0">
                <a:solidFill>
                  <a:srgbClr val="0070C0"/>
                </a:solidFill>
                <a:latin typeface="微軟正黑體" panose="020B0604030504040204" pitchFamily="34" charset="-120"/>
                <a:ea typeface="微軟正黑體" panose="020B0604030504040204" pitchFamily="34" charset="-120"/>
              </a:rPr>
              <a:t>2. </a:t>
            </a:r>
            <a:r>
              <a:rPr lang="zh-TW" altLang="en-US" sz="2000" b="1" dirty="0">
                <a:solidFill>
                  <a:srgbClr val="0070C0"/>
                </a:solidFill>
                <a:latin typeface="微軟正黑體" panose="020B0604030504040204" pitchFamily="34" charset="-120"/>
                <a:ea typeface="微軟正黑體" panose="020B0604030504040204" pitchFamily="34" charset="-120"/>
              </a:rPr>
              <a:t>神經系統併發症</a:t>
            </a:r>
            <a:r>
              <a:rPr lang="en-US" altLang="zh-TW" sz="2000" b="1" dirty="0">
                <a:solidFill>
                  <a:srgbClr val="0070C0"/>
                </a:solidFill>
                <a:latin typeface="微軟正黑體" panose="020B0604030504040204" pitchFamily="34" charset="-120"/>
                <a:ea typeface="微軟正黑體" panose="020B0604030504040204" pitchFamily="34" charset="-120"/>
              </a:rPr>
              <a:t>(Neurological complications)</a:t>
            </a:r>
            <a:r>
              <a:rPr lang="zh-TW" altLang="en-US" sz="2000" dirty="0">
                <a:latin typeface="微軟正黑體" panose="020B0604030504040204" pitchFamily="34" charset="-120"/>
                <a:ea typeface="微軟正黑體" panose="020B0604030504040204" pitchFamily="34" charset="-120"/>
              </a:rPr>
              <a:t>： 符合下列臨床狀況至少二項，並排除癲癇、熱痙攣等其它病因者：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急性腦病變：指突發的意識狀態、人格或行為改變、或對人 時地的判斷混淆，持續超過 </a:t>
            </a:r>
            <a:r>
              <a:rPr lang="en-US" altLang="zh-TW" sz="2000" dirty="0">
                <a:latin typeface="微軟正黑體" panose="020B0604030504040204" pitchFamily="34" charset="-120"/>
                <a:ea typeface="微軟正黑體" panose="020B0604030504040204" pitchFamily="34" charset="-120"/>
              </a:rPr>
              <a:t>24 </a:t>
            </a:r>
            <a:r>
              <a:rPr lang="zh-TW" altLang="en-US" sz="2000" dirty="0">
                <a:latin typeface="微軟正黑體" panose="020B0604030504040204" pitchFamily="34" charset="-120"/>
                <a:ea typeface="微軟正黑體" panose="020B0604030504040204" pitchFamily="34" charset="-120"/>
              </a:rPr>
              <a:t>小時者。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(2)</a:t>
            </a:r>
            <a:r>
              <a:rPr lang="zh-TW" altLang="en-US" sz="2000" dirty="0">
                <a:latin typeface="微軟正黑體" panose="020B0604030504040204" pitchFamily="34" charset="-120"/>
                <a:ea typeface="微軟正黑體" panose="020B0604030504040204" pitchFamily="34" charset="-120"/>
              </a:rPr>
              <a:t>局部或全身性抽筋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理學檢查呈現局部神經學症候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腦脊髓液中白血球數目大於 </a:t>
            </a:r>
            <a:r>
              <a:rPr lang="en-US" altLang="zh-TW" sz="2000" dirty="0">
                <a:latin typeface="微軟正黑體" panose="020B0604030504040204" pitchFamily="34" charset="-120"/>
                <a:ea typeface="微軟正黑體" panose="020B0604030504040204" pitchFamily="34" charset="-120"/>
              </a:rPr>
              <a:t>5/µL </a:t>
            </a:r>
            <a:r>
              <a:rPr lang="zh-TW" altLang="en-US" sz="20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(5)</a:t>
            </a:r>
            <a:r>
              <a:rPr lang="zh-TW" altLang="en-US" sz="2000" dirty="0">
                <a:latin typeface="微軟正黑體" panose="020B0604030504040204" pitchFamily="34" charset="-120"/>
                <a:ea typeface="微軟正黑體" panose="020B0604030504040204" pitchFamily="34" charset="-120"/>
              </a:rPr>
              <a:t>異常的神經電生理或神經影像學發現。 </a:t>
            </a:r>
            <a:endParaRPr lang="en-US" altLang="zh-TW" sz="2000" dirty="0">
              <a:latin typeface="微軟正黑體" panose="020B0604030504040204" pitchFamily="34" charset="-120"/>
              <a:ea typeface="微軟正黑體" panose="020B0604030504040204" pitchFamily="34" charset="-120"/>
            </a:endParaRPr>
          </a:p>
        </p:txBody>
      </p:sp>
      <p:sp>
        <p:nvSpPr>
          <p:cNvPr id="4" name="矩形 3"/>
          <p:cNvSpPr/>
          <p:nvPr/>
        </p:nvSpPr>
        <p:spPr>
          <a:xfrm>
            <a:off x="5486400" y="568577"/>
            <a:ext cx="6240421" cy="5940088"/>
          </a:xfrm>
          <a:prstGeom prst="rect">
            <a:avLst/>
          </a:prstGeom>
        </p:spPr>
        <p:txBody>
          <a:bodyPr wrap="square">
            <a:spAutoFit/>
          </a:bodyPr>
          <a:lstStyle/>
          <a:p>
            <a:pPr marL="285744" indent="-285744">
              <a:buFont typeface="Arial" panose="020B0604020202020204" pitchFamily="34" charset="0"/>
              <a:buChar char="•"/>
            </a:pPr>
            <a:r>
              <a:rPr lang="en-US" altLang="zh-TW" sz="2000" b="1" dirty="0">
                <a:solidFill>
                  <a:srgbClr val="0070C0"/>
                </a:solidFill>
                <a:latin typeface="微軟正黑體" panose="020B0604030504040204" pitchFamily="34" charset="-120"/>
                <a:ea typeface="微軟正黑體" panose="020B0604030504040204" pitchFamily="34" charset="-120"/>
              </a:rPr>
              <a:t>3. </a:t>
            </a:r>
            <a:r>
              <a:rPr lang="zh-TW" altLang="en-US" sz="2000" b="1" dirty="0">
                <a:solidFill>
                  <a:srgbClr val="0070C0"/>
                </a:solidFill>
                <a:latin typeface="微軟正黑體" panose="020B0604030504040204" pitchFamily="34" charset="-120"/>
                <a:ea typeface="微軟正黑體" panose="020B0604030504040204" pitchFamily="34" charset="-120"/>
              </a:rPr>
              <a:t>心肌炎</a:t>
            </a:r>
            <a:r>
              <a:rPr lang="en-US" altLang="zh-TW" sz="2000" b="1" dirty="0">
                <a:solidFill>
                  <a:srgbClr val="0070C0"/>
                </a:solidFill>
                <a:latin typeface="微軟正黑體" panose="020B0604030504040204" pitchFamily="34" charset="-120"/>
                <a:ea typeface="微軟正黑體" panose="020B0604030504040204" pitchFamily="34" charset="-120"/>
              </a:rPr>
              <a:t>(Myocarditis)</a:t>
            </a:r>
            <a:r>
              <a:rPr lang="zh-TW" altLang="en-US" sz="2000" b="1" dirty="0">
                <a:solidFill>
                  <a:srgbClr val="0070C0"/>
                </a:solidFill>
                <a:latin typeface="微軟正黑體" panose="020B0604030504040204" pitchFamily="34" charset="-120"/>
                <a:ea typeface="微軟正黑體" panose="020B0604030504040204" pitchFamily="34" charset="-120"/>
              </a:rPr>
              <a:t>或心包膜炎</a:t>
            </a:r>
            <a:r>
              <a:rPr lang="en-US" altLang="zh-TW" sz="2000" b="1" dirty="0">
                <a:solidFill>
                  <a:srgbClr val="0070C0"/>
                </a:solidFill>
                <a:latin typeface="微軟正黑體" panose="020B0604030504040204" pitchFamily="34" charset="-120"/>
                <a:ea typeface="微軟正黑體" panose="020B0604030504040204" pitchFamily="34" charset="-120"/>
              </a:rPr>
              <a:t>(Pericarditis) </a:t>
            </a:r>
            <a:br>
              <a:rPr lang="en-US" altLang="zh-TW" sz="2000" b="1" dirty="0">
                <a:solidFill>
                  <a:srgbClr val="0070C0"/>
                </a:solidFill>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過往無心臟疾病病史之急性心衰竭個案，符合下列任一項臨床表現，且經心臟科醫師臨床診 斷，或病理組織切片診斷為心肌炎或心包膜炎者：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心肌酵素</a:t>
            </a:r>
            <a:r>
              <a:rPr lang="en-US" altLang="zh-TW" sz="2000" dirty="0">
                <a:latin typeface="微軟正黑體" panose="020B0604030504040204" pitchFamily="34" charset="-120"/>
                <a:ea typeface="微軟正黑體" panose="020B0604030504040204" pitchFamily="34" charset="-120"/>
              </a:rPr>
              <a:t>(CK-MB or Troponin-I/T)</a:t>
            </a:r>
            <a:r>
              <a:rPr lang="zh-TW" altLang="en-US" sz="2000" dirty="0">
                <a:latin typeface="微軟正黑體" panose="020B0604030504040204" pitchFamily="34" charset="-120"/>
                <a:ea typeface="微軟正黑體" panose="020B0604030504040204" pitchFamily="34" charset="-120"/>
              </a:rPr>
              <a:t>異常升高。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(2)</a:t>
            </a:r>
            <a:r>
              <a:rPr lang="zh-TW" altLang="en-US" sz="2000" dirty="0">
                <a:latin typeface="微軟正黑體" panose="020B0604030504040204" pitchFamily="34" charset="-120"/>
                <a:ea typeface="微軟正黑體" panose="020B0604030504040204" pitchFamily="34" charset="-120"/>
              </a:rPr>
              <a:t>發病時的心電圖需有新的傳導異常，或心電圖變化需</a:t>
            </a:r>
            <a:r>
              <a:rPr lang="zh-TW" altLang="en-US" sz="2000" dirty="0" smtClean="0">
                <a:latin typeface="微軟正黑體" panose="020B0604030504040204" pitchFamily="34" charset="-120"/>
                <a:ea typeface="微軟正黑體" panose="020B0604030504040204" pitchFamily="34" charset="-120"/>
              </a:rPr>
              <a:t>符合</a:t>
            </a:r>
            <a:r>
              <a:rPr lang="zh-TW" altLang="en-US" sz="2000" dirty="0">
                <a:latin typeface="微軟正黑體" panose="020B0604030504040204" pitchFamily="34" charset="-120"/>
                <a:ea typeface="微軟正黑體" panose="020B0604030504040204" pitchFamily="34" charset="-120"/>
              </a:rPr>
              <a:t>心肌炎或心包膜炎的診斷。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心臟超音波顯示有左心室收縮異常或心包膜積液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endParaRPr lang="en-US" altLang="zh-TW" sz="2000" dirty="0">
              <a:latin typeface="微軟正黑體" panose="020B0604030504040204" pitchFamily="34" charset="-120"/>
              <a:ea typeface="微軟正黑體" panose="020B0604030504040204" pitchFamily="34" charset="-120"/>
            </a:endParaRPr>
          </a:p>
          <a:p>
            <a:pPr marL="285744" indent="-285744">
              <a:buFont typeface="Arial" panose="020B0604020202020204" pitchFamily="34" charset="0"/>
              <a:buChar char="•"/>
            </a:pPr>
            <a:r>
              <a:rPr lang="en-US" altLang="zh-TW" sz="2000" b="1" dirty="0">
                <a:solidFill>
                  <a:srgbClr val="0070C0"/>
                </a:solidFill>
                <a:latin typeface="微軟正黑體" panose="020B0604030504040204" pitchFamily="34" charset="-120"/>
                <a:ea typeface="微軟正黑體" panose="020B0604030504040204" pitchFamily="34" charset="-120"/>
              </a:rPr>
              <a:t>4. </a:t>
            </a:r>
            <a:r>
              <a:rPr lang="zh-TW" altLang="en-US" sz="2000" b="1" dirty="0">
                <a:solidFill>
                  <a:srgbClr val="0070C0"/>
                </a:solidFill>
                <a:latin typeface="微軟正黑體" panose="020B0604030504040204" pitchFamily="34" charset="-120"/>
                <a:ea typeface="微軟正黑體" panose="020B0604030504040204" pitchFamily="34" charset="-120"/>
              </a:rPr>
              <a:t>侵襲性細菌感染</a:t>
            </a:r>
            <a:r>
              <a:rPr lang="en-US" altLang="zh-TW" sz="2000" b="1" dirty="0">
                <a:solidFill>
                  <a:srgbClr val="0070C0"/>
                </a:solidFill>
                <a:latin typeface="微軟正黑體" panose="020B0604030504040204" pitchFamily="34" charset="-120"/>
                <a:ea typeface="微軟正黑體" panose="020B0604030504040204" pitchFamily="34" charset="-120"/>
              </a:rPr>
              <a:t>(Invasive bacterial infection) </a:t>
            </a:r>
            <a:r>
              <a:rPr lang="zh-TW" altLang="en-US" sz="2000" dirty="0">
                <a:latin typeface="微軟正黑體" panose="020B0604030504040204" pitchFamily="34" charset="-120"/>
                <a:ea typeface="微軟正黑體" panose="020B0604030504040204" pitchFamily="34" charset="-120"/>
              </a:rPr>
              <a:t>符合下列臨床狀況至少一項者：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於正常情況下之無菌處檢體，如：血液、腦脊髓液、肋膜液、 心包膜液、或關節液等，培養分離出細菌，或抗原快速檢驗為陽性者。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(2)</a:t>
            </a:r>
            <a:r>
              <a:rPr lang="zh-TW" altLang="en-US" sz="2000" dirty="0">
                <a:latin typeface="微軟正黑體" panose="020B0604030504040204" pitchFamily="34" charset="-120"/>
                <a:ea typeface="微軟正黑體" panose="020B0604030504040204" pitchFamily="34" charset="-120"/>
              </a:rPr>
              <a:t>敗血症或毒性休克症候群 </a:t>
            </a:r>
            <a:r>
              <a:rPr lang="en-US" altLang="zh-TW" sz="2000" dirty="0">
                <a:latin typeface="微軟正黑體" panose="020B0604030504040204" pitchFamily="34" charset="-120"/>
                <a:ea typeface="微軟正黑體" panose="020B0604030504040204" pitchFamily="34" charset="-120"/>
              </a:rPr>
              <a:t>(sepsis or toxic shock syndrome)</a:t>
            </a:r>
            <a:r>
              <a:rPr lang="zh-TW" altLang="en-US" sz="20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endParaRPr lang="en-US" altLang="zh-TW" sz="2000" dirty="0">
              <a:latin typeface="微軟正黑體" panose="020B0604030504040204" pitchFamily="34" charset="-120"/>
              <a:ea typeface="微軟正黑體" panose="020B0604030504040204" pitchFamily="34" charset="-120"/>
            </a:endParaRPr>
          </a:p>
          <a:p>
            <a:pPr marL="285744" indent="-285744">
              <a:buFont typeface="Arial" panose="020B0604020202020204" pitchFamily="34" charset="0"/>
              <a:buChar char="•"/>
            </a:pPr>
            <a:r>
              <a:rPr lang="en-US" altLang="zh-TW" sz="2000" b="1" dirty="0">
                <a:solidFill>
                  <a:srgbClr val="0070C0"/>
                </a:solidFill>
                <a:latin typeface="微軟正黑體" panose="020B0604030504040204" pitchFamily="34" charset="-120"/>
                <a:ea typeface="微軟正黑體" panose="020B0604030504040204" pitchFamily="34" charset="-120"/>
              </a:rPr>
              <a:t>5. </a:t>
            </a:r>
            <a:r>
              <a:rPr lang="zh-TW" altLang="en-US" sz="2000" b="1" dirty="0">
                <a:solidFill>
                  <a:srgbClr val="0070C0"/>
                </a:solidFill>
                <a:latin typeface="微軟正黑體" panose="020B0604030504040204" pitchFamily="34" charset="-120"/>
                <a:ea typeface="微軟正黑體" panose="020B0604030504040204" pitchFamily="34" charset="-120"/>
              </a:rPr>
              <a:t>其他 </a:t>
            </a:r>
            <a:r>
              <a:rPr lang="en-US" altLang="zh-TW" sz="2000" b="1" dirty="0">
                <a:solidFill>
                  <a:srgbClr val="0070C0"/>
                </a:solidFill>
                <a:latin typeface="微軟正黑體" panose="020B0604030504040204" pitchFamily="34" charset="-120"/>
                <a:ea typeface="微軟正黑體" panose="020B0604030504040204" pitchFamily="34" charset="-120"/>
              </a:rPr>
              <a:t>(Others) </a:t>
            </a:r>
            <a:r>
              <a:rPr lang="zh-TW" altLang="en-US" sz="2000" dirty="0">
                <a:latin typeface="微軟正黑體" panose="020B0604030504040204" pitchFamily="34" charset="-120"/>
                <a:ea typeface="微軟正黑體" panose="020B0604030504040204" pitchFamily="34" charset="-120"/>
              </a:rPr>
              <a:t>非符合上述 </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4 </a:t>
            </a:r>
            <a:r>
              <a:rPr lang="zh-TW" altLang="en-US" sz="2000" dirty="0">
                <a:latin typeface="微軟正黑體" panose="020B0604030504040204" pitchFamily="34" charset="-120"/>
                <a:ea typeface="微軟正黑體" panose="020B0604030504040204" pitchFamily="34" charset="-120"/>
              </a:rPr>
              <a:t>項臨床症狀，但個案需於加護病房治療或死亡者。</a:t>
            </a:r>
          </a:p>
        </p:txBody>
      </p:sp>
    </p:spTree>
    <p:extLst>
      <p:ext uri="{BB962C8B-B14F-4D97-AF65-F5344CB8AC3E}">
        <p14:creationId xmlns:p14="http://schemas.microsoft.com/office/powerpoint/2010/main" val="94992132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傳染病防治法之規範</a:t>
            </a:r>
          </a:p>
        </p:txBody>
      </p:sp>
      <p:sp>
        <p:nvSpPr>
          <p:cNvPr id="3" name="內容版面配置區 2"/>
          <p:cNvSpPr>
            <a:spLocks noGrp="1"/>
          </p:cNvSpPr>
          <p:nvPr>
            <p:ph idx="1"/>
          </p:nvPr>
        </p:nvSpPr>
        <p:spPr/>
        <p:txBody>
          <a:bodyPr>
            <a:normAutofit/>
          </a:bodyPr>
          <a:lstStyle/>
          <a:p>
            <a:pPr>
              <a:lnSpc>
                <a:spcPct val="100000"/>
              </a:lnSpc>
            </a:pPr>
            <a:r>
              <a:rPr lang="zh-TW" altLang="en-US" b="1" dirty="0">
                <a:latin typeface="微軟正黑體" panose="020B0604030504040204" pitchFamily="34" charset="-120"/>
                <a:ea typeface="微軟正黑體" panose="020B0604030504040204" pitchFamily="34" charset="-120"/>
              </a:rPr>
              <a:t>流感輕症</a:t>
            </a:r>
            <a:r>
              <a:rPr lang="zh-TW" altLang="en-US" dirty="0">
                <a:latin typeface="微軟正黑體" panose="020B0604030504040204" pitchFamily="34" charset="-120"/>
                <a:ea typeface="微軟正黑體" panose="020B0604030504040204" pitchFamily="34" charset="-120"/>
              </a:rPr>
              <a:t>非屬法定傳染病，不需逐例通報</a:t>
            </a:r>
            <a:endParaRPr lang="en-US" altLang="zh-TW" dirty="0">
              <a:latin typeface="微軟正黑體" panose="020B0604030504040204" pitchFamily="34" charset="-120"/>
              <a:ea typeface="微軟正黑體" panose="020B0604030504040204" pitchFamily="34" charset="-120"/>
            </a:endParaRPr>
          </a:p>
          <a:p>
            <a:pPr>
              <a:lnSpc>
                <a:spcPct val="100000"/>
              </a:lnSpc>
            </a:pPr>
            <a:r>
              <a:rPr lang="zh-TW" altLang="en-US" b="1" dirty="0">
                <a:latin typeface="微軟正黑體" panose="020B0604030504040204" pitchFamily="34" charset="-120"/>
                <a:ea typeface="微軟正黑體" panose="020B0604030504040204" pitchFamily="34" charset="-120"/>
              </a:rPr>
              <a:t>流感併發重症 </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第四類傳染病；應於一週內通報 </a:t>
            </a: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主要目的為監測重症個案之發生趨勢與其感染之流感病毒型別， 以掌握流感疾病嚴重度，及流行病毒株與疫苗株吻合情形 </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亦可早期發現病毒變異 </a:t>
            </a:r>
          </a:p>
        </p:txBody>
      </p:sp>
    </p:spTree>
    <p:extLst>
      <p:ext uri="{BB962C8B-B14F-4D97-AF65-F5344CB8AC3E}">
        <p14:creationId xmlns:p14="http://schemas.microsoft.com/office/powerpoint/2010/main" val="332292161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noFill/>
        </p:spPr>
        <p:txBody>
          <a:bodyPr>
            <a:normAutofit/>
          </a:bodyPr>
          <a:lstStyle/>
          <a:p>
            <a:r>
              <a:rPr lang="zh-TW" altLang="en-US" dirty="0">
                <a:latin typeface="微軟正黑體" panose="020B0604030504040204" pitchFamily="34" charset="-120"/>
                <a:ea typeface="微軟正黑體" panose="020B0604030504040204" pitchFamily="34" charset="-120"/>
              </a:rPr>
              <a:t>檢體採檢送驗事項</a:t>
            </a:r>
          </a:p>
        </p:txBody>
      </p:sp>
      <p:pic>
        <p:nvPicPr>
          <p:cNvPr id="4" name="圖片 3"/>
          <p:cNvPicPr>
            <a:picLocks noChangeAspect="1"/>
          </p:cNvPicPr>
          <p:nvPr/>
        </p:nvPicPr>
        <p:blipFill>
          <a:blip r:embed="rId2"/>
          <a:stretch>
            <a:fillRect/>
          </a:stretch>
        </p:blipFill>
        <p:spPr>
          <a:xfrm>
            <a:off x="999365" y="1377109"/>
            <a:ext cx="9929369" cy="2893755"/>
          </a:xfrm>
          <a:prstGeom prst="rect">
            <a:avLst/>
          </a:prstGeom>
        </p:spPr>
      </p:pic>
      <p:grpSp>
        <p:nvGrpSpPr>
          <p:cNvPr id="8" name="群組 7"/>
          <p:cNvGrpSpPr/>
          <p:nvPr/>
        </p:nvGrpSpPr>
        <p:grpSpPr>
          <a:xfrm>
            <a:off x="2450141" y="4053832"/>
            <a:ext cx="2492990" cy="2633031"/>
            <a:chOff x="2598087" y="4224969"/>
            <a:chExt cx="2492991" cy="2633030"/>
          </a:xfrm>
        </p:grpSpPr>
        <p:pic>
          <p:nvPicPr>
            <p:cNvPr id="3" name="圖片 2"/>
            <p:cNvPicPr>
              <a:picLocks noChangeAspect="1"/>
            </p:cNvPicPr>
            <p:nvPr/>
          </p:nvPicPr>
          <p:blipFill>
            <a:blip r:embed="rId3"/>
            <a:stretch>
              <a:fillRect/>
            </a:stretch>
          </p:blipFill>
          <p:spPr>
            <a:xfrm>
              <a:off x="2598087" y="4224969"/>
              <a:ext cx="2390775" cy="2286000"/>
            </a:xfrm>
            <a:prstGeom prst="rect">
              <a:avLst/>
            </a:prstGeom>
          </p:spPr>
        </p:pic>
        <p:sp>
          <p:nvSpPr>
            <p:cNvPr id="6" name="矩形 5"/>
            <p:cNvSpPr/>
            <p:nvPr/>
          </p:nvSpPr>
          <p:spPr>
            <a:xfrm>
              <a:off x="2598087" y="6488667"/>
              <a:ext cx="2492991" cy="369332"/>
            </a:xfrm>
            <a:prstGeom prst="rect">
              <a:avLst/>
            </a:prstGeom>
          </p:spPr>
          <p:txBody>
            <a:bodyPr wrap="none">
              <a:spAutoFit/>
            </a:bodyPr>
            <a:lstStyle/>
            <a:p>
              <a:r>
                <a:rPr lang="zh-TW" altLang="en-US" dirty="0">
                  <a:latin typeface="微軟正黑體" panose="020B0604030504040204" pitchFamily="34" charset="-120"/>
                  <a:ea typeface="微軟正黑體" panose="020B0604030504040204" pitchFamily="34" charset="-120"/>
                </a:rPr>
                <a:t>咽喉拭子檢體採集圖解</a:t>
              </a:r>
            </a:p>
          </p:txBody>
        </p:sp>
      </p:grpSp>
      <p:grpSp>
        <p:nvGrpSpPr>
          <p:cNvPr id="9" name="群組 8"/>
          <p:cNvGrpSpPr/>
          <p:nvPr/>
        </p:nvGrpSpPr>
        <p:grpSpPr>
          <a:xfrm>
            <a:off x="5849841" y="4182730"/>
            <a:ext cx="3419475" cy="1759984"/>
            <a:chOff x="5388797" y="4358998"/>
            <a:chExt cx="3419475" cy="1759983"/>
          </a:xfrm>
        </p:grpSpPr>
        <p:pic>
          <p:nvPicPr>
            <p:cNvPr id="5" name="圖片 4"/>
            <p:cNvPicPr>
              <a:picLocks noChangeAspect="1"/>
            </p:cNvPicPr>
            <p:nvPr/>
          </p:nvPicPr>
          <p:blipFill>
            <a:blip r:embed="rId4"/>
            <a:stretch>
              <a:fillRect/>
            </a:stretch>
          </p:blipFill>
          <p:spPr>
            <a:xfrm>
              <a:off x="5388797" y="4358998"/>
              <a:ext cx="3419475" cy="1390650"/>
            </a:xfrm>
            <a:prstGeom prst="rect">
              <a:avLst/>
            </a:prstGeom>
          </p:spPr>
        </p:pic>
        <p:sp>
          <p:nvSpPr>
            <p:cNvPr id="7" name="矩形 6"/>
            <p:cNvSpPr/>
            <p:nvPr/>
          </p:nvSpPr>
          <p:spPr>
            <a:xfrm>
              <a:off x="6434368" y="5749649"/>
              <a:ext cx="1107996" cy="369332"/>
            </a:xfrm>
            <a:prstGeom prst="rect">
              <a:avLst/>
            </a:prstGeom>
          </p:spPr>
          <p:txBody>
            <a:bodyPr wrap="none">
              <a:spAutoFit/>
            </a:bodyPr>
            <a:lstStyle/>
            <a:p>
              <a:r>
                <a:rPr lang="zh-TW" altLang="en-US" dirty="0">
                  <a:latin typeface="微軟正黑體" panose="020B0604030504040204" pitchFamily="34" charset="-120"/>
                  <a:ea typeface="微軟正黑體" panose="020B0604030504040204" pitchFamily="34" charset="-120"/>
                </a:rPr>
                <a:t>病毒拭子</a:t>
              </a:r>
            </a:p>
          </p:txBody>
        </p:sp>
      </p:grpSp>
    </p:spTree>
    <p:extLst>
      <p:ext uri="{BB962C8B-B14F-4D97-AF65-F5344CB8AC3E}">
        <p14:creationId xmlns:p14="http://schemas.microsoft.com/office/powerpoint/2010/main" val="56146086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58719" y="0"/>
            <a:ext cx="10515600" cy="1047069"/>
          </a:xfrm>
        </p:spPr>
        <p:txBody>
          <a:bodyPr/>
          <a:lstStyle/>
          <a:p>
            <a:r>
              <a:rPr lang="en-US" altLang="zh-TW" dirty="0" smtClean="0"/>
              <a:t>Influenza testing </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896995647"/>
              </p:ext>
            </p:extLst>
          </p:nvPr>
        </p:nvGraphicFramePr>
        <p:xfrm>
          <a:off x="658719" y="908169"/>
          <a:ext cx="10888416" cy="5176835"/>
        </p:xfrm>
        <a:graphic>
          <a:graphicData uri="http://schemas.openxmlformats.org/drawingml/2006/table">
            <a:tbl>
              <a:tblPr firstRow="1" bandRow="1">
                <a:tableStyleId>{5C22544A-7EE6-4342-B048-85BDC9FD1C3A}</a:tableStyleId>
              </a:tblPr>
              <a:tblGrid>
                <a:gridCol w="3825147">
                  <a:extLst>
                    <a:ext uri="{9D8B030D-6E8A-4147-A177-3AD203B41FA5}">
                      <a16:colId xmlns:a16="http://schemas.microsoft.com/office/drawing/2014/main" val="4075632612"/>
                    </a:ext>
                  </a:extLst>
                </a:gridCol>
                <a:gridCol w="1178805">
                  <a:extLst>
                    <a:ext uri="{9D8B030D-6E8A-4147-A177-3AD203B41FA5}">
                      <a16:colId xmlns:a16="http://schemas.microsoft.com/office/drawing/2014/main" val="504974528"/>
                    </a:ext>
                  </a:extLst>
                </a:gridCol>
                <a:gridCol w="1432193">
                  <a:extLst>
                    <a:ext uri="{9D8B030D-6E8A-4147-A177-3AD203B41FA5}">
                      <a16:colId xmlns:a16="http://schemas.microsoft.com/office/drawing/2014/main" val="2498587418"/>
                    </a:ext>
                  </a:extLst>
                </a:gridCol>
                <a:gridCol w="4452271">
                  <a:extLst>
                    <a:ext uri="{9D8B030D-6E8A-4147-A177-3AD203B41FA5}">
                      <a16:colId xmlns:a16="http://schemas.microsoft.com/office/drawing/2014/main" val="864709249"/>
                    </a:ext>
                  </a:extLst>
                </a:gridCol>
              </a:tblGrid>
              <a:tr h="660400">
                <a:tc>
                  <a:txBody>
                    <a:bodyPr/>
                    <a:lstStyle/>
                    <a:p>
                      <a:r>
                        <a:rPr lang="en-US" altLang="zh-TW" sz="1900" b="1" i="0" kern="1200" dirty="0" smtClean="0">
                          <a:solidFill>
                            <a:schemeClr val="lt1"/>
                          </a:solidFill>
                          <a:effectLst/>
                          <a:latin typeface="+mn-lt"/>
                          <a:ea typeface="+mn-ea"/>
                          <a:cs typeface="+mn-cs"/>
                        </a:rPr>
                        <a:t>Method </a:t>
                      </a:r>
                      <a:endParaRPr lang="zh-TW" altLang="en-US" sz="1900" b="1" i="0" kern="1200" dirty="0">
                        <a:solidFill>
                          <a:schemeClr val="lt1"/>
                        </a:solidFill>
                        <a:effectLst/>
                        <a:latin typeface="+mn-lt"/>
                        <a:ea typeface="+mn-ea"/>
                        <a:cs typeface="+mn-cs"/>
                      </a:endParaRPr>
                    </a:p>
                  </a:txBody>
                  <a:tcPr/>
                </a:tc>
                <a:tc>
                  <a:txBody>
                    <a:bodyPr/>
                    <a:lstStyle/>
                    <a:p>
                      <a:r>
                        <a:rPr lang="en-US" altLang="zh-TW" sz="1900" b="1" i="0" kern="1200" dirty="0" smtClean="0">
                          <a:solidFill>
                            <a:schemeClr val="lt1"/>
                          </a:solidFill>
                          <a:effectLst/>
                          <a:latin typeface="+mn-lt"/>
                          <a:ea typeface="+mn-ea"/>
                          <a:cs typeface="+mn-cs"/>
                        </a:rPr>
                        <a:t>Types Detected</a:t>
                      </a:r>
                      <a:endParaRPr lang="zh-TW" altLang="en-US" sz="1900" b="1" i="0" kern="1200" dirty="0">
                        <a:solidFill>
                          <a:schemeClr val="lt1"/>
                        </a:solidFill>
                        <a:effectLst/>
                        <a:latin typeface="+mn-lt"/>
                        <a:ea typeface="+mn-ea"/>
                        <a:cs typeface="+mn-cs"/>
                      </a:endParaRPr>
                    </a:p>
                  </a:txBody>
                  <a:tcPr/>
                </a:tc>
                <a:tc>
                  <a:txBody>
                    <a:bodyPr/>
                    <a:lstStyle/>
                    <a:p>
                      <a:r>
                        <a:rPr lang="en-US" altLang="zh-TW" sz="1900" b="1" i="0" kern="1200" dirty="0" smtClean="0">
                          <a:solidFill>
                            <a:schemeClr val="lt1"/>
                          </a:solidFill>
                          <a:effectLst/>
                          <a:latin typeface="+mn-lt"/>
                          <a:ea typeface="+mn-ea"/>
                          <a:cs typeface="+mn-cs"/>
                        </a:rPr>
                        <a:t>Time to result </a:t>
                      </a:r>
                      <a:endParaRPr lang="zh-TW" altLang="en-US" sz="1900" b="1" i="0" kern="1200" dirty="0">
                        <a:solidFill>
                          <a:schemeClr val="lt1"/>
                        </a:solidFill>
                        <a:effectLst/>
                        <a:latin typeface="+mn-lt"/>
                        <a:ea typeface="+mn-ea"/>
                        <a:cs typeface="+mn-cs"/>
                      </a:endParaRPr>
                    </a:p>
                  </a:txBody>
                  <a:tcPr/>
                </a:tc>
                <a:tc>
                  <a:txBody>
                    <a:bodyPr/>
                    <a:lstStyle/>
                    <a:p>
                      <a:r>
                        <a:rPr lang="en-US" altLang="zh-TW" sz="1900" b="1" i="0" kern="1200" dirty="0" smtClean="0">
                          <a:solidFill>
                            <a:schemeClr val="lt1"/>
                          </a:solidFill>
                          <a:effectLst/>
                          <a:latin typeface="+mn-lt"/>
                          <a:ea typeface="+mn-ea"/>
                          <a:cs typeface="+mn-cs"/>
                        </a:rPr>
                        <a:t>Comments </a:t>
                      </a:r>
                      <a:endParaRPr lang="zh-TW" altLang="en-US" sz="1900" b="1" i="0" kern="1200" dirty="0">
                        <a:solidFill>
                          <a:schemeClr val="lt1"/>
                        </a:solidFill>
                        <a:effectLst/>
                        <a:latin typeface="+mn-lt"/>
                        <a:ea typeface="+mn-ea"/>
                        <a:cs typeface="+mn-cs"/>
                      </a:endParaRPr>
                    </a:p>
                  </a:txBody>
                  <a:tcPr/>
                </a:tc>
                <a:extLst>
                  <a:ext uri="{0D108BD9-81ED-4DB2-BD59-A6C34878D82A}">
                    <a16:rowId xmlns:a16="http://schemas.microsoft.com/office/drawing/2014/main" val="146409854"/>
                  </a:ext>
                </a:extLst>
              </a:tr>
              <a:tr h="1199195">
                <a:tc>
                  <a:txBody>
                    <a:bodyPr/>
                    <a:lstStyle/>
                    <a:p>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Rapid Influenza Diagnostic tests (Antigen detection) </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快速抗原檢測</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A</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 </a:t>
                      </a: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and B</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15-30 min</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Low-moderate sensitivity, high specificity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操作簡單快速</a:t>
                      </a:r>
                      <a:endPar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endParaRPr>
                    </a:p>
                    <a:p>
                      <a:pPr marL="285750" indent="-285750">
                        <a:buFont typeface="Arial" panose="020B0604020202020204" pitchFamily="34" charset="0"/>
                        <a:buChar char="•"/>
                      </a:pP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流感流行期間， 快篩陰性不能排除流感</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553015711"/>
                  </a:ext>
                </a:extLst>
              </a:tr>
              <a:tr h="944880">
                <a:tc>
                  <a:txBody>
                    <a:bodyPr/>
                    <a:lstStyle/>
                    <a:p>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Rapid molecular assay (Influenza viral RNA or nucleic acid detection) </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快速分子</a:t>
                      </a: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核酸檢測</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A</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 </a:t>
                      </a: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and B</a:t>
                      </a:r>
                      <a:endPar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&lt;30 min</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High sensitivity and specificity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相比傳統</a:t>
                      </a: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RT-PCR(1-8 hours)</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快速</a:t>
                      </a:r>
                      <a:endPar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endParaRPr>
                    </a:p>
                    <a:p>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3681300218"/>
                  </a:ext>
                </a:extLst>
              </a:tr>
              <a:tr h="944880">
                <a:tc>
                  <a:txBody>
                    <a:bodyPr/>
                    <a:lstStyle/>
                    <a:p>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Direct or Indirect Immunofluorescence</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 </a:t>
                      </a: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
                      </a:r>
                      <a:b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b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免疫螢光檢驗</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A</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 </a:t>
                      </a: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and B</a:t>
                      </a:r>
                      <a:endPar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1-4 hours</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285750" indent="-285750">
                        <a:buFont typeface="Arial" panose="020B0604020202020204" pitchFamily="34" charset="0"/>
                        <a:buChar cha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Moderate high sensitivity, high specificity</a:t>
                      </a:r>
                    </a:p>
                    <a:p>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805373788"/>
                  </a:ext>
                </a:extLst>
              </a:tr>
              <a:tr h="660400">
                <a:tc>
                  <a:txBody>
                    <a:bodyPr/>
                    <a:lstStyle/>
                    <a:p>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Serology test </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血清學檢驗抗體</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A</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 </a:t>
                      </a: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and B</a:t>
                      </a:r>
                      <a:endPar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285750" indent="-285750">
                        <a:buFont typeface="Arial" panose="020B0604020202020204" pitchFamily="34" charset="0"/>
                        <a:buChar char="•"/>
                      </a:pP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需急性期及恢復期兩次抗體指數比較，在臨床使用上無法即時提供結果</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2564227024"/>
                  </a:ext>
                </a:extLst>
              </a:tr>
              <a:tr h="375920">
                <a:tc rowSpan="2">
                  <a:txBody>
                    <a:bodyPr/>
                    <a:lstStyle/>
                    <a:p>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Viral culture </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病毒培養</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A</a:t>
                      </a: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 </a:t>
                      </a: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and B</a:t>
                      </a:r>
                      <a:endPar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1-3 days</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tc row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kern="1200" dirty="0" smtClean="0">
                          <a:solidFill>
                            <a:schemeClr val="dk1"/>
                          </a:solidFill>
                          <a:latin typeface="微軟正黑體" panose="020B0604030504040204" pitchFamily="34" charset="-120"/>
                          <a:ea typeface="微軟正黑體" panose="020B0604030504040204" pitchFamily="34" charset="-120"/>
                          <a:cs typeface="+mn-cs"/>
                        </a:rPr>
                        <a:t>High sensitivity and specificity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kern="1200" dirty="0" smtClean="0">
                          <a:solidFill>
                            <a:schemeClr val="dk1"/>
                          </a:solidFill>
                          <a:latin typeface="微軟正黑體" panose="020B0604030504040204" pitchFamily="34" charset="-120"/>
                          <a:ea typeface="微軟正黑體" panose="020B0604030504040204" pitchFamily="34" charset="-120"/>
                          <a:cs typeface="+mn-cs"/>
                        </a:rPr>
                        <a:t>不具時效性</a:t>
                      </a:r>
                      <a:endParaRPr lang="zh-TW" altLang="en-US" sz="1800" kern="1200" dirty="0">
                        <a:solidFill>
                          <a:schemeClr val="dk1"/>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643872621"/>
                  </a:ext>
                </a:extLst>
              </a:tr>
              <a:tr h="375920">
                <a:tc vMerge="1">
                  <a:txBody>
                    <a:bodyPr/>
                    <a:lstStyle/>
                    <a:p>
                      <a:endParaRPr lang="zh-TW" altLang="en-US"/>
                    </a:p>
                  </a:txBody>
                  <a:tcPr/>
                </a:tc>
                <a:tc vMerge="1">
                  <a:txBody>
                    <a:bodyPr/>
                    <a:lstStyle/>
                    <a:p>
                      <a:endParaRPr lang="zh-TW" altLang="en-US"/>
                    </a:p>
                  </a:txBody>
                  <a:tcPr/>
                </a:tc>
                <a:tc>
                  <a:txBody>
                    <a:bodyPr/>
                    <a:lstStyle/>
                    <a:p>
                      <a:r>
                        <a:rPr lang="en-US" altLang="zh-TW" sz="1900" kern="1200" dirty="0" smtClean="0">
                          <a:solidFill>
                            <a:schemeClr val="dk1"/>
                          </a:solidFill>
                          <a:latin typeface="微軟正黑體" panose="020B0604030504040204" pitchFamily="34" charset="-120"/>
                          <a:ea typeface="微軟正黑體" panose="020B0604030504040204" pitchFamily="34" charset="-120"/>
                          <a:cs typeface="+mn-cs"/>
                        </a:rPr>
                        <a:t>7-10 days</a:t>
                      </a:r>
                      <a:endParaRPr lang="zh-TW" altLang="en-US" sz="1900" kern="1200" dirty="0">
                        <a:solidFill>
                          <a:schemeClr val="dk1"/>
                        </a:solidFill>
                        <a:latin typeface="微軟正黑體" panose="020B0604030504040204" pitchFamily="34" charset="-120"/>
                        <a:ea typeface="微軟正黑體" panose="020B0604030504040204" pitchFamily="34" charset="-120"/>
                        <a:cs typeface="+mn-cs"/>
                      </a:endParaRPr>
                    </a:p>
                  </a:txBody>
                  <a:tcPr/>
                </a:tc>
                <a:tc vMerge="1">
                  <a:txBody>
                    <a:bodyPr/>
                    <a:lstStyle/>
                    <a:p>
                      <a:endParaRPr lang="zh-TW" altLang="en-US"/>
                    </a:p>
                  </a:txBody>
                  <a:tcPr/>
                </a:tc>
                <a:extLst>
                  <a:ext uri="{0D108BD9-81ED-4DB2-BD59-A6C34878D82A}">
                    <a16:rowId xmlns:a16="http://schemas.microsoft.com/office/drawing/2014/main" val="2274043345"/>
                  </a:ext>
                </a:extLst>
              </a:tr>
            </a:tbl>
          </a:graphicData>
        </a:graphic>
      </p:graphicFrame>
      <p:sp>
        <p:nvSpPr>
          <p:cNvPr id="5" name="矩形 4"/>
          <p:cNvSpPr/>
          <p:nvPr/>
        </p:nvSpPr>
        <p:spPr>
          <a:xfrm>
            <a:off x="7624724" y="6488668"/>
            <a:ext cx="4567276" cy="369332"/>
          </a:xfrm>
          <a:prstGeom prst="rect">
            <a:avLst/>
          </a:prstGeom>
        </p:spPr>
        <p:txBody>
          <a:bodyPr wrap="none">
            <a:spAutoFit/>
          </a:bodyPr>
          <a:lstStyle/>
          <a:p>
            <a:r>
              <a:rPr lang="zh-TW" altLang="en-US" dirty="0">
                <a:latin typeface="微軟正黑體" panose="020B0604030504040204" pitchFamily="34" charset="-120"/>
                <a:ea typeface="微軟正黑體" panose="020B0604030504040204" pitchFamily="34" charset="-120"/>
              </a:rPr>
              <a:t>流行性感冒的快速診斷檢驗</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感控雜誌 </a:t>
            </a:r>
            <a:r>
              <a:rPr lang="en-US" altLang="zh-TW" dirty="0" smtClean="0">
                <a:latin typeface="微軟正黑體" panose="020B0604030504040204" pitchFamily="34" charset="-120"/>
                <a:ea typeface="微軟正黑體" panose="020B0604030504040204" pitchFamily="34" charset="-120"/>
              </a:rPr>
              <a:t>2019</a:t>
            </a:r>
            <a:endParaRPr lang="zh-TW" altLang="en-US" dirty="0">
              <a:latin typeface="微軟正黑體" panose="020B0604030504040204" pitchFamily="34" charset="-120"/>
              <a:ea typeface="微軟正黑體" panose="020B0604030504040204" pitchFamily="34" charset="-120"/>
            </a:endParaRPr>
          </a:p>
        </p:txBody>
      </p:sp>
      <p:sp>
        <p:nvSpPr>
          <p:cNvPr id="6" name="矩形 5"/>
          <p:cNvSpPr/>
          <p:nvPr/>
        </p:nvSpPr>
        <p:spPr>
          <a:xfrm>
            <a:off x="658719" y="1562583"/>
            <a:ext cx="10888415" cy="2187614"/>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8027498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Influenza A/B RNA (ID NOW)</a:t>
            </a:r>
            <a:endParaRPr lang="zh-TW" altLang="en-US" dirty="0"/>
          </a:p>
        </p:txBody>
      </p:sp>
      <p:pic>
        <p:nvPicPr>
          <p:cNvPr id="1026" name="Picture 2" descr="ID 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603" y="1967024"/>
            <a:ext cx="5191125" cy="3905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ych.org.tw/lab/6_%E9%A0%85%E7%9B%AE%E6%9F%A5%E8%A9%A2/NIS_container/070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88" y="2126513"/>
            <a:ext cx="5217041" cy="293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44192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Multiplex assays</a:t>
            </a:r>
            <a:endParaRPr lang="zh-TW" altLang="en-US" dirty="0"/>
          </a:p>
        </p:txBody>
      </p:sp>
      <p:pic>
        <p:nvPicPr>
          <p:cNvPr id="6146" name="Picture 2" descr="https://docs.biofiredx.com/wp-content/uploads/Pouch_RP2.1-1030x687.jpg"/>
          <p:cNvPicPr>
            <a:picLocks noChangeAspect="1" noChangeArrowheads="1"/>
          </p:cNvPicPr>
          <p:nvPr/>
        </p:nvPicPr>
        <p:blipFill rotWithShape="1">
          <a:blip r:embed="rId2">
            <a:extLst>
              <a:ext uri="{28A0092B-C50C-407E-A947-70E740481C1C}">
                <a14:useLocalDpi xmlns:a14="http://schemas.microsoft.com/office/drawing/2010/main" val="0"/>
              </a:ext>
            </a:extLst>
          </a:blip>
          <a:srcRect l="18825" t="25498" r="3308" b="7110"/>
          <a:stretch/>
        </p:blipFill>
        <p:spPr bwMode="auto">
          <a:xfrm>
            <a:off x="973953" y="1463194"/>
            <a:ext cx="3981691" cy="229852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群組 5"/>
          <p:cNvGrpSpPr/>
          <p:nvPr/>
        </p:nvGrpSpPr>
        <p:grpSpPr>
          <a:xfrm>
            <a:off x="5084470" y="970028"/>
            <a:ext cx="7012126" cy="4489559"/>
            <a:chOff x="5104551" y="2088285"/>
            <a:chExt cx="7012126" cy="3641183"/>
          </a:xfrm>
        </p:grpSpPr>
        <p:pic>
          <p:nvPicPr>
            <p:cNvPr id="4" name="圖片 3"/>
            <p:cNvPicPr>
              <a:picLocks noChangeAspect="1"/>
            </p:cNvPicPr>
            <p:nvPr/>
          </p:nvPicPr>
          <p:blipFill rotWithShape="1">
            <a:blip r:embed="rId3"/>
            <a:srcRect b="44101"/>
            <a:stretch/>
          </p:blipFill>
          <p:spPr>
            <a:xfrm>
              <a:off x="5104551" y="2088285"/>
              <a:ext cx="7012126" cy="3641183"/>
            </a:xfrm>
            <a:prstGeom prst="rect">
              <a:avLst/>
            </a:prstGeom>
          </p:spPr>
        </p:pic>
        <p:sp>
          <p:nvSpPr>
            <p:cNvPr id="5" name="矩形 4"/>
            <p:cNvSpPr/>
            <p:nvPr/>
          </p:nvSpPr>
          <p:spPr>
            <a:xfrm>
              <a:off x="7106856" y="2858947"/>
              <a:ext cx="706055" cy="90282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8859352" y="2858947"/>
              <a:ext cx="1430542" cy="35881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6148" name="Picture 4" descr="https://www.biomerieux-diagnostics.com/sites/clinic/files/filmarray-ste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953" y="3888454"/>
            <a:ext cx="5774088" cy="2799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2270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流感防治策略</a:t>
            </a:r>
          </a:p>
        </p:txBody>
      </p:sp>
      <p:pic>
        <p:nvPicPr>
          <p:cNvPr id="4" name="圖片 3"/>
          <p:cNvPicPr>
            <a:picLocks noChangeAspect="1"/>
          </p:cNvPicPr>
          <p:nvPr/>
        </p:nvPicPr>
        <p:blipFill>
          <a:blip r:embed="rId2"/>
          <a:stretch>
            <a:fillRect/>
          </a:stretch>
        </p:blipFill>
        <p:spPr>
          <a:xfrm>
            <a:off x="2102745" y="1573620"/>
            <a:ext cx="8000363" cy="4944139"/>
          </a:xfrm>
          <a:prstGeom prst="rect">
            <a:avLst/>
          </a:prstGeom>
        </p:spPr>
      </p:pic>
    </p:spTree>
    <p:extLst>
      <p:ext uri="{BB962C8B-B14F-4D97-AF65-F5344CB8AC3E}">
        <p14:creationId xmlns:p14="http://schemas.microsoft.com/office/powerpoint/2010/main" val="413029462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公費流感抗病毒藥劑使用對象</a:t>
            </a:r>
          </a:p>
        </p:txBody>
      </p:sp>
      <p:pic>
        <p:nvPicPr>
          <p:cNvPr id="4" name="Picture 3"/>
          <p:cNvPicPr>
            <a:picLocks noChangeAspect="1" noChangeArrowheads="1"/>
          </p:cNvPicPr>
          <p:nvPr/>
        </p:nvPicPr>
        <p:blipFill rotWithShape="1">
          <a:blip r:embed="rId2" cstate="print"/>
          <a:srcRect l="3049" t="37272" r="8895" b="13853"/>
          <a:stretch/>
        </p:blipFill>
        <p:spPr bwMode="auto">
          <a:xfrm>
            <a:off x="845128" y="1691323"/>
            <a:ext cx="10201619" cy="4488815"/>
          </a:xfrm>
          <a:prstGeom prst="rect">
            <a:avLst/>
          </a:prstGeom>
          <a:noFill/>
          <a:ln w="9525">
            <a:noFill/>
            <a:miter lim="800000"/>
            <a:headEnd/>
            <a:tailEnd/>
          </a:ln>
        </p:spPr>
      </p:pic>
      <p:sp>
        <p:nvSpPr>
          <p:cNvPr id="5" name="文字方塊 4"/>
          <p:cNvSpPr txBox="1"/>
          <p:nvPr/>
        </p:nvSpPr>
        <p:spPr>
          <a:xfrm>
            <a:off x="9878957" y="6488669"/>
            <a:ext cx="2963539"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CDC. 109.05.01 </a:t>
            </a:r>
            <a:r>
              <a:rPr lang="zh-TW" altLang="en-US" dirty="0">
                <a:latin typeface="微軟正黑體" panose="020B0604030504040204" pitchFamily="34" charset="-120"/>
                <a:ea typeface="微軟正黑體" panose="020B0604030504040204" pitchFamily="34" charset="-120"/>
              </a:rPr>
              <a:t>適用</a:t>
            </a:r>
          </a:p>
        </p:txBody>
      </p:sp>
    </p:spTree>
    <p:extLst>
      <p:ext uri="{BB962C8B-B14F-4D97-AF65-F5344CB8AC3E}">
        <p14:creationId xmlns:p14="http://schemas.microsoft.com/office/powerpoint/2010/main" val="48204202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latin typeface="微軟正黑體" panose="020B0604030504040204" pitchFamily="34" charset="-120"/>
                <a:ea typeface="微軟正黑體" panose="020B0604030504040204" pitchFamily="34" charset="-120"/>
              </a:rPr>
              <a:t>抗流感病毒藥物給藥時機</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7DEF1DAB-6510-4A10-BC83-7A814DE9A827}"/>
              </a:ext>
            </a:extLst>
          </p:cNvPr>
          <p:cNvSpPr>
            <a:spLocks noGrp="1"/>
          </p:cNvSpPr>
          <p:nvPr>
            <p:ph idx="1"/>
          </p:nvPr>
        </p:nvSpPr>
        <p:spPr/>
        <p:txBody>
          <a:bodyPr/>
          <a:lstStyle/>
          <a:p>
            <a:r>
              <a:rPr lang="zh-TW" altLang="en-US" dirty="0" smtClean="0">
                <a:latin typeface="微軟正黑體" panose="020B0604030504040204" pitchFamily="34" charset="-120"/>
                <a:ea typeface="微軟正黑體" panose="020B0604030504040204" pitchFamily="34" charset="-120"/>
              </a:rPr>
              <a:t>當</a:t>
            </a:r>
            <a:r>
              <a:rPr lang="zh-TW" altLang="en-US" dirty="0">
                <a:latin typeface="微軟正黑體" panose="020B0604030504040204" pitchFamily="34" charset="-120"/>
                <a:ea typeface="微軟正黑體" panose="020B0604030504040204" pitchFamily="34" charset="-120"/>
              </a:rPr>
              <a:t>決定給予抗病毒藥劑治療，就應儘快給予，</a:t>
            </a:r>
            <a:r>
              <a:rPr lang="zh-TW" altLang="en-US" b="1" dirty="0">
                <a:latin typeface="微軟正黑體" panose="020B0604030504040204" pitchFamily="34" charset="-120"/>
                <a:ea typeface="微軟正黑體" panose="020B0604030504040204" pitchFamily="34" charset="-120"/>
              </a:rPr>
              <a:t>不需</a:t>
            </a:r>
            <a:r>
              <a:rPr lang="zh-TW" altLang="en-US" dirty="0">
                <a:latin typeface="微軟正黑體" panose="020B0604030504040204" pitchFamily="34" charset="-120"/>
                <a:ea typeface="微軟正黑體" panose="020B0604030504040204" pitchFamily="34" charset="-120"/>
              </a:rPr>
              <a:t>等到檢驗確診</a:t>
            </a:r>
            <a:r>
              <a:rPr lang="zh-TW" altLang="en-US" dirty="0" smtClean="0">
                <a:latin typeface="微軟正黑體" panose="020B0604030504040204" pitchFamily="34" charset="-120"/>
                <a:ea typeface="微軟正黑體" panose="020B0604030504040204" pitchFamily="34" charset="-120"/>
              </a:rPr>
              <a:t>才給</a:t>
            </a:r>
            <a:r>
              <a:rPr lang="zh-TW" altLang="en-US" dirty="0">
                <a:latin typeface="微軟正黑體" panose="020B0604030504040204" pitchFamily="34" charset="-120"/>
                <a:ea typeface="微軟正黑體" panose="020B0604030504040204" pitchFamily="34" charset="-120"/>
              </a:rPr>
              <a:t>藥</a:t>
            </a:r>
            <a:r>
              <a:rPr lang="zh-TW" altLang="en-US" dirty="0" smtClean="0">
                <a:latin typeface="微軟正黑體" panose="020B0604030504040204" pitchFamily="34" charset="-120"/>
                <a:ea typeface="微軟正黑體" panose="020B0604030504040204" pitchFamily="34" charset="-120"/>
              </a:rPr>
              <a:t>。</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症</a:t>
            </a:r>
            <a:r>
              <a:rPr lang="zh-TW" altLang="en-US" dirty="0">
                <a:latin typeface="微軟正黑體" panose="020B0604030504040204" pitchFamily="34" charset="-120"/>
                <a:ea typeface="微軟正黑體" panose="020B0604030504040204" pitchFamily="34" charset="-120"/>
              </a:rPr>
              <a:t>狀開始後 </a:t>
            </a:r>
            <a:r>
              <a:rPr lang="en-US" altLang="zh-TW" dirty="0">
                <a:solidFill>
                  <a:srgbClr val="C00000"/>
                </a:solidFill>
                <a:latin typeface="微軟正黑體" panose="020B0604030504040204" pitchFamily="34" charset="-120"/>
                <a:ea typeface="微軟正黑體" panose="020B0604030504040204" pitchFamily="34" charset="-120"/>
              </a:rPr>
              <a:t>48 </a:t>
            </a:r>
            <a:r>
              <a:rPr lang="zh-TW" altLang="en-US" dirty="0">
                <a:solidFill>
                  <a:srgbClr val="C00000"/>
                </a:solidFill>
                <a:latin typeface="微軟正黑體" panose="020B0604030504040204" pitchFamily="34" charset="-120"/>
                <a:ea typeface="微軟正黑體" panose="020B0604030504040204" pitchFamily="34" charset="-120"/>
              </a:rPr>
              <a:t>小時內</a:t>
            </a:r>
            <a:r>
              <a:rPr lang="zh-TW" altLang="en-US" dirty="0">
                <a:latin typeface="微軟正黑體" panose="020B0604030504040204" pitchFamily="34" charset="-120"/>
                <a:ea typeface="微軟正黑體" panose="020B0604030504040204" pitchFamily="34" charset="-120"/>
              </a:rPr>
              <a:t>開始治療，療效最佳</a:t>
            </a:r>
            <a:r>
              <a:rPr lang="zh-TW" altLang="en-US" dirty="0" smtClean="0">
                <a:latin typeface="微軟正黑體" panose="020B0604030504040204" pitchFamily="34" charset="-120"/>
                <a:ea typeface="微軟正黑體" panose="020B0604030504040204" pitchFamily="34" charset="-120"/>
              </a:rPr>
              <a:t>。</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然而 有些研究顯示病情</a:t>
            </a:r>
            <a:r>
              <a:rPr lang="zh-TW" altLang="en-US" dirty="0">
                <a:latin typeface="微軟正黑體" panose="020B0604030504040204" pitchFamily="34" charset="-120"/>
                <a:ea typeface="微軟正黑體" panose="020B0604030504040204" pitchFamily="34" charset="-120"/>
              </a:rPr>
              <a:t>較嚴重或需住院病人若症狀超過</a:t>
            </a:r>
            <a:r>
              <a:rPr lang="en-US" altLang="zh-TW" dirty="0">
                <a:latin typeface="微軟正黑體" panose="020B0604030504040204" pitchFamily="34" charset="-120"/>
                <a:ea typeface="微軟正黑體" panose="020B0604030504040204" pitchFamily="34" charset="-120"/>
              </a:rPr>
              <a:t>48</a:t>
            </a:r>
            <a:r>
              <a:rPr lang="zh-TW" altLang="en-US" dirty="0">
                <a:latin typeface="微軟正黑體" panose="020B0604030504040204" pitchFamily="34" charset="-120"/>
                <a:ea typeface="微軟正黑體" panose="020B0604030504040204" pitchFamily="34" charset="-120"/>
              </a:rPr>
              <a:t>小時才投予</a:t>
            </a:r>
            <a:r>
              <a:rPr lang="zh-TW" altLang="en-US" dirty="0" smtClean="0">
                <a:latin typeface="微軟正黑體" panose="020B0604030504040204" pitchFamily="34" charset="-120"/>
                <a:ea typeface="微軟正黑體" panose="020B0604030504040204" pitchFamily="34" charset="-120"/>
              </a:rPr>
              <a:t>抗 流</a:t>
            </a:r>
            <a:r>
              <a:rPr lang="zh-TW" altLang="en-US" dirty="0">
                <a:latin typeface="微軟正黑體" panose="020B0604030504040204" pitchFamily="34" charset="-120"/>
                <a:ea typeface="微軟正黑體" panose="020B0604030504040204" pitchFamily="34" charset="-120"/>
              </a:rPr>
              <a:t>感藥物，仍有縮短住院天數或減低死亡率的助</a:t>
            </a:r>
            <a:r>
              <a:rPr lang="zh-TW" altLang="en-US" dirty="0" smtClean="0">
                <a:latin typeface="微軟正黑體" panose="020B0604030504040204" pitchFamily="34" charset="-120"/>
                <a:ea typeface="微軟正黑體" panose="020B0604030504040204" pitchFamily="34" charset="-120"/>
              </a:rPr>
              <a:t>益</a:t>
            </a:r>
            <a:endParaRPr lang="zh-TW" altLang="en-US" dirty="0">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3FC7440C-DA48-4312-9177-00888C732E01}"/>
              </a:ext>
            </a:extLst>
          </p:cNvPr>
          <p:cNvSpPr/>
          <p:nvPr/>
        </p:nvSpPr>
        <p:spPr>
          <a:xfrm>
            <a:off x="7690665" y="6457891"/>
            <a:ext cx="4410182" cy="400110"/>
          </a:xfrm>
          <a:prstGeom prst="rect">
            <a:avLst/>
          </a:prstGeom>
        </p:spPr>
        <p:txBody>
          <a:bodyPr wrap="none">
            <a:spAutoFit/>
          </a:bodyPr>
          <a:lstStyle/>
          <a:p>
            <a:pPr algn="r"/>
            <a:r>
              <a:rPr lang="zh-TW" altLang="en-US" sz="2000" dirty="0">
                <a:ea typeface="Microsoft YaHei" panose="020B0503020204020204" pitchFamily="34" charset="-122"/>
              </a:rPr>
              <a:t>感染症醫學會 流感藥物治療建議 </a:t>
            </a:r>
            <a:r>
              <a:rPr lang="en-US" altLang="zh-TW" sz="2000" dirty="0">
                <a:ea typeface="Microsoft YaHei" panose="020B0503020204020204" pitchFamily="34" charset="-122"/>
              </a:rPr>
              <a:t>2021</a:t>
            </a:r>
            <a:endParaRPr lang="zh-TW" altLang="en-US" sz="2000" dirty="0">
              <a:ea typeface="Microsoft YaHei" panose="020B0503020204020204" pitchFamily="34" charset="-122"/>
            </a:endParaRPr>
          </a:p>
        </p:txBody>
      </p:sp>
    </p:spTree>
    <p:extLst>
      <p:ext uri="{BB962C8B-B14F-4D97-AF65-F5344CB8AC3E}">
        <p14:creationId xmlns:p14="http://schemas.microsoft.com/office/powerpoint/2010/main" val="336423914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Introduction </a:t>
            </a:r>
            <a:endParaRPr lang="zh-TW" altLang="en-US" dirty="0"/>
          </a:p>
        </p:txBody>
      </p:sp>
      <p:sp>
        <p:nvSpPr>
          <p:cNvPr id="3" name="內容版面配置區 2"/>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流感是一種</a:t>
            </a:r>
            <a:r>
              <a:rPr lang="zh-TW" altLang="en-US" b="1" dirty="0">
                <a:latin typeface="微軟正黑體" panose="020B0604030504040204" pitchFamily="34" charset="-120"/>
                <a:ea typeface="微軟正黑體" panose="020B0604030504040204" pitchFamily="34" charset="-120"/>
              </a:rPr>
              <a:t>急性病毒性呼吸道</a:t>
            </a:r>
            <a:r>
              <a:rPr lang="zh-TW" altLang="en-US" dirty="0" smtClean="0">
                <a:latin typeface="微軟正黑體" panose="020B0604030504040204" pitchFamily="34" charset="-120"/>
                <a:ea typeface="微軟正黑體" panose="020B0604030504040204" pitchFamily="34" charset="-120"/>
              </a:rPr>
              <a:t>疾病</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致</a:t>
            </a:r>
            <a:r>
              <a:rPr lang="zh-TW" altLang="en-US" dirty="0">
                <a:latin typeface="微軟正黑體" panose="020B0604030504040204" pitchFamily="34" charset="-120"/>
                <a:ea typeface="微軟正黑體" panose="020B0604030504040204" pitchFamily="34" charset="-120"/>
              </a:rPr>
              <a:t>病原為</a:t>
            </a:r>
            <a:r>
              <a:rPr lang="zh-TW" altLang="en-US" b="1" dirty="0">
                <a:latin typeface="微軟正黑體" panose="020B0604030504040204" pitchFamily="34" charset="-120"/>
                <a:ea typeface="微軟正黑體" panose="020B0604030504040204" pitchFamily="34" charset="-120"/>
              </a:rPr>
              <a:t>流感</a:t>
            </a:r>
            <a:r>
              <a:rPr lang="zh-TW" altLang="en-US" b="1" dirty="0" smtClean="0">
                <a:latin typeface="微軟正黑體" panose="020B0604030504040204" pitchFamily="34" charset="-120"/>
                <a:ea typeface="微軟正黑體" panose="020B0604030504040204" pitchFamily="34" charset="-120"/>
              </a:rPr>
              <a:t>病毒</a:t>
            </a:r>
            <a:endParaRPr lang="en-US" altLang="zh-TW" b="1"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每年</a:t>
            </a:r>
            <a:r>
              <a:rPr lang="zh-TW" altLang="en-US" dirty="0">
                <a:latin typeface="微軟正黑體" panose="020B0604030504040204" pitchFamily="34" charset="-120"/>
                <a:ea typeface="微軟正黑體" panose="020B0604030504040204" pitchFamily="34" charset="-120"/>
              </a:rPr>
              <a:t>發生</a:t>
            </a:r>
            <a:r>
              <a:rPr lang="zh-TW" altLang="en-US" b="1" dirty="0">
                <a:latin typeface="微軟正黑體" panose="020B0604030504040204" pitchFamily="34" charset="-120"/>
                <a:ea typeface="微軟正黑體" panose="020B0604030504040204" pitchFamily="34" charset="-120"/>
              </a:rPr>
              <a:t>季節性</a:t>
            </a:r>
            <a:r>
              <a:rPr lang="zh-TW" altLang="en-US" dirty="0">
                <a:latin typeface="微軟正黑體" panose="020B0604030504040204" pitchFamily="34" charset="-120"/>
                <a:ea typeface="微軟正黑體" panose="020B0604030504040204" pitchFamily="34" charset="-120"/>
              </a:rPr>
              <a:t>流行 </a:t>
            </a:r>
            <a:endParaRPr lang="en-US" altLang="zh-TW" dirty="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流行</a:t>
            </a:r>
            <a:r>
              <a:rPr lang="zh-TW" altLang="en-US" dirty="0">
                <a:latin typeface="微軟正黑體" panose="020B0604030504040204" pitchFamily="34" charset="-120"/>
                <a:ea typeface="微軟正黑體" panose="020B0604030504040204" pitchFamily="34" charset="-120"/>
              </a:rPr>
              <a:t>期間內，爆發快，散播範圍廣泛 </a:t>
            </a:r>
            <a:endParaRPr lang="en-US" altLang="zh-TW" dirty="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以北</a:t>
            </a:r>
            <a:r>
              <a:rPr lang="zh-TW" altLang="en-US" dirty="0">
                <a:latin typeface="微軟正黑體" panose="020B0604030504040204" pitchFamily="34" charset="-120"/>
                <a:ea typeface="微軟正黑體" panose="020B0604030504040204" pitchFamily="34" charset="-120"/>
              </a:rPr>
              <a:t>半球而言，好發於</a:t>
            </a:r>
            <a:r>
              <a:rPr lang="zh-TW" altLang="en-US" dirty="0">
                <a:solidFill>
                  <a:srgbClr val="C00000"/>
                </a:solidFill>
                <a:latin typeface="微軟正黑體" panose="020B0604030504040204" pitchFamily="34" charset="-120"/>
                <a:ea typeface="微軟正黑體" panose="020B0604030504040204" pitchFamily="34" charset="-120"/>
              </a:rPr>
              <a:t>秋、冬</a:t>
            </a:r>
            <a:r>
              <a:rPr lang="zh-TW" altLang="en-US" dirty="0">
                <a:latin typeface="微軟正黑體" panose="020B0604030504040204" pitchFamily="34" charset="-120"/>
                <a:ea typeface="微軟正黑體" panose="020B0604030504040204" pitchFamily="34" charset="-120"/>
              </a:rPr>
              <a:t>兩季，約在</a:t>
            </a:r>
            <a:r>
              <a:rPr lang="zh-TW" altLang="en-US" dirty="0">
                <a:solidFill>
                  <a:srgbClr val="C00000"/>
                </a:solidFill>
                <a:latin typeface="微軟正黑體" panose="020B0604030504040204" pitchFamily="34" charset="-120"/>
                <a:ea typeface="微軟正黑體" panose="020B0604030504040204" pitchFamily="34" charset="-120"/>
              </a:rPr>
              <a:t>每年</a:t>
            </a:r>
            <a:r>
              <a:rPr lang="en-US" altLang="zh-TW" dirty="0">
                <a:solidFill>
                  <a:srgbClr val="C00000"/>
                </a:solidFill>
                <a:latin typeface="微軟正黑體" panose="020B0604030504040204" pitchFamily="34" charset="-120"/>
                <a:ea typeface="微軟正黑體" panose="020B0604030504040204" pitchFamily="34" charset="-120"/>
              </a:rPr>
              <a:t>11</a:t>
            </a:r>
            <a:r>
              <a:rPr lang="zh-TW" altLang="en-US" dirty="0">
                <a:solidFill>
                  <a:srgbClr val="C00000"/>
                </a:solidFill>
                <a:latin typeface="微軟正黑體" panose="020B0604030504040204" pitchFamily="34" charset="-120"/>
                <a:ea typeface="微軟正黑體" panose="020B0604030504040204" pitchFamily="34" charset="-120"/>
              </a:rPr>
              <a:t>月至隔年</a:t>
            </a:r>
            <a:r>
              <a:rPr lang="en-US" altLang="zh-TW" dirty="0">
                <a:solidFill>
                  <a:srgbClr val="C00000"/>
                </a:solidFill>
                <a:latin typeface="微軟正黑體" panose="020B0604030504040204" pitchFamily="34" charset="-120"/>
                <a:ea typeface="微軟正黑體" panose="020B0604030504040204" pitchFamily="34" charset="-120"/>
              </a:rPr>
              <a:t>3</a:t>
            </a:r>
            <a:r>
              <a:rPr lang="zh-TW" altLang="en-US" dirty="0">
                <a:solidFill>
                  <a:srgbClr val="C00000"/>
                </a:solidFill>
                <a:latin typeface="微軟正黑體" panose="020B0604030504040204" pitchFamily="34" charset="-120"/>
                <a:ea typeface="微軟正黑體" panose="020B0604030504040204" pitchFamily="34" charset="-120"/>
              </a:rPr>
              <a:t>月</a:t>
            </a:r>
            <a:r>
              <a:rPr lang="zh-TW" altLang="en-US" dirty="0">
                <a:latin typeface="微軟正黑體" panose="020B0604030504040204" pitchFamily="34" charset="-120"/>
                <a:ea typeface="微軟正黑體" panose="020B0604030504040204" pitchFamily="34" charset="-120"/>
              </a:rPr>
              <a:t>期間</a:t>
            </a:r>
            <a:r>
              <a:rPr lang="zh-TW" altLang="en-US" dirty="0" smtClean="0">
                <a:latin typeface="微軟正黑體" panose="020B0604030504040204" pitchFamily="34" charset="-120"/>
                <a:ea typeface="微軟正黑體" panose="020B0604030504040204" pitchFamily="34" charset="-120"/>
              </a:rPr>
              <a:t>流行 </a:t>
            </a:r>
            <a:endParaRPr lang="en-US" altLang="zh-TW" dirty="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可能</a:t>
            </a:r>
            <a:r>
              <a:rPr lang="zh-TW" altLang="en-US" dirty="0">
                <a:latin typeface="微軟正黑體" panose="020B0604030504040204" pitchFamily="34" charset="-120"/>
                <a:ea typeface="微軟正黑體" panose="020B0604030504040204" pitchFamily="34" charset="-120"/>
              </a:rPr>
              <a:t>出現</a:t>
            </a:r>
            <a:r>
              <a:rPr lang="zh-TW" altLang="en-US" dirty="0">
                <a:solidFill>
                  <a:srgbClr val="C00000"/>
                </a:solidFill>
                <a:latin typeface="微軟正黑體" panose="020B0604030504040204" pitchFamily="34" charset="-120"/>
                <a:ea typeface="微軟正黑體" panose="020B0604030504040204" pitchFamily="34" charset="-120"/>
              </a:rPr>
              <a:t>嚴重併發症</a:t>
            </a:r>
            <a:r>
              <a:rPr lang="zh-TW" altLang="en-US" dirty="0">
                <a:latin typeface="微軟正黑體" panose="020B0604030504040204" pitchFamily="34" charset="-120"/>
                <a:ea typeface="微軟正黑體" panose="020B0604030504040204" pitchFamily="34" charset="-120"/>
              </a:rPr>
              <a:t>，常以細菌性及病毒性肺炎表現，多見於</a:t>
            </a:r>
            <a:r>
              <a:rPr lang="en-US" altLang="zh-TW" b="1" dirty="0">
                <a:latin typeface="微軟正黑體" panose="020B0604030504040204" pitchFamily="34" charset="-120"/>
                <a:ea typeface="微軟正黑體" panose="020B0604030504040204" pitchFamily="34" charset="-120"/>
              </a:rPr>
              <a:t>65</a:t>
            </a:r>
            <a:r>
              <a:rPr lang="zh-TW" altLang="en-US" b="1" dirty="0" smtClean="0">
                <a:latin typeface="微軟正黑體" panose="020B0604030504040204" pitchFamily="34" charset="-120"/>
                <a:ea typeface="微軟正黑體" panose="020B0604030504040204" pitchFamily="34" charset="-120"/>
              </a:rPr>
              <a:t>歲以上</a:t>
            </a:r>
            <a:r>
              <a:rPr lang="zh-TW" altLang="en-US" b="1" dirty="0">
                <a:latin typeface="微軟正黑體" panose="020B0604030504040204" pitchFamily="34" charset="-120"/>
                <a:ea typeface="微軟正黑體" panose="020B0604030504040204" pitchFamily="34" charset="-120"/>
              </a:rPr>
              <a:t>長者、嬰幼童及慢性疾病患者</a:t>
            </a:r>
            <a:r>
              <a:rPr lang="zh-TW" altLang="en-US" dirty="0">
                <a:latin typeface="微軟正黑體" panose="020B0604030504040204" pitchFamily="34" charset="-120"/>
                <a:ea typeface="微軟正黑體" panose="020B0604030504040204" pitchFamily="34" charset="-120"/>
              </a:rPr>
              <a:t> </a:t>
            </a:r>
            <a:endParaRPr lang="en-US" altLang="zh-TW" dirty="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可</a:t>
            </a:r>
            <a:r>
              <a:rPr lang="zh-TW" altLang="en-US" dirty="0">
                <a:latin typeface="微軟正黑體" panose="020B0604030504040204" pitchFamily="34" charset="-120"/>
                <a:ea typeface="微軟正黑體" panose="020B0604030504040204" pitchFamily="34" charset="-120"/>
              </a:rPr>
              <a:t>依流行程度引起全球大流行、季節性流行、散發病例</a:t>
            </a:r>
          </a:p>
        </p:txBody>
      </p:sp>
    </p:spTree>
    <p:extLst>
      <p:ext uri="{BB962C8B-B14F-4D97-AF65-F5344CB8AC3E}">
        <p14:creationId xmlns:p14="http://schemas.microsoft.com/office/powerpoint/2010/main" val="268085552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1" y="146980"/>
            <a:ext cx="10515600" cy="1325562"/>
          </a:xfrm>
        </p:spPr>
        <p:txBody>
          <a:bodyPr>
            <a:normAutofit/>
          </a:bodyPr>
          <a:lstStyle/>
          <a:p>
            <a:r>
              <a:rPr lang="zh-TW" altLang="zh-TW" dirty="0">
                <a:latin typeface="微軟正黑體" panose="020B0604030504040204" pitchFamily="34" charset="-120"/>
                <a:ea typeface="微軟正黑體" panose="020B0604030504040204" pitchFamily="34" charset="-120"/>
              </a:rPr>
              <a:t>抗流感藥物使用</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76BD9003-032A-4227-A4E8-E4D220CD52C8}"/>
              </a:ext>
            </a:extLst>
          </p:cNvPr>
          <p:cNvSpPr>
            <a:spLocks noGrp="1"/>
          </p:cNvSpPr>
          <p:nvPr>
            <p:ph idx="1"/>
          </p:nvPr>
        </p:nvSpPr>
        <p:spPr>
          <a:xfrm>
            <a:off x="1286720" y="1356795"/>
            <a:ext cx="9618562" cy="5009869"/>
          </a:xfrm>
        </p:spPr>
        <p:txBody>
          <a:bodyPr>
            <a:normAutofit/>
          </a:bodyPr>
          <a:lstStyle/>
          <a:p>
            <a:pPr>
              <a:lnSpc>
                <a:spcPct val="120000"/>
              </a:lnSpc>
              <a:spcBef>
                <a:spcPts val="0"/>
              </a:spcBef>
            </a:pPr>
            <a:r>
              <a:rPr lang="zh-TW" altLang="en-US" sz="2400" b="1" dirty="0">
                <a:latin typeface="微軟正黑體" panose="020B0604030504040204" pitchFamily="34" charset="-120"/>
                <a:ea typeface="微軟正黑體" panose="020B0604030504040204" pitchFamily="34" charset="-120"/>
              </a:rPr>
              <a:t>肥胖</a:t>
            </a:r>
            <a:r>
              <a:rPr lang="zh-TW" altLang="en-US" sz="2400"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孕婦</a:t>
            </a:r>
            <a:r>
              <a:rPr lang="zh-TW" altLang="en-US" sz="2400" dirty="0">
                <a:latin typeface="微軟正黑體" panose="020B0604030504040204" pitchFamily="34" charset="-120"/>
                <a:ea typeface="微軟正黑體" panose="020B0604030504040204" pitchFamily="34" charset="-120"/>
              </a:rPr>
              <a:t>及</a:t>
            </a:r>
            <a:r>
              <a:rPr lang="en-US" altLang="zh-TW" sz="2400" b="1" dirty="0">
                <a:latin typeface="微軟正黑體" panose="020B0604030504040204" pitchFamily="34" charset="-120"/>
                <a:ea typeface="微軟正黑體" panose="020B0604030504040204" pitchFamily="34" charset="-120"/>
              </a:rPr>
              <a:t>ECMO</a:t>
            </a:r>
            <a:r>
              <a:rPr lang="zh-TW" altLang="en-US" sz="2400" dirty="0">
                <a:latin typeface="微軟正黑體" panose="020B0604030504040204" pitchFamily="34" charset="-120"/>
                <a:ea typeface="微軟正黑體" panose="020B0604030504040204" pitchFamily="34" charset="-120"/>
              </a:rPr>
              <a:t>病人 </a:t>
            </a:r>
            <a:r>
              <a:rPr lang="en-US" altLang="zh-TW" sz="2400" dirty="0">
                <a:latin typeface="微軟正黑體" panose="020B0604030504040204" pitchFamily="34" charset="-120"/>
                <a:ea typeface="微軟正黑體" panose="020B0604030504040204" pitchFamily="34" charset="-120"/>
              </a:rPr>
              <a:t>Oseltamivir </a:t>
            </a:r>
            <a:r>
              <a:rPr lang="zh-TW" altLang="en-US" sz="2400" dirty="0">
                <a:latin typeface="微軟正黑體" panose="020B0604030504040204" pitchFamily="34" charset="-120"/>
                <a:ea typeface="微軟正黑體" panose="020B0604030504040204" pitchFamily="34" charset="-120"/>
              </a:rPr>
              <a:t>，劑量與一般成人相同。</a:t>
            </a:r>
          </a:p>
          <a:p>
            <a:pPr>
              <a:lnSpc>
                <a:spcPct val="120000"/>
              </a:lnSpc>
              <a:spcBef>
                <a:spcPts val="0"/>
              </a:spcBef>
            </a:pPr>
            <a:r>
              <a:rPr lang="zh-TW" altLang="en-US" sz="2400" dirty="0">
                <a:latin typeface="微軟正黑體" panose="020B0604030504040204" pitchFamily="34" charset="-120"/>
                <a:ea typeface="微軟正黑體" panose="020B0604030504040204" pitchFamily="34" charset="-120"/>
              </a:rPr>
              <a:t>流感</a:t>
            </a:r>
            <a:r>
              <a:rPr lang="zh-TW" altLang="en-US" sz="2400" b="1" dirty="0">
                <a:solidFill>
                  <a:srgbClr val="C00000"/>
                </a:solidFill>
                <a:latin typeface="微軟正黑體" panose="020B0604030504040204" pitchFamily="34" charset="-120"/>
                <a:ea typeface="微軟正黑體" panose="020B0604030504040204" pitchFamily="34" charset="-120"/>
              </a:rPr>
              <a:t>重症</a:t>
            </a:r>
            <a:r>
              <a:rPr lang="zh-TW" altLang="en-US" sz="2400" dirty="0">
                <a:latin typeface="微軟正黑體" panose="020B0604030504040204" pitchFamily="34" charset="-120"/>
                <a:ea typeface="微軟正黑體" panose="020B0604030504040204" pitchFamily="34" charset="-120"/>
              </a:rPr>
              <a:t>病人病毒量高，帶病毒時間長，可依個別病情，評估是否需</a:t>
            </a:r>
            <a:r>
              <a:rPr lang="zh-TW" altLang="en-US" sz="2400" b="1" dirty="0">
                <a:solidFill>
                  <a:srgbClr val="C00000"/>
                </a:solidFill>
                <a:latin typeface="微軟正黑體" panose="020B0604030504040204" pitchFamily="34" charset="-120"/>
                <a:ea typeface="微軟正黑體" panose="020B0604030504040204" pitchFamily="34" charset="-120"/>
              </a:rPr>
              <a:t>增加藥物劑量或延長治療療程</a:t>
            </a:r>
            <a:r>
              <a:rPr lang="zh-TW" altLang="en-US" sz="2400" dirty="0">
                <a:latin typeface="微軟正黑體" panose="020B0604030504040204" pitchFamily="34" charset="-120"/>
                <a:ea typeface="微軟正黑體" panose="020B0604030504040204" pitchFamily="34" charset="-120"/>
              </a:rPr>
              <a:t>。</a:t>
            </a:r>
          </a:p>
          <a:p>
            <a:pPr>
              <a:lnSpc>
                <a:spcPct val="120000"/>
              </a:lnSpc>
              <a:spcBef>
                <a:spcPts val="0"/>
              </a:spcBef>
            </a:pPr>
            <a:r>
              <a:rPr lang="zh-TW" altLang="en-US" sz="2400" dirty="0">
                <a:latin typeface="微軟正黑體" panose="020B0604030504040204" pitchFamily="34" charset="-120"/>
                <a:ea typeface="微軟正黑體" panose="020B0604030504040204" pitchFamily="34" charset="-120"/>
              </a:rPr>
              <a:t>病況於藥物</a:t>
            </a:r>
            <a:r>
              <a:rPr lang="en-US" altLang="zh-TW" sz="2400" dirty="0">
                <a:latin typeface="微軟正黑體" panose="020B0604030504040204" pitchFamily="34" charset="-120"/>
                <a:ea typeface="微軟正黑體" panose="020B0604030504040204" pitchFamily="34" charset="-120"/>
              </a:rPr>
              <a:t>5</a:t>
            </a:r>
            <a:r>
              <a:rPr lang="zh-TW" altLang="en-US" sz="2400" dirty="0">
                <a:latin typeface="微軟正黑體" panose="020B0604030504040204" pitchFamily="34" charset="-120"/>
                <a:ea typeface="微軟正黑體" panose="020B0604030504040204" pitchFamily="34" charset="-120"/>
              </a:rPr>
              <a:t>天後仍未見緩解，</a:t>
            </a:r>
            <a:r>
              <a:rPr lang="zh-TW" altLang="en-US" sz="2400" b="1" dirty="0">
                <a:latin typeface="微軟正黑體" panose="020B0604030504040204" pitchFamily="34" charset="-120"/>
                <a:ea typeface="微軟正黑體" panose="020B0604030504040204" pitchFamily="34" charset="-120"/>
              </a:rPr>
              <a:t>可重新採檢 </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下呼道檢體為佳</a:t>
            </a: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，檢測呼吸道是否仍有病毒，並延長治療療程，再視病況決定是否需繼續使用藥物。</a:t>
            </a:r>
          </a:p>
          <a:p>
            <a:pPr>
              <a:lnSpc>
                <a:spcPct val="120000"/>
              </a:lnSpc>
              <a:spcBef>
                <a:spcPts val="0"/>
              </a:spcBef>
            </a:pPr>
            <a:r>
              <a:rPr lang="zh-TW" altLang="en-US" sz="2400" b="1" dirty="0">
                <a:solidFill>
                  <a:srgbClr val="0070C0"/>
                </a:solidFill>
                <a:latin typeface="微軟正黑體" panose="020B0604030504040204" pitchFamily="34" charset="-120"/>
                <a:ea typeface="微軟正黑體" panose="020B0604030504040204" pitchFamily="34" charset="-120"/>
              </a:rPr>
              <a:t>嚴重免疫不全病人</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尤其血液幹細胞移植後病人</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，流感病毒排出時間較長，</a:t>
            </a:r>
            <a:r>
              <a:rPr lang="zh-TW" altLang="en-US" sz="2400" b="1" dirty="0">
                <a:solidFill>
                  <a:srgbClr val="0070C0"/>
                </a:solidFill>
                <a:latin typeface="微軟正黑體" panose="020B0604030504040204" pitchFamily="34" charset="-120"/>
                <a:ea typeface="微軟正黑體" panose="020B0604030504040204" pitchFamily="34" charset="-120"/>
              </a:rPr>
              <a:t>較有機會產生抗藥性</a:t>
            </a:r>
            <a:r>
              <a:rPr lang="zh-TW" altLang="en-US" sz="2400" dirty="0">
                <a:latin typeface="微軟正黑體" panose="020B0604030504040204" pitchFamily="34" charset="-120"/>
                <a:ea typeface="微軟正黑體" panose="020B0604030504040204" pitchFamily="34" charset="-120"/>
              </a:rPr>
              <a:t>，須持續追蹤患者情況是否得到緩解。若病況未改善，應考慮</a:t>
            </a:r>
            <a:r>
              <a:rPr lang="zh-TW" altLang="en-US" sz="2400" u="sng" dirty="0">
                <a:latin typeface="微軟正黑體" panose="020B0604030504040204" pitchFamily="34" charset="-120"/>
                <a:ea typeface="微軟正黑體" panose="020B0604030504040204" pitchFamily="34" charset="-120"/>
              </a:rPr>
              <a:t>延長用藥及重新採檢送驗，抗藥性及換藥需要</a:t>
            </a:r>
            <a:r>
              <a:rPr lang="zh-TW" altLang="en-US" sz="2400" dirty="0">
                <a:latin typeface="微軟正黑體" panose="020B0604030504040204" pitchFamily="34" charset="-120"/>
                <a:ea typeface="微軟正黑體" panose="020B0604030504040204" pitchFamily="34" charset="-120"/>
              </a:rPr>
              <a:t>。 </a:t>
            </a:r>
          </a:p>
        </p:txBody>
      </p:sp>
      <p:sp>
        <p:nvSpPr>
          <p:cNvPr id="5" name="矩形 4">
            <a:extLst>
              <a:ext uri="{FF2B5EF4-FFF2-40B4-BE49-F238E27FC236}">
                <a16:creationId xmlns:a16="http://schemas.microsoft.com/office/drawing/2014/main" id="{3FC7440C-DA48-4312-9177-00888C732E01}"/>
              </a:ext>
            </a:extLst>
          </p:cNvPr>
          <p:cNvSpPr/>
          <p:nvPr/>
        </p:nvSpPr>
        <p:spPr>
          <a:xfrm>
            <a:off x="7690665" y="6457891"/>
            <a:ext cx="4410182" cy="400110"/>
          </a:xfrm>
          <a:prstGeom prst="rect">
            <a:avLst/>
          </a:prstGeom>
        </p:spPr>
        <p:txBody>
          <a:bodyPr wrap="none">
            <a:spAutoFit/>
          </a:bodyPr>
          <a:lstStyle/>
          <a:p>
            <a:pPr algn="r"/>
            <a:r>
              <a:rPr lang="zh-TW" altLang="en-US" sz="2000" dirty="0">
                <a:ea typeface="Microsoft YaHei" panose="020B0503020204020204" pitchFamily="34" charset="-122"/>
              </a:rPr>
              <a:t>感染症醫學會 流感藥物治療建議 </a:t>
            </a:r>
            <a:r>
              <a:rPr lang="en-US" altLang="zh-TW" sz="2000" dirty="0">
                <a:ea typeface="Microsoft YaHei" panose="020B0503020204020204" pitchFamily="34" charset="-122"/>
              </a:rPr>
              <a:t>2021</a:t>
            </a:r>
            <a:endParaRPr lang="zh-TW" altLang="en-US" sz="2000" dirty="0">
              <a:ea typeface="Microsoft YaHei" panose="020B0503020204020204" pitchFamily="34" charset="-122"/>
            </a:endParaRPr>
          </a:p>
        </p:txBody>
      </p:sp>
    </p:spTree>
    <p:extLst>
      <p:ext uri="{BB962C8B-B14F-4D97-AF65-F5344CB8AC3E}">
        <p14:creationId xmlns:p14="http://schemas.microsoft.com/office/powerpoint/2010/main" val="263582728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0699" y="109297"/>
            <a:ext cx="10515600" cy="1325563"/>
          </a:xfrm>
        </p:spPr>
        <p:txBody>
          <a:bodyPr>
            <a:normAutofit/>
          </a:bodyPr>
          <a:lstStyle/>
          <a:p>
            <a:r>
              <a:rPr lang="zh-TW" altLang="en-US" dirty="0">
                <a:latin typeface="微軟正黑體" panose="020B0604030504040204" pitchFamily="34" charset="-120"/>
                <a:ea typeface="微軟正黑體" panose="020B0604030504040204" pitchFamily="34" charset="-120"/>
              </a:rPr>
              <a:t>治療方式</a:t>
            </a:r>
          </a:p>
        </p:txBody>
      </p:sp>
      <p:sp>
        <p:nvSpPr>
          <p:cNvPr id="3" name="內容版面配置區 2"/>
          <p:cNvSpPr>
            <a:spLocks noGrp="1"/>
          </p:cNvSpPr>
          <p:nvPr>
            <p:ph idx="1"/>
          </p:nvPr>
        </p:nvSpPr>
        <p:spPr>
          <a:xfrm>
            <a:off x="770699" y="1263965"/>
            <a:ext cx="8500892" cy="4351337"/>
          </a:xfrm>
        </p:spPr>
        <p:txBody>
          <a:bodyPr>
            <a:noAutofit/>
          </a:bodyPr>
          <a:lstStyle/>
          <a:p>
            <a:pPr>
              <a:lnSpc>
                <a:spcPct val="110000"/>
              </a:lnSpc>
            </a:pPr>
            <a:r>
              <a:rPr lang="zh-TW" altLang="en-US" sz="2200" dirty="0">
                <a:latin typeface="微軟正黑體" panose="020B0604030504040204" pitchFamily="34" charset="-120"/>
                <a:ea typeface="微軟正黑體" panose="020B0604030504040204" pitchFamily="34" charset="-120"/>
              </a:rPr>
              <a:t>流感抗病毒藥劑 </a:t>
            </a:r>
            <a:r>
              <a:rPr lang="en-US" altLang="zh-TW" sz="2200" dirty="0">
                <a:latin typeface="微軟正黑體" panose="020B0604030504040204" pitchFamily="34" charset="-120"/>
                <a:ea typeface="微軟正黑體" panose="020B0604030504040204" pitchFamily="34" charset="-120"/>
              </a:rPr>
              <a:t/>
            </a:r>
            <a:br>
              <a:rPr lang="en-US" altLang="zh-TW" sz="2200" dirty="0">
                <a:latin typeface="微軟正黑體" panose="020B0604030504040204" pitchFamily="34" charset="-120"/>
                <a:ea typeface="微軟正黑體" panose="020B0604030504040204" pitchFamily="34" charset="-120"/>
              </a:rPr>
            </a:br>
            <a:r>
              <a:rPr lang="en-US" altLang="zh-TW" sz="2200" dirty="0">
                <a:latin typeface="微軟正黑體" panose="020B0604030504040204" pitchFamily="34" charset="-120"/>
                <a:ea typeface="微軟正黑體" panose="020B0604030504040204" pitchFamily="34" charset="-120"/>
              </a:rPr>
              <a:t>– M2 protein</a:t>
            </a:r>
            <a:r>
              <a:rPr lang="zh-TW" altLang="en-US" sz="2200" dirty="0">
                <a:latin typeface="微軟正黑體" panose="020B0604030504040204" pitchFamily="34" charset="-120"/>
                <a:ea typeface="微軟正黑體" panose="020B0604030504040204" pitchFamily="34" charset="-120"/>
              </a:rPr>
              <a:t>抑制劑</a:t>
            </a:r>
            <a:r>
              <a:rPr lang="en-US" altLang="zh-TW" sz="2200" dirty="0">
                <a:latin typeface="微軟正黑體" panose="020B0604030504040204" pitchFamily="34" charset="-120"/>
                <a:ea typeface="微軟正黑體" panose="020B0604030504040204" pitchFamily="34" charset="-120"/>
              </a:rPr>
              <a:t>(M2 protein inhibitor) </a:t>
            </a:r>
            <a:br>
              <a:rPr lang="en-US" altLang="zh-TW" sz="2200" dirty="0">
                <a:latin typeface="微軟正黑體" panose="020B0604030504040204" pitchFamily="34" charset="-120"/>
                <a:ea typeface="微軟正黑體" panose="020B0604030504040204" pitchFamily="34" charset="-120"/>
              </a:rPr>
            </a:br>
            <a:r>
              <a:rPr lang="en-US" altLang="zh-TW" sz="2200" dirty="0">
                <a:latin typeface="微軟正黑體" panose="020B0604030504040204" pitchFamily="34" charset="-120"/>
                <a:ea typeface="微軟正黑體" panose="020B0604030504040204" pitchFamily="34" charset="-120"/>
              </a:rPr>
              <a:t>• Amantadine</a:t>
            </a:r>
            <a:r>
              <a:rPr lang="zh-TW" altLang="en-US" sz="2200" dirty="0">
                <a:latin typeface="微軟正黑體" panose="020B0604030504040204" pitchFamily="34" charset="-120"/>
                <a:ea typeface="微軟正黑體" panose="020B0604030504040204" pitchFamily="34" charset="-120"/>
              </a:rPr>
              <a:t>等 </a:t>
            </a:r>
            <a:r>
              <a:rPr lang="en-US" altLang="zh-TW" sz="2200" dirty="0">
                <a:latin typeface="微軟正黑體" panose="020B0604030504040204" pitchFamily="34" charset="-120"/>
                <a:ea typeface="微軟正黑體" panose="020B0604030504040204" pitchFamily="34" charset="-120"/>
              </a:rPr>
              <a:t/>
            </a:r>
            <a:br>
              <a:rPr lang="en-US" altLang="zh-TW" sz="2200" dirty="0">
                <a:latin typeface="微軟正黑體" panose="020B0604030504040204" pitchFamily="34" charset="-120"/>
                <a:ea typeface="微軟正黑體" panose="020B0604030504040204" pitchFamily="34" charset="-120"/>
              </a:rPr>
            </a:br>
            <a:r>
              <a:rPr lang="en-US" altLang="zh-TW" sz="2200" dirty="0">
                <a:latin typeface="微軟正黑體" panose="020B0604030504040204" pitchFamily="34" charset="-120"/>
                <a:ea typeface="微軟正黑體" panose="020B0604030504040204" pitchFamily="34" charset="-120"/>
              </a:rPr>
              <a:t>• </a:t>
            </a:r>
            <a:r>
              <a:rPr lang="zh-TW" altLang="en-US" sz="2200" dirty="0">
                <a:latin typeface="微軟正黑體" panose="020B0604030504040204" pitchFamily="34" charset="-120"/>
                <a:ea typeface="微軟正黑體" panose="020B0604030504040204" pitchFamily="34" charset="-120"/>
              </a:rPr>
              <a:t>抗藥性問題嚴重，已</a:t>
            </a:r>
            <a:r>
              <a:rPr lang="zh-TW" altLang="en-US" sz="2200" b="1" dirty="0">
                <a:latin typeface="微軟正黑體" panose="020B0604030504040204" pitchFamily="34" charset="-120"/>
                <a:ea typeface="微軟正黑體" panose="020B0604030504040204" pitchFamily="34" charset="-120"/>
              </a:rPr>
              <a:t>不建議</a:t>
            </a:r>
            <a:r>
              <a:rPr lang="zh-TW" altLang="en-US" sz="2200" dirty="0">
                <a:latin typeface="微軟正黑體" panose="020B0604030504040204" pitchFamily="34" charset="-120"/>
                <a:ea typeface="微軟正黑體" panose="020B0604030504040204" pitchFamily="34" charset="-120"/>
              </a:rPr>
              <a:t>用來治療流感 </a:t>
            </a:r>
            <a:r>
              <a:rPr lang="en-US" altLang="zh-TW" sz="2200" dirty="0">
                <a:latin typeface="微軟正黑體" panose="020B0604030504040204" pitchFamily="34" charset="-120"/>
                <a:ea typeface="微軟正黑體" panose="020B0604030504040204" pitchFamily="34" charset="-120"/>
              </a:rPr>
              <a:t/>
            </a:r>
            <a:br>
              <a:rPr lang="en-US" altLang="zh-TW" sz="2200" dirty="0">
                <a:latin typeface="微軟正黑體" panose="020B0604030504040204" pitchFamily="34" charset="-120"/>
                <a:ea typeface="微軟正黑體" panose="020B0604030504040204" pitchFamily="34" charset="-120"/>
              </a:rPr>
            </a:br>
            <a:r>
              <a:rPr lang="en-US" altLang="zh-TW" sz="2200" dirty="0">
                <a:latin typeface="微軟正黑體" panose="020B0604030504040204" pitchFamily="34" charset="-120"/>
                <a:ea typeface="微軟正黑體" panose="020B0604030504040204" pitchFamily="34" charset="-120"/>
              </a:rPr>
              <a:t/>
            </a:r>
            <a:br>
              <a:rPr lang="en-US" altLang="zh-TW" sz="2200" dirty="0">
                <a:latin typeface="微軟正黑體" panose="020B0604030504040204" pitchFamily="34" charset="-120"/>
                <a:ea typeface="微軟正黑體" panose="020B0604030504040204" pitchFamily="34" charset="-120"/>
              </a:rPr>
            </a:br>
            <a:r>
              <a:rPr lang="en-US" altLang="zh-TW" sz="2200" b="1" dirty="0">
                <a:latin typeface="微軟正黑體" panose="020B0604030504040204" pitchFamily="34" charset="-120"/>
                <a:ea typeface="微軟正黑體" panose="020B0604030504040204" pitchFamily="34" charset="-120"/>
              </a:rPr>
              <a:t>– </a:t>
            </a:r>
            <a:r>
              <a:rPr lang="zh-TW" altLang="en-US" sz="2200" b="1" dirty="0">
                <a:latin typeface="微軟正黑體" panose="020B0604030504040204" pitchFamily="34" charset="-120"/>
                <a:ea typeface="微軟正黑體" panose="020B0604030504040204" pitchFamily="34" charset="-120"/>
              </a:rPr>
              <a:t>神經胺酸酶抑制劑</a:t>
            </a:r>
            <a:r>
              <a:rPr lang="en-US" altLang="zh-TW" sz="2200" b="1" dirty="0">
                <a:latin typeface="微軟正黑體" panose="020B0604030504040204" pitchFamily="34" charset="-120"/>
                <a:ea typeface="微軟正黑體" panose="020B0604030504040204" pitchFamily="34" charset="-120"/>
              </a:rPr>
              <a:t>(Neuraminidase inhibitor) </a:t>
            </a:r>
            <a:r>
              <a:rPr lang="en-US" altLang="zh-TW" sz="2200" dirty="0">
                <a:latin typeface="微軟正黑體" panose="020B0604030504040204" pitchFamily="34" charset="-120"/>
                <a:ea typeface="微軟正黑體" panose="020B0604030504040204" pitchFamily="34" charset="-120"/>
              </a:rPr>
              <a:t/>
            </a:r>
            <a:br>
              <a:rPr lang="en-US" altLang="zh-TW" sz="2200" dirty="0">
                <a:latin typeface="微軟正黑體" panose="020B0604030504040204" pitchFamily="34" charset="-120"/>
                <a:ea typeface="微軟正黑體" panose="020B0604030504040204" pitchFamily="34" charset="-120"/>
              </a:rPr>
            </a:br>
            <a:r>
              <a:rPr lang="en-US" altLang="zh-TW" sz="2200" dirty="0">
                <a:latin typeface="微軟正黑體" panose="020B0604030504040204" pitchFamily="34" charset="-120"/>
                <a:ea typeface="微軟正黑體" panose="020B0604030504040204" pitchFamily="34" charset="-120"/>
              </a:rPr>
              <a:t>• </a:t>
            </a:r>
            <a:r>
              <a:rPr lang="zh-TW" altLang="en-US" sz="2200" dirty="0">
                <a:latin typeface="微軟正黑體" panose="020B0604030504040204" pitchFamily="34" charset="-120"/>
                <a:ea typeface="微軟正黑體" panose="020B0604030504040204" pitchFamily="34" charset="-120"/>
              </a:rPr>
              <a:t>口服式之</a:t>
            </a:r>
            <a:r>
              <a:rPr lang="en-US" altLang="zh-TW" sz="2200" dirty="0" err="1">
                <a:latin typeface="微軟正黑體" panose="020B0604030504040204" pitchFamily="34" charset="-120"/>
                <a:ea typeface="微軟正黑體" panose="020B0604030504040204" pitchFamily="34" charset="-120"/>
              </a:rPr>
              <a:t>Oseltamivir</a:t>
            </a:r>
            <a:r>
              <a:rPr lang="en-US" altLang="zh-TW" sz="2200" dirty="0">
                <a:latin typeface="微軟正黑體" panose="020B0604030504040204" pitchFamily="34" charset="-120"/>
                <a:ea typeface="微軟正黑體" panose="020B0604030504040204" pitchFamily="34" charset="-120"/>
              </a:rPr>
              <a:t> (Tamiflu® </a:t>
            </a:r>
            <a:r>
              <a:rPr lang="zh-TW" altLang="en-US" sz="2200" dirty="0">
                <a:latin typeface="微軟正黑體" panose="020B0604030504040204" pitchFamily="34" charset="-120"/>
                <a:ea typeface="微軟正黑體" panose="020B0604030504040204" pitchFamily="34" charset="-120"/>
              </a:rPr>
              <a:t>克流感、</a:t>
            </a:r>
            <a:r>
              <a:rPr lang="en-US" altLang="zh-TW" sz="2200" dirty="0" err="1">
                <a:latin typeface="微軟正黑體" panose="020B0604030504040204" pitchFamily="34" charset="-120"/>
                <a:ea typeface="微軟正黑體" panose="020B0604030504040204" pitchFamily="34" charset="-120"/>
              </a:rPr>
              <a:t>Eraflu</a:t>
            </a:r>
            <a:r>
              <a:rPr lang="en-US" altLang="zh-TW" sz="2200" dirty="0">
                <a:latin typeface="微軟正黑體" panose="020B0604030504040204" pitchFamily="34" charset="-120"/>
                <a:ea typeface="微軟正黑體" panose="020B0604030504040204" pitchFamily="34" charset="-120"/>
              </a:rPr>
              <a:t>® </a:t>
            </a:r>
            <a:r>
              <a:rPr lang="zh-TW" altLang="en-US" sz="2200" dirty="0">
                <a:latin typeface="微軟正黑體" panose="020B0604030504040204" pitchFamily="34" charset="-120"/>
                <a:ea typeface="微軟正黑體" panose="020B0604030504040204" pitchFamily="34" charset="-120"/>
              </a:rPr>
              <a:t>易剋冒</a:t>
            </a:r>
            <a:r>
              <a:rPr lang="en-US" altLang="zh-TW" sz="2200" dirty="0">
                <a:latin typeface="微軟正黑體" panose="020B0604030504040204" pitchFamily="34" charset="-120"/>
                <a:ea typeface="微軟正黑體" panose="020B0604030504040204" pitchFamily="34" charset="-120"/>
              </a:rPr>
              <a:t>) </a:t>
            </a:r>
            <a:br>
              <a:rPr lang="en-US" altLang="zh-TW" sz="2200" dirty="0">
                <a:latin typeface="微軟正黑體" panose="020B0604030504040204" pitchFamily="34" charset="-120"/>
                <a:ea typeface="微軟正黑體" panose="020B0604030504040204" pitchFamily="34" charset="-120"/>
              </a:rPr>
            </a:br>
            <a:r>
              <a:rPr lang="en-US" altLang="zh-TW" sz="2200" dirty="0">
                <a:latin typeface="微軟正黑體" panose="020B0604030504040204" pitchFamily="34" charset="-120"/>
                <a:ea typeface="微軟正黑體" panose="020B0604030504040204" pitchFamily="34" charset="-120"/>
              </a:rPr>
              <a:t>• </a:t>
            </a:r>
            <a:r>
              <a:rPr lang="zh-TW" altLang="en-US" sz="2200" dirty="0">
                <a:latin typeface="微軟正黑體" panose="020B0604030504040204" pitchFamily="34" charset="-120"/>
                <a:ea typeface="微軟正黑體" panose="020B0604030504040204" pitchFamily="34" charset="-120"/>
              </a:rPr>
              <a:t>吸入式之</a:t>
            </a:r>
            <a:r>
              <a:rPr lang="en-US" altLang="zh-TW" sz="2200" dirty="0" err="1">
                <a:latin typeface="微軟正黑體" panose="020B0604030504040204" pitchFamily="34" charset="-120"/>
                <a:ea typeface="微軟正黑體" panose="020B0604030504040204" pitchFamily="34" charset="-120"/>
              </a:rPr>
              <a:t>Zanamivir</a:t>
            </a:r>
            <a:r>
              <a:rPr lang="en-US" altLang="zh-TW" sz="2200" dirty="0">
                <a:latin typeface="微軟正黑體" panose="020B0604030504040204" pitchFamily="34" charset="-120"/>
                <a:ea typeface="微軟正黑體" panose="020B0604030504040204" pitchFamily="34" charset="-120"/>
              </a:rPr>
              <a:t> (Relenza® </a:t>
            </a:r>
            <a:r>
              <a:rPr lang="zh-TW" altLang="en-US" sz="2200" dirty="0">
                <a:latin typeface="微軟正黑體" panose="020B0604030504040204" pitchFamily="34" charset="-120"/>
                <a:ea typeface="微軟正黑體" panose="020B0604030504040204" pitchFamily="34" charset="-120"/>
              </a:rPr>
              <a:t>瑞樂沙</a:t>
            </a:r>
            <a:r>
              <a:rPr lang="en-US" altLang="zh-TW" sz="2200" dirty="0">
                <a:latin typeface="微軟正黑體" panose="020B0604030504040204" pitchFamily="34" charset="-120"/>
                <a:ea typeface="微軟正黑體" panose="020B0604030504040204" pitchFamily="34" charset="-120"/>
              </a:rPr>
              <a:t>) </a:t>
            </a:r>
            <a:br>
              <a:rPr lang="en-US" altLang="zh-TW" sz="2200" dirty="0">
                <a:latin typeface="微軟正黑體" panose="020B0604030504040204" pitchFamily="34" charset="-120"/>
                <a:ea typeface="微軟正黑體" panose="020B0604030504040204" pitchFamily="34" charset="-120"/>
              </a:rPr>
            </a:br>
            <a:r>
              <a:rPr lang="en-US" altLang="zh-TW" sz="2200" dirty="0">
                <a:latin typeface="微軟正黑體" panose="020B0604030504040204" pitchFamily="34" charset="-120"/>
                <a:ea typeface="微軟正黑體" panose="020B0604030504040204" pitchFamily="34" charset="-120"/>
              </a:rPr>
              <a:t>• </a:t>
            </a:r>
            <a:r>
              <a:rPr lang="zh-TW" altLang="en-US" sz="2200" dirty="0">
                <a:latin typeface="微軟正黑體" panose="020B0604030504040204" pitchFamily="34" charset="-120"/>
                <a:ea typeface="微軟正黑體" panose="020B0604030504040204" pitchFamily="34" charset="-120"/>
              </a:rPr>
              <a:t>靜脈注射之</a:t>
            </a:r>
            <a:r>
              <a:rPr lang="en-US" altLang="zh-TW" sz="2200" dirty="0" err="1">
                <a:latin typeface="微軟正黑體" panose="020B0604030504040204" pitchFamily="34" charset="-120"/>
                <a:ea typeface="微軟正黑體" panose="020B0604030504040204" pitchFamily="34" charset="-120"/>
              </a:rPr>
              <a:t>Peramivir</a:t>
            </a:r>
            <a:r>
              <a:rPr lang="en-US" altLang="zh-TW" sz="2200" dirty="0">
                <a:latin typeface="微軟正黑體" panose="020B0604030504040204" pitchFamily="34" charset="-120"/>
                <a:ea typeface="微軟正黑體" panose="020B0604030504040204" pitchFamily="34" charset="-120"/>
              </a:rPr>
              <a:t> (</a:t>
            </a:r>
            <a:r>
              <a:rPr lang="en-US" altLang="zh-TW" sz="2200" dirty="0" err="1">
                <a:latin typeface="微軟正黑體" panose="020B0604030504040204" pitchFamily="34" charset="-120"/>
                <a:ea typeface="微軟正黑體" panose="020B0604030504040204" pitchFamily="34" charset="-120"/>
              </a:rPr>
              <a:t>Rapiacta</a:t>
            </a:r>
            <a:r>
              <a:rPr lang="en-US" altLang="zh-TW" sz="2200" dirty="0">
                <a:latin typeface="微軟正黑體" panose="020B0604030504040204" pitchFamily="34" charset="-120"/>
                <a:ea typeface="微軟正黑體" panose="020B0604030504040204" pitchFamily="34" charset="-120"/>
              </a:rPr>
              <a:t>® </a:t>
            </a:r>
            <a:r>
              <a:rPr lang="zh-TW" altLang="en-US" sz="2200" dirty="0">
                <a:latin typeface="微軟正黑體" panose="020B0604030504040204" pitchFamily="34" charset="-120"/>
                <a:ea typeface="微軟正黑體" panose="020B0604030504040204" pitchFamily="34" charset="-120"/>
              </a:rPr>
              <a:t>瑞貝塔</a:t>
            </a:r>
            <a:r>
              <a:rPr lang="en-US" altLang="zh-TW" sz="2200" dirty="0">
                <a:latin typeface="微軟正黑體" panose="020B0604030504040204" pitchFamily="34" charset="-120"/>
                <a:ea typeface="微軟正黑體" panose="020B0604030504040204" pitchFamily="34" charset="-120"/>
              </a:rPr>
              <a:t>) </a:t>
            </a:r>
            <a:br>
              <a:rPr lang="en-US" altLang="zh-TW" sz="2200" dirty="0">
                <a:latin typeface="微軟正黑體" panose="020B0604030504040204" pitchFamily="34" charset="-120"/>
                <a:ea typeface="微軟正黑體" panose="020B0604030504040204" pitchFamily="34" charset="-120"/>
              </a:rPr>
            </a:br>
            <a:r>
              <a:rPr lang="en-US" altLang="zh-TW" sz="2200" dirty="0">
                <a:latin typeface="微軟正黑體" panose="020B0604030504040204" pitchFamily="34" charset="-120"/>
                <a:ea typeface="微軟正黑體" panose="020B0604030504040204" pitchFamily="34" charset="-120"/>
              </a:rPr>
              <a:t>• </a:t>
            </a:r>
            <a:r>
              <a:rPr lang="zh-TW" altLang="en-US" sz="2200" dirty="0">
                <a:latin typeface="微軟正黑體" panose="020B0604030504040204" pitchFamily="34" charset="-120"/>
                <a:ea typeface="微軟正黑體" panose="020B0604030504040204" pitchFamily="34" charset="-120"/>
              </a:rPr>
              <a:t>為目前治療主流 </a:t>
            </a:r>
            <a:r>
              <a:rPr lang="en-US" altLang="zh-TW" sz="2200" dirty="0">
                <a:latin typeface="微軟正黑體" panose="020B0604030504040204" pitchFamily="34" charset="-120"/>
                <a:ea typeface="微軟正黑體" panose="020B0604030504040204" pitchFamily="34" charset="-120"/>
              </a:rPr>
              <a:t/>
            </a:r>
            <a:br>
              <a:rPr lang="en-US" altLang="zh-TW" sz="2200" dirty="0">
                <a:latin typeface="微軟正黑體" panose="020B0604030504040204" pitchFamily="34" charset="-120"/>
                <a:ea typeface="微軟正黑體" panose="020B0604030504040204" pitchFamily="34" charset="-120"/>
              </a:rPr>
            </a:br>
            <a:r>
              <a:rPr lang="en-US" altLang="zh-TW" sz="2200" dirty="0">
                <a:latin typeface="微軟正黑體" panose="020B0604030504040204" pitchFamily="34" charset="-120"/>
                <a:ea typeface="微軟正黑體" panose="020B0604030504040204" pitchFamily="34" charset="-120"/>
              </a:rPr>
              <a:t/>
            </a:r>
            <a:br>
              <a:rPr lang="en-US" altLang="zh-TW" sz="2200" dirty="0">
                <a:latin typeface="微軟正黑體" panose="020B0604030504040204" pitchFamily="34" charset="-120"/>
                <a:ea typeface="微軟正黑體" panose="020B0604030504040204" pitchFamily="34" charset="-120"/>
              </a:rPr>
            </a:br>
            <a:r>
              <a:rPr lang="en-US" altLang="zh-TW" sz="2200" b="1" dirty="0">
                <a:latin typeface="微軟正黑體" panose="020B0604030504040204" pitchFamily="34" charset="-120"/>
                <a:ea typeface="微軟正黑體" panose="020B0604030504040204" pitchFamily="34" charset="-120"/>
              </a:rPr>
              <a:t>– </a:t>
            </a:r>
            <a:r>
              <a:rPr lang="zh-TW" altLang="en-US" sz="2200" b="1" dirty="0">
                <a:latin typeface="微軟正黑體" panose="020B0604030504040204" pitchFamily="34" charset="-120"/>
                <a:ea typeface="微軟正黑體" panose="020B0604030504040204" pitchFamily="34" charset="-120"/>
              </a:rPr>
              <a:t>核酸內切酶抑制劑</a:t>
            </a:r>
            <a:r>
              <a:rPr lang="en-US" altLang="zh-TW" sz="2200" b="1" dirty="0">
                <a:latin typeface="微軟正黑體" panose="020B0604030504040204" pitchFamily="34" charset="-120"/>
                <a:ea typeface="微軟正黑體" panose="020B0604030504040204" pitchFamily="34" charset="-120"/>
              </a:rPr>
              <a:t>(Endonuclease inhibitor) </a:t>
            </a:r>
            <a:r>
              <a:rPr lang="en-US" altLang="zh-TW" sz="2200" dirty="0">
                <a:latin typeface="微軟正黑體" panose="020B0604030504040204" pitchFamily="34" charset="-120"/>
                <a:ea typeface="微軟正黑體" panose="020B0604030504040204" pitchFamily="34" charset="-120"/>
              </a:rPr>
              <a:t/>
            </a:r>
            <a:br>
              <a:rPr lang="en-US" altLang="zh-TW" sz="2200" dirty="0">
                <a:latin typeface="微軟正黑體" panose="020B0604030504040204" pitchFamily="34" charset="-120"/>
                <a:ea typeface="微軟正黑體" panose="020B0604030504040204" pitchFamily="34" charset="-120"/>
              </a:rPr>
            </a:br>
            <a:r>
              <a:rPr lang="en-US" altLang="zh-TW" sz="2200" dirty="0">
                <a:latin typeface="微軟正黑體" panose="020B0604030504040204" pitchFamily="34" charset="-120"/>
                <a:ea typeface="微軟正黑體" panose="020B0604030504040204" pitchFamily="34" charset="-120"/>
              </a:rPr>
              <a:t>• </a:t>
            </a:r>
            <a:r>
              <a:rPr lang="zh-TW" altLang="en-US" sz="2200" dirty="0">
                <a:latin typeface="微軟正黑體" panose="020B0604030504040204" pitchFamily="34" charset="-120"/>
                <a:ea typeface="微軟正黑體" panose="020B0604030504040204" pitchFamily="34" charset="-120"/>
              </a:rPr>
              <a:t>口服式之</a:t>
            </a:r>
            <a:r>
              <a:rPr lang="en-US" altLang="zh-TW" sz="2200" dirty="0" err="1">
                <a:latin typeface="微軟正黑體" panose="020B0604030504040204" pitchFamily="34" charset="-120"/>
                <a:ea typeface="微軟正黑體" panose="020B0604030504040204" pitchFamily="34" charset="-120"/>
              </a:rPr>
              <a:t>Baloxavir</a:t>
            </a:r>
            <a:r>
              <a:rPr lang="en-US" altLang="zh-TW" sz="2200" dirty="0">
                <a:latin typeface="微軟正黑體" panose="020B0604030504040204" pitchFamily="34" charset="-120"/>
                <a:ea typeface="微軟正黑體" panose="020B0604030504040204" pitchFamily="34" charset="-120"/>
              </a:rPr>
              <a:t> (</a:t>
            </a:r>
            <a:r>
              <a:rPr lang="en-US" altLang="zh-TW" sz="2200" dirty="0" err="1">
                <a:latin typeface="微軟正黑體" panose="020B0604030504040204" pitchFamily="34" charset="-120"/>
                <a:ea typeface="微軟正黑體" panose="020B0604030504040204" pitchFamily="34" charset="-120"/>
              </a:rPr>
              <a:t>Xofluza</a:t>
            </a:r>
            <a:r>
              <a:rPr lang="en-US" altLang="zh-TW" sz="2200" dirty="0">
                <a:latin typeface="微軟正黑體" panose="020B0604030504040204" pitchFamily="34" charset="-120"/>
                <a:ea typeface="微軟正黑體" panose="020B0604030504040204" pitchFamily="34" charset="-120"/>
              </a:rPr>
              <a:t>® , </a:t>
            </a:r>
            <a:r>
              <a:rPr lang="zh-TW" altLang="en-US" sz="2200" dirty="0">
                <a:latin typeface="微軟正黑體" panose="020B0604030504040204" pitchFamily="34" charset="-120"/>
                <a:ea typeface="微軟正黑體" panose="020B0604030504040204" pitchFamily="34" charset="-120"/>
              </a:rPr>
              <a:t>紓伏效 </a:t>
            </a:r>
            <a:r>
              <a:rPr lang="en-US" altLang="zh-TW" sz="2200" dirty="0">
                <a:latin typeface="微軟正黑體" panose="020B0604030504040204" pitchFamily="34" charset="-120"/>
                <a:ea typeface="微軟正黑體" panose="020B0604030504040204" pitchFamily="34" charset="-120"/>
              </a:rPr>
              <a:t>) </a:t>
            </a:r>
          </a:p>
          <a:p>
            <a:pPr>
              <a:lnSpc>
                <a:spcPct val="110000"/>
              </a:lnSpc>
            </a:pPr>
            <a:r>
              <a:rPr lang="zh-TW" altLang="en-US" sz="2200" dirty="0">
                <a:latin typeface="微軟正黑體" panose="020B0604030504040204" pitchFamily="34" charset="-120"/>
                <a:ea typeface="微軟正黑體" panose="020B0604030504040204" pitchFamily="34" charset="-120"/>
              </a:rPr>
              <a:t>支持療法 </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醫師評估投以症狀緩解藥物</a:t>
            </a:r>
          </a:p>
        </p:txBody>
      </p:sp>
      <p:pic>
        <p:nvPicPr>
          <p:cNvPr id="4" name="圖片 3"/>
          <p:cNvPicPr>
            <a:picLocks noChangeAspect="1"/>
          </p:cNvPicPr>
          <p:nvPr/>
        </p:nvPicPr>
        <p:blipFill>
          <a:blip r:embed="rId3"/>
          <a:stretch>
            <a:fillRect/>
          </a:stretch>
        </p:blipFill>
        <p:spPr>
          <a:xfrm>
            <a:off x="9546265" y="772080"/>
            <a:ext cx="2286000" cy="5781675"/>
          </a:xfrm>
          <a:prstGeom prst="rect">
            <a:avLst/>
          </a:prstGeom>
        </p:spPr>
      </p:pic>
      <p:sp>
        <p:nvSpPr>
          <p:cNvPr id="5" name="文字方塊 4"/>
          <p:cNvSpPr txBox="1"/>
          <p:nvPr/>
        </p:nvSpPr>
        <p:spPr>
          <a:xfrm>
            <a:off x="12357314" y="0"/>
            <a:ext cx="5828413" cy="2585323"/>
          </a:xfrm>
          <a:prstGeom prst="rect">
            <a:avLst/>
          </a:prstGeom>
          <a:solidFill>
            <a:schemeClr val="bg1"/>
          </a:solidFill>
          <a:ln>
            <a:solidFill>
              <a:srgbClr val="C00000"/>
            </a:solidFill>
          </a:ln>
        </p:spPr>
        <p:txBody>
          <a:bodyPr wrap="square" rtlCol="0">
            <a:spAutoFit/>
          </a:bodyPr>
          <a:lstStyle/>
          <a:p>
            <a:r>
              <a:rPr lang="en-US" altLang="zh-TW" dirty="0"/>
              <a:t>Amantadine </a:t>
            </a:r>
            <a:r>
              <a:rPr lang="zh-TW" altLang="en-US" dirty="0"/>
              <a:t>及 </a:t>
            </a:r>
            <a:r>
              <a:rPr lang="en-US" altLang="zh-TW" dirty="0" err="1"/>
              <a:t>Rimantadine</a:t>
            </a:r>
            <a:r>
              <a:rPr lang="en-US" altLang="zh-TW" dirty="0"/>
              <a:t> </a:t>
            </a:r>
            <a:r>
              <a:rPr lang="zh-TW" altLang="en-US" dirty="0"/>
              <a:t>均可作用於貫穿於病毒外膜 上由 </a:t>
            </a:r>
            <a:r>
              <a:rPr lang="en-US" altLang="zh-TW" dirty="0"/>
              <a:t>M2 </a:t>
            </a:r>
            <a:r>
              <a:rPr lang="zh-TW" altLang="en-US" dirty="0"/>
              <a:t>蛋白組成的離子通道</a:t>
            </a:r>
            <a:r>
              <a:rPr lang="en-US" altLang="zh-TW" dirty="0"/>
              <a:t>(Ion channel)</a:t>
            </a:r>
            <a:r>
              <a:rPr lang="zh-TW" altLang="en-US" dirty="0"/>
              <a:t>。當病毒進入細胞 內時，氫離子會進入病毒的 </a:t>
            </a:r>
            <a:r>
              <a:rPr lang="en-US" altLang="zh-TW" dirty="0"/>
              <a:t>M2 </a:t>
            </a:r>
            <a:r>
              <a:rPr lang="zh-TW" altLang="en-US" dirty="0"/>
              <a:t>蛋白離子通道，並引發病毒 複製之後續機制。一旦 </a:t>
            </a:r>
            <a:r>
              <a:rPr lang="en-US" altLang="zh-TW" dirty="0"/>
              <a:t>Amantadine </a:t>
            </a:r>
            <a:r>
              <a:rPr lang="zh-TW" altLang="en-US" dirty="0"/>
              <a:t>及 </a:t>
            </a:r>
            <a:r>
              <a:rPr lang="en-US" altLang="zh-TW" dirty="0" err="1"/>
              <a:t>Rimantadine</a:t>
            </a:r>
            <a:r>
              <a:rPr lang="en-US" altLang="zh-TW" dirty="0"/>
              <a:t> </a:t>
            </a:r>
            <a:r>
              <a:rPr lang="zh-TW" altLang="en-US" dirty="0"/>
              <a:t>進入 </a:t>
            </a:r>
            <a:r>
              <a:rPr lang="en-US" altLang="zh-TW" dirty="0"/>
              <a:t>M2 </a:t>
            </a:r>
            <a:r>
              <a:rPr lang="zh-TW" altLang="en-US" dirty="0"/>
              <a:t>蛋白離子通道，則將阻斷氫離子進入病毒的 </a:t>
            </a:r>
            <a:r>
              <a:rPr lang="en-US" altLang="zh-TW" dirty="0"/>
              <a:t>M2 </a:t>
            </a:r>
            <a:r>
              <a:rPr lang="zh-TW" altLang="en-US" dirty="0"/>
              <a:t>蛋白離子通 道，抑制病毒於細胞內複製。 但因此類藥物只對 </a:t>
            </a:r>
            <a:r>
              <a:rPr lang="en-US" altLang="zh-TW" dirty="0"/>
              <a:t>A </a:t>
            </a:r>
            <a:r>
              <a:rPr lang="zh-TW" altLang="en-US" dirty="0"/>
              <a:t>型流感病毒有效，又伴存一些不良 反應 </a:t>
            </a:r>
            <a:r>
              <a:rPr lang="en-US" altLang="zh-TW" dirty="0"/>
              <a:t>(</a:t>
            </a:r>
            <a:r>
              <a:rPr lang="zh-TW" altLang="en-US" dirty="0"/>
              <a:t>神經及胃腸副作用</a:t>
            </a:r>
            <a:r>
              <a:rPr lang="en-US" altLang="zh-TW" dirty="0"/>
              <a:t>)</a:t>
            </a:r>
            <a:r>
              <a:rPr lang="zh-TW" altLang="en-US" dirty="0"/>
              <a:t>，且目前已經有許多具有抗藥性的 病毒產生，因此這類藥物已不適宜用來治療流感。</a:t>
            </a:r>
          </a:p>
        </p:txBody>
      </p:sp>
      <p:sp>
        <p:nvSpPr>
          <p:cNvPr id="6" name="文字方塊 5"/>
          <p:cNvSpPr txBox="1"/>
          <p:nvPr/>
        </p:nvSpPr>
        <p:spPr>
          <a:xfrm>
            <a:off x="12357313" y="2610683"/>
            <a:ext cx="5828413" cy="4247317"/>
          </a:xfrm>
          <a:prstGeom prst="rect">
            <a:avLst/>
          </a:prstGeom>
          <a:solidFill>
            <a:schemeClr val="bg1"/>
          </a:solidFill>
          <a:ln>
            <a:solidFill>
              <a:srgbClr val="C00000"/>
            </a:solidFill>
          </a:ln>
        </p:spPr>
        <p:txBody>
          <a:bodyPr wrap="square" rtlCol="0">
            <a:spAutoFit/>
          </a:bodyPr>
          <a:lstStyle/>
          <a:p>
            <a:r>
              <a:rPr lang="zh-TW" altLang="en-US" dirty="0"/>
              <a:t>包 括 </a:t>
            </a:r>
            <a:r>
              <a:rPr lang="en-US" altLang="zh-TW" dirty="0" err="1"/>
              <a:t>Zanamivir</a:t>
            </a:r>
            <a:r>
              <a:rPr lang="en-US" altLang="zh-TW" dirty="0"/>
              <a:t> (Relenza® </a:t>
            </a:r>
            <a:r>
              <a:rPr lang="zh-TW" altLang="en-US" dirty="0"/>
              <a:t>， 瑞 樂 沙 </a:t>
            </a:r>
            <a:r>
              <a:rPr lang="en-US" altLang="zh-TW" dirty="0"/>
              <a:t>) </a:t>
            </a:r>
            <a:r>
              <a:rPr lang="zh-TW" altLang="en-US" dirty="0"/>
              <a:t>， </a:t>
            </a:r>
            <a:r>
              <a:rPr lang="en-US" altLang="zh-TW" dirty="0" err="1"/>
              <a:t>Oseltamivir</a:t>
            </a:r>
            <a:r>
              <a:rPr lang="en-US" altLang="zh-TW" dirty="0"/>
              <a:t> (Tamiflu®</a:t>
            </a:r>
            <a:r>
              <a:rPr lang="zh-TW" altLang="en-US" dirty="0"/>
              <a:t>，克流感、</a:t>
            </a:r>
            <a:r>
              <a:rPr lang="en-US" altLang="zh-TW" dirty="0" err="1"/>
              <a:t>Eraflu</a:t>
            </a:r>
            <a:r>
              <a:rPr lang="en-US" altLang="zh-TW" dirty="0"/>
              <a:t>®</a:t>
            </a:r>
            <a:r>
              <a:rPr lang="zh-TW" altLang="en-US" dirty="0"/>
              <a:t>，易剋冒</a:t>
            </a:r>
            <a:r>
              <a:rPr lang="en-US" altLang="zh-TW" dirty="0"/>
              <a:t>) </a:t>
            </a:r>
            <a:r>
              <a:rPr lang="zh-TW" altLang="en-US" dirty="0"/>
              <a:t>及 </a:t>
            </a:r>
            <a:r>
              <a:rPr lang="en-US" altLang="zh-TW" dirty="0" err="1"/>
              <a:t>Peramivir</a:t>
            </a:r>
            <a:r>
              <a:rPr lang="en-US" altLang="zh-TW" dirty="0"/>
              <a:t> (</a:t>
            </a:r>
            <a:r>
              <a:rPr lang="en-US" altLang="zh-TW" dirty="0" err="1"/>
              <a:t>Rapiacta</a:t>
            </a:r>
            <a:r>
              <a:rPr lang="en-US" altLang="zh-TW" dirty="0"/>
              <a:t>® </a:t>
            </a:r>
            <a:r>
              <a:rPr lang="zh-TW" altLang="en-US" dirty="0"/>
              <a:t>， 瑞貝塔</a:t>
            </a:r>
            <a:r>
              <a:rPr lang="en-US" altLang="zh-TW" dirty="0"/>
              <a:t>)</a:t>
            </a:r>
            <a:r>
              <a:rPr lang="zh-TW" altLang="en-US" dirty="0"/>
              <a:t>。流感病毒表面具有紅血球凝集素</a:t>
            </a:r>
            <a:r>
              <a:rPr lang="en-US" altLang="zh-TW" dirty="0"/>
              <a:t>(HA)</a:t>
            </a:r>
            <a:r>
              <a:rPr lang="zh-TW" altLang="en-US" dirty="0"/>
              <a:t>及神經胺酸 酶</a:t>
            </a:r>
            <a:r>
              <a:rPr lang="en-US" altLang="zh-TW" dirty="0"/>
              <a:t>(NA)</a:t>
            </a:r>
            <a:r>
              <a:rPr lang="zh-TW" altLang="en-US" dirty="0"/>
              <a:t>兩種醣蛋白分子。</a:t>
            </a:r>
            <a:r>
              <a:rPr lang="en-US" altLang="zh-TW" dirty="0"/>
              <a:t>N-</a:t>
            </a:r>
            <a:r>
              <a:rPr lang="en-US" altLang="zh-TW" dirty="0" err="1"/>
              <a:t>acetylneuraminic</a:t>
            </a:r>
            <a:r>
              <a:rPr lang="en-US" altLang="zh-TW" dirty="0"/>
              <a:t> acid (</a:t>
            </a:r>
            <a:r>
              <a:rPr lang="zh-TW" altLang="en-US" dirty="0"/>
              <a:t>即唾液酸</a:t>
            </a:r>
            <a:r>
              <a:rPr lang="en-US" altLang="zh-TW" dirty="0"/>
              <a:t>, Sialic acid)</a:t>
            </a:r>
            <a:r>
              <a:rPr lang="zh-TW" altLang="en-US" dirty="0"/>
              <a:t>為宿主細胞表面的流感病毒接受體成份之一，病 毒利用紅血球凝集素與之接合，而得以進入宿主細胞內；神經胺酸酶則負責切斷此接合部位，讓已複製完成之病毒自宿 主細胞中釋出，再感染其他健康宿主細胞。唾液酸同時為呼 吸道分泌物中的具保護作用之黏蛋白成分之一，被神經胺酸 酶破壞後，呼吸道表皮細胞即失去自然屏障，而讓病毒有機 可趁。藉由抑制神經胺酸酶可預防疾病之發生，並降低病毒 感染之嚴重性，減輕症狀及縮短病程。 這類藥物不只對 </a:t>
            </a:r>
            <a:r>
              <a:rPr lang="en-US" altLang="zh-TW" dirty="0"/>
              <a:t>A</a:t>
            </a:r>
            <a:r>
              <a:rPr lang="zh-TW" altLang="en-US" dirty="0"/>
              <a:t>型流感病毒有效，對 </a:t>
            </a:r>
            <a:r>
              <a:rPr lang="en-US" altLang="zh-TW" dirty="0"/>
              <a:t>B</a:t>
            </a:r>
            <a:r>
              <a:rPr lang="zh-TW" altLang="en-US" dirty="0"/>
              <a:t>型流感病毒也 有治療效果。</a:t>
            </a:r>
          </a:p>
        </p:txBody>
      </p:sp>
      <p:sp>
        <p:nvSpPr>
          <p:cNvPr id="7" name="矩形 6"/>
          <p:cNvSpPr/>
          <p:nvPr/>
        </p:nvSpPr>
        <p:spPr>
          <a:xfrm>
            <a:off x="18284328" y="4704842"/>
            <a:ext cx="6096000" cy="1477328"/>
          </a:xfrm>
          <a:prstGeom prst="rect">
            <a:avLst/>
          </a:prstGeom>
          <a:solidFill>
            <a:schemeClr val="bg1"/>
          </a:solidFill>
          <a:ln>
            <a:solidFill>
              <a:srgbClr val="C00000"/>
            </a:solidFill>
          </a:ln>
        </p:spPr>
        <p:txBody>
          <a:bodyPr>
            <a:spAutoFit/>
          </a:bodyPr>
          <a:lstStyle/>
          <a:p>
            <a:r>
              <a:rPr lang="zh-TW" altLang="en-US" dirty="0"/>
              <a:t>於</a:t>
            </a:r>
            <a:r>
              <a:rPr lang="en-US" altLang="zh-TW" dirty="0"/>
              <a:t>2018</a:t>
            </a:r>
            <a:r>
              <a:rPr lang="zh-TW" altLang="en-US" dirty="0"/>
              <a:t>年在日本及美國先後取得許可證上市的 </a:t>
            </a:r>
            <a:r>
              <a:rPr lang="en-US" altLang="zh-TW" dirty="0" err="1"/>
              <a:t>Baloxavir</a:t>
            </a:r>
            <a:r>
              <a:rPr lang="en-US" altLang="zh-TW" dirty="0"/>
              <a:t> </a:t>
            </a:r>
            <a:r>
              <a:rPr lang="zh-TW" altLang="en-US" dirty="0"/>
              <a:t>屬此類藥物，是近</a:t>
            </a:r>
            <a:r>
              <a:rPr lang="en-US" altLang="zh-TW" dirty="0"/>
              <a:t>20</a:t>
            </a:r>
            <a:r>
              <a:rPr lang="zh-TW" altLang="en-US" dirty="0"/>
              <a:t>年來少數創新機轉的流感抗病毒藥物， 藉由抑制流感病毒的 </a:t>
            </a:r>
            <a:r>
              <a:rPr lang="en-US" altLang="zh-TW" dirty="0"/>
              <a:t>Cap </a:t>
            </a:r>
            <a:r>
              <a:rPr lang="zh-TW" altLang="en-US" dirty="0"/>
              <a:t>依賴型核酸內切酶</a:t>
            </a:r>
            <a:r>
              <a:rPr lang="en-US" altLang="zh-TW" dirty="0"/>
              <a:t>(Cap dependent endonuclease)</a:t>
            </a:r>
            <a:r>
              <a:rPr lang="zh-TW" altLang="en-US" dirty="0"/>
              <a:t>破壞病毒在人體複製機制，進而達到治療的效 果。</a:t>
            </a:r>
            <a:r>
              <a:rPr lang="en-US" altLang="zh-TW" dirty="0" err="1"/>
              <a:t>Baloxavir</a:t>
            </a:r>
            <a:r>
              <a:rPr lang="en-US" altLang="zh-TW" dirty="0"/>
              <a:t> </a:t>
            </a:r>
            <a:r>
              <a:rPr lang="zh-TW" altLang="en-US" dirty="0"/>
              <a:t>為口服劑型，且僅需服用單次劑量。 </a:t>
            </a:r>
          </a:p>
        </p:txBody>
      </p:sp>
      <p:sp>
        <p:nvSpPr>
          <p:cNvPr id="8" name="矩形 7"/>
          <p:cNvSpPr/>
          <p:nvPr/>
        </p:nvSpPr>
        <p:spPr>
          <a:xfrm>
            <a:off x="18284328" y="0"/>
            <a:ext cx="6096000" cy="4524315"/>
          </a:xfrm>
          <a:prstGeom prst="rect">
            <a:avLst/>
          </a:prstGeom>
          <a:solidFill>
            <a:schemeClr val="bg1"/>
          </a:solidFill>
          <a:ln>
            <a:solidFill>
              <a:srgbClr val="C00000"/>
            </a:solidFill>
          </a:ln>
        </p:spPr>
        <p:txBody>
          <a:bodyPr>
            <a:spAutoFit/>
          </a:bodyPr>
          <a:lstStyle/>
          <a:p>
            <a:r>
              <a:rPr lang="zh-TW" altLang="en-US" dirty="0"/>
              <a:t>*</a:t>
            </a:r>
            <a:r>
              <a:rPr lang="en-US" altLang="zh-TW" dirty="0" err="1"/>
              <a:t>Zanamivir</a:t>
            </a:r>
            <a:r>
              <a:rPr lang="en-US" altLang="zh-TW" dirty="0"/>
              <a:t> </a:t>
            </a:r>
            <a:r>
              <a:rPr lang="zh-TW" altLang="en-US" dirty="0"/>
              <a:t>為乾粉吸入劑型，投與途徑為經口 吸入呼吸道，約有</a:t>
            </a:r>
            <a:r>
              <a:rPr lang="en-US" altLang="zh-TW" dirty="0"/>
              <a:t>78%</a:t>
            </a:r>
            <a:r>
              <a:rPr lang="zh-TW" altLang="en-US" dirty="0"/>
              <a:t>會沉積於口咽部，約只有</a:t>
            </a:r>
            <a:r>
              <a:rPr lang="en-US" altLang="zh-TW" dirty="0"/>
              <a:t>15%</a:t>
            </a:r>
            <a:r>
              <a:rPr lang="zh-TW" altLang="en-US" dirty="0"/>
              <a:t>會到達 支氣管及肺，其中</a:t>
            </a:r>
            <a:r>
              <a:rPr lang="en-US" altLang="zh-TW" dirty="0"/>
              <a:t>5-15%</a:t>
            </a:r>
            <a:r>
              <a:rPr lang="zh-TW" altLang="en-US" dirty="0"/>
              <a:t>被吸收，並由尿液排除，雖然大部 分吸入的藥劑會被吞服入口，但口服吸收的生體可用率僅達 </a:t>
            </a:r>
            <a:r>
              <a:rPr lang="en-US" altLang="zh-TW" dirty="0"/>
              <a:t>2%</a:t>
            </a:r>
            <a:r>
              <a:rPr lang="zh-TW" altLang="en-US" dirty="0"/>
              <a:t>，無需考慮藥劑對全身性的影響。</a:t>
            </a:r>
            <a:r>
              <a:rPr lang="en-US" altLang="zh-TW" dirty="0"/>
              <a:t/>
            </a:r>
            <a:br>
              <a:rPr lang="en-US" altLang="zh-TW" dirty="0"/>
            </a:br>
            <a:r>
              <a:rPr lang="zh-TW" altLang="en-US" dirty="0"/>
              <a:t>*</a:t>
            </a:r>
            <a:r>
              <a:rPr lang="en-US" altLang="zh-TW" dirty="0" err="1"/>
              <a:t>Oseltamivir</a:t>
            </a:r>
            <a:r>
              <a:rPr lang="zh-TW" altLang="en-US" dirty="0"/>
              <a:t>為口服藥， 吸 收 後 經 肝 臟 代 謝 酯 化 水 解 成 具 活 性 的 </a:t>
            </a:r>
            <a:r>
              <a:rPr lang="en-US" altLang="zh-TW" dirty="0" err="1"/>
              <a:t>oseltamivir</a:t>
            </a:r>
            <a:r>
              <a:rPr lang="en-US" altLang="zh-TW" dirty="0"/>
              <a:t> carboxylate (</a:t>
            </a:r>
            <a:r>
              <a:rPr lang="zh-TW" altLang="en-US" dirty="0"/>
              <a:t>約佔</a:t>
            </a:r>
            <a:r>
              <a:rPr lang="en-US" altLang="zh-TW" dirty="0"/>
              <a:t>75%</a:t>
            </a:r>
            <a:r>
              <a:rPr lang="zh-TW" altLang="en-US" dirty="0"/>
              <a:t>的口服劑量</a:t>
            </a:r>
            <a:r>
              <a:rPr lang="en-US" altLang="zh-TW" dirty="0"/>
              <a:t>)</a:t>
            </a:r>
            <a:r>
              <a:rPr lang="zh-TW" altLang="en-US" dirty="0"/>
              <a:t>，於血漿中的半衰期是</a:t>
            </a:r>
            <a:r>
              <a:rPr lang="en-US" altLang="zh-TW" dirty="0"/>
              <a:t>6-10 </a:t>
            </a:r>
            <a:r>
              <a:rPr lang="zh-TW" altLang="en-US" dirty="0"/>
              <a:t>小時，大於</a:t>
            </a:r>
            <a:r>
              <a:rPr lang="en-US" altLang="zh-TW" dirty="0"/>
              <a:t>99%</a:t>
            </a:r>
            <a:r>
              <a:rPr lang="zh-TW" altLang="en-US" dirty="0"/>
              <a:t>由腎臟排出，因此腎衰竭病人必須調整劑量； 常見副作用為噁心、嘔吐。*</a:t>
            </a:r>
            <a:r>
              <a:rPr lang="en-US" altLang="zh-TW" dirty="0" err="1"/>
              <a:t>Peramivir</a:t>
            </a:r>
            <a:r>
              <a:rPr lang="en-US" altLang="zh-TW" dirty="0"/>
              <a:t> </a:t>
            </a:r>
            <a:r>
              <a:rPr lang="zh-TW" altLang="en-US" dirty="0"/>
              <a:t>為靜脈注射劑型，較其 他口服或吸入劑型之抗病毒藥劑於使用上需更謹慎考慮，腎 功能不良病患使用時需調整劑量，另需以發燒等之臨床症狀 來判斷藥劑繼續投予之必要性。 </a:t>
            </a:r>
            <a:r>
              <a:rPr lang="en-US" altLang="zh-TW" dirty="0"/>
              <a:t/>
            </a:r>
            <a:br>
              <a:rPr lang="en-US" altLang="zh-TW" dirty="0"/>
            </a:br>
            <a:r>
              <a:rPr lang="zh-TW" altLang="en-US" dirty="0"/>
              <a:t>有關 </a:t>
            </a:r>
            <a:r>
              <a:rPr lang="en-US" altLang="zh-TW" dirty="0" err="1"/>
              <a:t>Zanamivir</a:t>
            </a:r>
            <a:r>
              <a:rPr lang="zh-TW" altLang="en-US" dirty="0"/>
              <a:t>、</a:t>
            </a:r>
            <a:r>
              <a:rPr lang="en-US" altLang="zh-TW" dirty="0" err="1"/>
              <a:t>Oseltamivir</a:t>
            </a:r>
            <a:r>
              <a:rPr lang="en-US" altLang="zh-TW" dirty="0"/>
              <a:t> </a:t>
            </a:r>
            <a:r>
              <a:rPr lang="zh-TW" altLang="en-US" dirty="0"/>
              <a:t>或 </a:t>
            </a:r>
            <a:r>
              <a:rPr lang="en-US" altLang="zh-TW" dirty="0" err="1"/>
              <a:t>Peramivir</a:t>
            </a:r>
            <a:r>
              <a:rPr lang="en-US" altLang="zh-TW" dirty="0"/>
              <a:t> </a:t>
            </a:r>
            <a:r>
              <a:rPr lang="zh-TW" altLang="en-US" dirty="0"/>
              <a:t>投藥時機，建 議於病程早期使用尤佳，尤其在病人發病後</a:t>
            </a:r>
            <a:r>
              <a:rPr lang="en-US" altLang="zh-TW" dirty="0"/>
              <a:t>48</a:t>
            </a:r>
            <a:r>
              <a:rPr lang="zh-TW" altLang="en-US" dirty="0"/>
              <a:t>小時內接受治 療，可縮短病程</a:t>
            </a:r>
            <a:r>
              <a:rPr lang="en-US" altLang="zh-TW" dirty="0"/>
              <a:t>1-2</a:t>
            </a:r>
            <a:r>
              <a:rPr lang="zh-TW" altLang="en-US" dirty="0"/>
              <a:t>天。</a:t>
            </a:r>
          </a:p>
        </p:txBody>
      </p:sp>
    </p:spTree>
    <p:extLst>
      <p:ext uri="{BB962C8B-B14F-4D97-AF65-F5344CB8AC3E}">
        <p14:creationId xmlns:p14="http://schemas.microsoft.com/office/powerpoint/2010/main" val="31371746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b="6610"/>
          <a:stretch/>
        </p:blipFill>
        <p:spPr>
          <a:xfrm>
            <a:off x="1669969" y="0"/>
            <a:ext cx="8708847" cy="6425515"/>
          </a:xfrm>
        </p:spPr>
      </p:pic>
      <p:sp>
        <p:nvSpPr>
          <p:cNvPr id="5" name="矩形 4"/>
          <p:cNvSpPr/>
          <p:nvPr/>
        </p:nvSpPr>
        <p:spPr>
          <a:xfrm>
            <a:off x="7495279" y="6510997"/>
            <a:ext cx="4788490" cy="369332"/>
          </a:xfrm>
          <a:prstGeom prst="rect">
            <a:avLst/>
          </a:prstGeom>
        </p:spPr>
        <p:txBody>
          <a:bodyPr wrap="none">
            <a:spAutoFit/>
          </a:bodyPr>
          <a:lstStyle/>
          <a:p>
            <a:r>
              <a:rPr lang="en-US" altLang="zh-TW" dirty="0">
                <a:solidFill>
                  <a:srgbClr val="2F4A8B"/>
                </a:solidFill>
                <a:latin typeface="arial" panose="020B0604020202020204" pitchFamily="34" charset="0"/>
                <a:hlinkClick r:id="rId3"/>
              </a:rPr>
              <a:t>Arch </a:t>
            </a:r>
            <a:r>
              <a:rPr lang="en-US" altLang="zh-TW" dirty="0" err="1">
                <a:solidFill>
                  <a:srgbClr val="2F4A8B"/>
                </a:solidFill>
                <a:latin typeface="arial" panose="020B0604020202020204" pitchFamily="34" charset="0"/>
                <a:hlinkClick r:id="rId3"/>
              </a:rPr>
              <a:t>Bronconeumol</a:t>
            </a:r>
            <a:r>
              <a:rPr lang="en-US" altLang="zh-TW" dirty="0">
                <a:solidFill>
                  <a:srgbClr val="2F4A8B"/>
                </a:solidFill>
                <a:latin typeface="arial" panose="020B0604020202020204" pitchFamily="34" charset="0"/>
                <a:hlinkClick r:id="rId3"/>
              </a:rPr>
              <a:t>.</a:t>
            </a:r>
            <a:r>
              <a:rPr lang="en-US" altLang="zh-TW" dirty="0">
                <a:solidFill>
                  <a:srgbClr val="000000"/>
                </a:solidFill>
                <a:latin typeface="arial" panose="020B0604020202020204" pitchFamily="34" charset="0"/>
              </a:rPr>
              <a:t> 2017 Jan; 53(1): 19–26.</a:t>
            </a:r>
            <a:endParaRPr lang="zh-TW" altLang="en-US" dirty="0"/>
          </a:p>
        </p:txBody>
      </p:sp>
      <p:sp>
        <p:nvSpPr>
          <p:cNvPr id="7" name="矩形 6"/>
          <p:cNvSpPr/>
          <p:nvPr/>
        </p:nvSpPr>
        <p:spPr>
          <a:xfrm>
            <a:off x="8662087" y="1832919"/>
            <a:ext cx="1556952" cy="527223"/>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045677" y="3406347"/>
            <a:ext cx="1256271" cy="337751"/>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7361484" y="5840741"/>
            <a:ext cx="1527982" cy="584775"/>
          </a:xfrm>
          <a:prstGeom prst="rect">
            <a:avLst/>
          </a:prstGeom>
          <a:solidFill>
            <a:srgbClr val="B6CDEB"/>
          </a:solidFill>
        </p:spPr>
        <p:txBody>
          <a:bodyPr wrap="none">
            <a:spAutoFit/>
          </a:bodyPr>
          <a:lstStyle/>
          <a:p>
            <a:r>
              <a:rPr lang="en-US" altLang="zh-TW" sz="1600" b="1" dirty="0">
                <a:solidFill>
                  <a:srgbClr val="C00000"/>
                </a:solidFill>
                <a:latin typeface="微軟正黑體 Light" panose="020B0304030504040204" pitchFamily="34" charset="-120"/>
                <a:ea typeface="微軟正黑體 Light" panose="020B0304030504040204" pitchFamily="34" charset="-120"/>
              </a:rPr>
              <a:t>Endonuclease </a:t>
            </a:r>
            <a:br>
              <a:rPr lang="en-US" altLang="zh-TW" sz="1600" b="1" dirty="0">
                <a:solidFill>
                  <a:srgbClr val="C00000"/>
                </a:solidFill>
                <a:latin typeface="微軟正黑體 Light" panose="020B0304030504040204" pitchFamily="34" charset="-120"/>
                <a:ea typeface="微軟正黑體 Light" panose="020B0304030504040204" pitchFamily="34" charset="-120"/>
              </a:rPr>
            </a:br>
            <a:r>
              <a:rPr lang="en-US" altLang="zh-TW" sz="1600" b="1" dirty="0">
                <a:solidFill>
                  <a:srgbClr val="C00000"/>
                </a:solidFill>
                <a:latin typeface="微軟正黑體 Light" panose="020B0304030504040204" pitchFamily="34" charset="-120"/>
                <a:ea typeface="微軟正黑體 Light" panose="020B0304030504040204" pitchFamily="34" charset="-120"/>
              </a:rPr>
              <a:t>inhibitors</a:t>
            </a:r>
            <a:endParaRPr lang="zh-TW" altLang="en-US" sz="1600" b="1" dirty="0">
              <a:solidFill>
                <a:srgbClr val="C00000"/>
              </a:solidFill>
              <a:latin typeface="微軟正黑體 Light" panose="020B0304030504040204" pitchFamily="34" charset="-120"/>
              <a:ea typeface="微軟正黑體 Light" panose="020B0304030504040204" pitchFamily="34" charset="-120"/>
            </a:endParaRPr>
          </a:p>
        </p:txBody>
      </p:sp>
      <p:sp>
        <p:nvSpPr>
          <p:cNvPr id="11" name="矩形 10"/>
          <p:cNvSpPr/>
          <p:nvPr/>
        </p:nvSpPr>
        <p:spPr>
          <a:xfrm>
            <a:off x="7346999" y="5869515"/>
            <a:ext cx="1556952" cy="527223"/>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p:cNvGrpSpPr/>
          <p:nvPr/>
        </p:nvGrpSpPr>
        <p:grpSpPr>
          <a:xfrm>
            <a:off x="1707038" y="0"/>
            <a:ext cx="8708847" cy="6425515"/>
            <a:chOff x="1707038" y="0"/>
            <a:chExt cx="8708846" cy="6425514"/>
          </a:xfrm>
        </p:grpSpPr>
        <p:pic>
          <p:nvPicPr>
            <p:cNvPr id="12" name="內容版面配置區 3"/>
            <p:cNvPicPr>
              <a:picLocks noChangeAspect="1"/>
            </p:cNvPicPr>
            <p:nvPr/>
          </p:nvPicPr>
          <p:blipFill rotWithShape="1">
            <a:blip r:embed="rId2">
              <a:extLst>
                <a:ext uri="{28A0092B-C50C-407E-A947-70E740481C1C}">
                  <a14:useLocalDpi xmlns:a14="http://schemas.microsoft.com/office/drawing/2010/main" val="0"/>
                </a:ext>
              </a:extLst>
            </a:blip>
            <a:srcRect b="6610"/>
            <a:stretch/>
          </p:blipFill>
          <p:spPr>
            <a:xfrm>
              <a:off x="1707038" y="0"/>
              <a:ext cx="8708846" cy="6425514"/>
            </a:xfrm>
            <a:prstGeom prst="rect">
              <a:avLst/>
            </a:prstGeom>
          </p:spPr>
        </p:pic>
        <p:sp>
          <p:nvSpPr>
            <p:cNvPr id="13" name="矩形 12"/>
            <p:cNvSpPr/>
            <p:nvPr/>
          </p:nvSpPr>
          <p:spPr>
            <a:xfrm>
              <a:off x="8699157" y="1832919"/>
              <a:ext cx="1556952" cy="527222"/>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5082746" y="3406346"/>
              <a:ext cx="1256270" cy="337751"/>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398554" y="5840739"/>
              <a:ext cx="1527982" cy="584775"/>
            </a:xfrm>
            <a:prstGeom prst="rect">
              <a:avLst/>
            </a:prstGeom>
            <a:solidFill>
              <a:srgbClr val="B6CDEB"/>
            </a:solidFill>
          </p:spPr>
          <p:txBody>
            <a:bodyPr wrap="none">
              <a:spAutoFit/>
            </a:bodyPr>
            <a:lstStyle/>
            <a:p>
              <a:r>
                <a:rPr lang="en-US" altLang="zh-TW" sz="1600" b="1" dirty="0">
                  <a:solidFill>
                    <a:srgbClr val="C00000"/>
                  </a:solidFill>
                  <a:latin typeface="微軟正黑體 Light" panose="020B0304030504040204" pitchFamily="34" charset="-120"/>
                  <a:ea typeface="微軟正黑體 Light" panose="020B0304030504040204" pitchFamily="34" charset="-120"/>
                </a:rPr>
                <a:t>Endonuclease </a:t>
              </a:r>
              <a:br>
                <a:rPr lang="en-US" altLang="zh-TW" sz="1600" b="1" dirty="0">
                  <a:solidFill>
                    <a:srgbClr val="C00000"/>
                  </a:solidFill>
                  <a:latin typeface="微軟正黑體 Light" panose="020B0304030504040204" pitchFamily="34" charset="-120"/>
                  <a:ea typeface="微軟正黑體 Light" panose="020B0304030504040204" pitchFamily="34" charset="-120"/>
                </a:rPr>
              </a:br>
              <a:r>
                <a:rPr lang="en-US" altLang="zh-TW" sz="1600" b="1" dirty="0">
                  <a:solidFill>
                    <a:srgbClr val="C00000"/>
                  </a:solidFill>
                  <a:latin typeface="微軟正黑體 Light" panose="020B0304030504040204" pitchFamily="34" charset="-120"/>
                  <a:ea typeface="微軟正黑體 Light" panose="020B0304030504040204" pitchFamily="34" charset="-120"/>
                </a:rPr>
                <a:t>inhibitors</a:t>
              </a:r>
              <a:endParaRPr lang="zh-TW" altLang="en-US" sz="1600" b="1" dirty="0">
                <a:solidFill>
                  <a:srgbClr val="C00000"/>
                </a:solidFill>
                <a:latin typeface="微軟正黑體 Light" panose="020B0304030504040204" pitchFamily="34" charset="-120"/>
                <a:ea typeface="微軟正黑體 Light" panose="020B0304030504040204" pitchFamily="34" charset="-120"/>
              </a:endParaRPr>
            </a:p>
          </p:txBody>
        </p:sp>
        <p:sp>
          <p:nvSpPr>
            <p:cNvPr id="16" name="矩形 15"/>
            <p:cNvSpPr/>
            <p:nvPr/>
          </p:nvSpPr>
          <p:spPr>
            <a:xfrm>
              <a:off x="7384068" y="5869515"/>
              <a:ext cx="1556952" cy="527222"/>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47386377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發展中抗病毒藥物</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1506915"/>
              </p:ext>
            </p:extLst>
          </p:nvPr>
        </p:nvGraphicFramePr>
        <p:xfrm>
          <a:off x="934027" y="1879600"/>
          <a:ext cx="8717973" cy="3606800"/>
        </p:xfrm>
        <a:graphic>
          <a:graphicData uri="http://schemas.openxmlformats.org/drawingml/2006/table">
            <a:tbl>
              <a:tblPr firstRow="1" bandRow="1">
                <a:tableStyleId>{5C22544A-7EE6-4342-B048-85BDC9FD1C3A}</a:tableStyleId>
              </a:tblPr>
              <a:tblGrid>
                <a:gridCol w="2905991">
                  <a:extLst>
                    <a:ext uri="{9D8B030D-6E8A-4147-A177-3AD203B41FA5}">
                      <a16:colId xmlns:a16="http://schemas.microsoft.com/office/drawing/2014/main" val="4050922991"/>
                    </a:ext>
                  </a:extLst>
                </a:gridCol>
                <a:gridCol w="4884882">
                  <a:extLst>
                    <a:ext uri="{9D8B030D-6E8A-4147-A177-3AD203B41FA5}">
                      <a16:colId xmlns:a16="http://schemas.microsoft.com/office/drawing/2014/main" val="1024848182"/>
                    </a:ext>
                  </a:extLst>
                </a:gridCol>
                <a:gridCol w="927100">
                  <a:extLst>
                    <a:ext uri="{9D8B030D-6E8A-4147-A177-3AD203B41FA5}">
                      <a16:colId xmlns:a16="http://schemas.microsoft.com/office/drawing/2014/main" val="2778688444"/>
                    </a:ext>
                  </a:extLst>
                </a:gridCol>
              </a:tblGrid>
              <a:tr h="370840">
                <a:tc>
                  <a:txBody>
                    <a:bodyPr/>
                    <a:lstStyle/>
                    <a:p>
                      <a:r>
                        <a:rPr lang="zh-TW" altLang="en-US" dirty="0" smtClean="0">
                          <a:latin typeface="微軟正黑體" panose="020B0604030504040204" pitchFamily="34" charset="-120"/>
                          <a:ea typeface="微軟正黑體" panose="020B0604030504040204" pitchFamily="34" charset="-120"/>
                        </a:rPr>
                        <a:t>藥物</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zh-TW" altLang="en-US" dirty="0" smtClean="0">
                          <a:latin typeface="微軟正黑體" panose="020B0604030504040204" pitchFamily="34" charset="-120"/>
                          <a:ea typeface="微軟正黑體" panose="020B0604030504040204" pitchFamily="34" charset="-120"/>
                        </a:rPr>
                        <a:t>特色</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zh-TW" altLang="en-US" dirty="0" smtClean="0">
                          <a:latin typeface="微軟正黑體" panose="020B0604030504040204" pitchFamily="34" charset="-120"/>
                          <a:ea typeface="微軟正黑體" panose="020B0604030504040204" pitchFamily="34" charset="-120"/>
                        </a:rPr>
                        <a:t>上市</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768621216"/>
                  </a:ext>
                </a:extLst>
              </a:tr>
              <a:tr h="370840">
                <a:tc>
                  <a:txBody>
                    <a:bodyPr/>
                    <a:lstStyle/>
                    <a:p>
                      <a:r>
                        <a:rPr lang="en-US" altLang="zh-TW" dirty="0" err="1" smtClean="0">
                          <a:latin typeface="微軟正黑體" panose="020B0604030504040204" pitchFamily="34" charset="-120"/>
                          <a:ea typeface="微軟正黑體" panose="020B0604030504040204" pitchFamily="34" charset="-120"/>
                        </a:rPr>
                        <a:t>Zanamivir</a:t>
                      </a:r>
                      <a:r>
                        <a:rPr lang="en-US" altLang="zh-TW" dirty="0" smtClean="0">
                          <a:latin typeface="微軟正黑體" panose="020B0604030504040204" pitchFamily="34" charset="-120"/>
                          <a:ea typeface="微軟正黑體" panose="020B0604030504040204" pitchFamily="34" charset="-120"/>
                        </a:rPr>
                        <a:t> (IV)</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zh-TW" altLang="en-US" dirty="0" smtClean="0">
                          <a:latin typeface="微軟正黑體" panose="020B0604030504040204" pitchFamily="34" charset="-120"/>
                          <a:ea typeface="微軟正黑體" panose="020B0604030504040204" pitchFamily="34" charset="-120"/>
                        </a:rPr>
                        <a:t>可給予重症病人或不適合 使用吸入藥物病人</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N</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253640182"/>
                  </a:ext>
                </a:extLst>
              </a:tr>
              <a:tr h="370840">
                <a:tc>
                  <a:txBody>
                    <a:bodyPr/>
                    <a:lstStyle/>
                    <a:p>
                      <a:r>
                        <a:rPr lang="en-US" altLang="zh-TW" dirty="0" err="1" smtClean="0">
                          <a:latin typeface="微軟正黑體" panose="020B0604030504040204" pitchFamily="34" charset="-120"/>
                          <a:ea typeface="微軟正黑體" panose="020B0604030504040204" pitchFamily="34" charset="-120"/>
                        </a:rPr>
                        <a:t>Peramivir</a:t>
                      </a:r>
                      <a:r>
                        <a:rPr lang="en-US" altLang="zh-TW" dirty="0" smtClean="0">
                          <a:latin typeface="微軟正黑體" panose="020B0604030504040204" pitchFamily="34" charset="-120"/>
                          <a:ea typeface="微軟正黑體" panose="020B0604030504040204" pitchFamily="34" charset="-120"/>
                        </a:rPr>
                        <a:t> (IV)</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zh-TW" altLang="en-US" dirty="0" smtClean="0">
                          <a:latin typeface="微軟正黑體" panose="020B0604030504040204" pitchFamily="34" charset="-120"/>
                          <a:ea typeface="微軟正黑體" panose="020B0604030504040204" pitchFamily="34" charset="-120"/>
                        </a:rPr>
                        <a:t>靜脈或肌肉注射 </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Y</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750134084"/>
                  </a:ext>
                </a:extLst>
              </a:tr>
              <a:tr h="370840">
                <a:tc>
                  <a:txBody>
                    <a:bodyPr/>
                    <a:lstStyle/>
                    <a:p>
                      <a:r>
                        <a:rPr lang="en-US" altLang="zh-TW" dirty="0" smtClean="0">
                          <a:latin typeface="微軟正黑體" panose="020B0604030504040204" pitchFamily="34" charset="-120"/>
                          <a:ea typeface="微軟正黑體" panose="020B0604030504040204" pitchFamily="34" charset="-120"/>
                        </a:rPr>
                        <a:t>Long-acting inhaled NI</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zh-TW" altLang="en-US" dirty="0" smtClean="0">
                          <a:latin typeface="微軟正黑體" panose="020B0604030504040204" pitchFamily="34" charset="-120"/>
                          <a:ea typeface="微軟正黑體" panose="020B0604030504040204" pitchFamily="34" charset="-120"/>
                        </a:rPr>
                        <a:t>增加</a:t>
                      </a:r>
                      <a:r>
                        <a:rPr lang="en-US" altLang="zh-TW" dirty="0" err="1" smtClean="0">
                          <a:latin typeface="微軟正黑體" panose="020B0604030504040204" pitchFamily="34" charset="-120"/>
                          <a:ea typeface="微軟正黑體" panose="020B0604030504040204" pitchFamily="34" charset="-120"/>
                        </a:rPr>
                        <a:t>zanamivir</a:t>
                      </a:r>
                      <a:r>
                        <a:rPr lang="zh-TW" altLang="en-US" dirty="0" smtClean="0">
                          <a:latin typeface="微軟正黑體" panose="020B0604030504040204" pitchFamily="34" charset="-120"/>
                          <a:ea typeface="微軟正黑體" panose="020B0604030504040204" pitchFamily="34" charset="-120"/>
                        </a:rPr>
                        <a:t>的效果</a:t>
                      </a:r>
                      <a:r>
                        <a:rPr lang="en-US" altLang="zh-TW" dirty="0" smtClean="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單 一劑量治療</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N</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958237471"/>
                  </a:ext>
                </a:extLst>
              </a:tr>
              <a:tr h="370840">
                <a:tc>
                  <a:txBody>
                    <a:bodyPr/>
                    <a:lstStyle/>
                    <a:p>
                      <a:r>
                        <a:rPr lang="en-US" altLang="zh-TW" dirty="0" err="1" smtClean="0">
                          <a:latin typeface="微軟正黑體" panose="020B0604030504040204" pitchFamily="34" charset="-120"/>
                          <a:ea typeface="微軟正黑體" panose="020B0604030504040204" pitchFamily="34" charset="-120"/>
                        </a:rPr>
                        <a:t>Fludase</a:t>
                      </a:r>
                      <a:r>
                        <a:rPr lang="en-US" altLang="zh-TW" dirty="0" smtClean="0">
                          <a:latin typeface="微軟正黑體" panose="020B0604030504040204" pitchFamily="34" charset="-120"/>
                          <a:ea typeface="微軟正黑體" panose="020B0604030504040204" pitchFamily="34" charset="-120"/>
                        </a:rPr>
                        <a:t> (DAS181)</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err="1" smtClean="0">
                          <a:latin typeface="微軟正黑體" panose="020B0604030504040204" pitchFamily="34" charset="-120"/>
                          <a:ea typeface="微軟正黑體" panose="020B0604030504040204" pitchFamily="34" charset="-120"/>
                        </a:rPr>
                        <a:t>siladise</a:t>
                      </a:r>
                      <a:r>
                        <a:rPr lang="en-US" altLang="zh-TW" dirty="0" smtClean="0">
                          <a:latin typeface="微軟正黑體" panose="020B0604030504040204" pitchFamily="34" charset="-120"/>
                          <a:ea typeface="微軟正黑體" panose="020B0604030504040204" pitchFamily="34" charset="-120"/>
                        </a:rPr>
                        <a:t> fusion construct</a:t>
                      </a:r>
                      <a:r>
                        <a:rPr lang="zh-TW" altLang="en-US" dirty="0" smtClean="0">
                          <a:latin typeface="微軟正黑體" panose="020B0604030504040204" pitchFamily="34" charset="-120"/>
                          <a:ea typeface="微軟正黑體" panose="020B0604030504040204" pitchFamily="34" charset="-120"/>
                        </a:rPr>
                        <a:t>切 除呼吸道上皮細胞的</a:t>
                      </a:r>
                      <a:r>
                        <a:rPr lang="en-US" altLang="zh-TW" dirty="0" err="1" smtClean="0">
                          <a:latin typeface="微軟正黑體" panose="020B0604030504040204" pitchFamily="34" charset="-120"/>
                          <a:ea typeface="微軟正黑體" panose="020B0604030504040204" pitchFamily="34" charset="-120"/>
                        </a:rPr>
                        <a:t>silic</a:t>
                      </a:r>
                      <a:r>
                        <a:rPr lang="en-US" altLang="zh-TW" dirty="0" smtClean="0">
                          <a:latin typeface="微軟正黑體" panose="020B0604030504040204" pitchFamily="34" charset="-120"/>
                          <a:ea typeface="微軟正黑體" panose="020B0604030504040204" pitchFamily="34" charset="-120"/>
                        </a:rPr>
                        <a:t> acid receptor</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N</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635335623"/>
                  </a:ext>
                </a:extLst>
              </a:tr>
              <a:tr h="370840">
                <a:tc>
                  <a:txBody>
                    <a:bodyPr/>
                    <a:lstStyle/>
                    <a:p>
                      <a:r>
                        <a:rPr lang="en-US" altLang="zh-TW" dirty="0" err="1" smtClean="0">
                          <a:latin typeface="微軟正黑體" panose="020B0604030504040204" pitchFamily="34" charset="-120"/>
                          <a:ea typeface="微軟正黑體" panose="020B0604030504040204" pitchFamily="34" charset="-120"/>
                        </a:rPr>
                        <a:t>Cynovirin</a:t>
                      </a:r>
                      <a:r>
                        <a:rPr lang="en-US" altLang="zh-TW" dirty="0" smtClean="0">
                          <a:latin typeface="微軟正黑體" panose="020B0604030504040204" pitchFamily="34" charset="-120"/>
                          <a:ea typeface="微軟正黑體" panose="020B0604030504040204" pitchFamily="34" charset="-120"/>
                        </a:rPr>
                        <a:t>-N</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Hemagglutinin inhibitor</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N</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24159292"/>
                  </a:ext>
                </a:extLst>
              </a:tr>
              <a:tr h="370840">
                <a:tc>
                  <a:txBody>
                    <a:bodyPr/>
                    <a:lstStyle/>
                    <a:p>
                      <a:r>
                        <a:rPr lang="en-US" altLang="zh-TW" dirty="0" smtClean="0">
                          <a:latin typeface="微軟正黑體" panose="020B0604030504040204" pitchFamily="34" charset="-120"/>
                          <a:ea typeface="微軟正黑體" panose="020B0604030504040204" pitchFamily="34" charset="-120"/>
                        </a:rPr>
                        <a:t>siRNAs</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short interfering RNAs</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N</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520749493"/>
                  </a:ext>
                </a:extLst>
              </a:tr>
              <a:tr h="370840">
                <a:tc>
                  <a:txBody>
                    <a:bodyPr/>
                    <a:lstStyle/>
                    <a:p>
                      <a:r>
                        <a:rPr lang="en-US" altLang="zh-TW" dirty="0" err="1" smtClean="0">
                          <a:latin typeface="微軟正黑體" panose="020B0604030504040204" pitchFamily="34" charset="-120"/>
                          <a:ea typeface="微軟正黑體" panose="020B0604030504040204" pitchFamily="34" charset="-120"/>
                        </a:rPr>
                        <a:t>Falvipiravir</a:t>
                      </a:r>
                      <a:r>
                        <a:rPr lang="en-US" altLang="zh-TW" dirty="0" smtClean="0">
                          <a:latin typeface="微軟正黑體" panose="020B0604030504040204" pitchFamily="34" charset="-120"/>
                          <a:ea typeface="微軟正黑體" panose="020B0604030504040204" pitchFamily="34" charset="-120"/>
                        </a:rPr>
                        <a:t> (T-705)</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zh-TW" altLang="en-US" dirty="0" smtClean="0">
                          <a:latin typeface="微軟正黑體" panose="020B0604030504040204" pitchFamily="34" charset="-120"/>
                          <a:ea typeface="微軟正黑體" panose="020B0604030504040204" pitchFamily="34" charset="-120"/>
                        </a:rPr>
                        <a:t>抑制病毒</a:t>
                      </a:r>
                      <a:r>
                        <a:rPr lang="en-US" altLang="zh-TW" dirty="0" smtClean="0">
                          <a:latin typeface="微軟正黑體" panose="020B0604030504040204" pitchFamily="34" charset="-120"/>
                          <a:ea typeface="微軟正黑體" panose="020B0604030504040204" pitchFamily="34" charset="-120"/>
                        </a:rPr>
                        <a:t>RNA polymerase</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Y</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519085574"/>
                  </a:ext>
                </a:extLst>
              </a:tr>
              <a:tr h="370840">
                <a:tc>
                  <a:txBody>
                    <a:bodyPr/>
                    <a:lstStyle/>
                    <a:p>
                      <a:r>
                        <a:rPr lang="en-US" altLang="zh-TW" dirty="0" err="1" smtClean="0">
                          <a:latin typeface="微軟正黑體" panose="020B0604030504040204" pitchFamily="34" charset="-120"/>
                          <a:ea typeface="微軟正黑體" panose="020B0604030504040204" pitchFamily="34" charset="-120"/>
                        </a:rPr>
                        <a:t>Baloxavir</a:t>
                      </a:r>
                      <a:r>
                        <a:rPr lang="en-US" altLang="zh-TW" dirty="0" smtClean="0">
                          <a:latin typeface="微軟正黑體" panose="020B0604030504040204" pitchFamily="34" charset="-120"/>
                          <a:ea typeface="微軟正黑體" panose="020B0604030504040204" pitchFamily="34" charset="-120"/>
                        </a:rPr>
                        <a:t> </a:t>
                      </a:r>
                      <a:r>
                        <a:rPr lang="en-US" altLang="zh-TW" dirty="0" err="1" smtClean="0">
                          <a:latin typeface="微軟正黑體" panose="020B0604030504040204" pitchFamily="34" charset="-120"/>
                          <a:ea typeface="微軟正黑體" panose="020B0604030504040204" pitchFamily="34" charset="-120"/>
                        </a:rPr>
                        <a:t>marboxil</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zh-TW" altLang="en-US" dirty="0" smtClean="0">
                          <a:latin typeface="微軟正黑體" panose="020B0604030504040204" pitchFamily="34" charset="-120"/>
                          <a:ea typeface="微軟正黑體" panose="020B0604030504040204" pitchFamily="34" charset="-120"/>
                        </a:rPr>
                        <a:t>抑制病毒</a:t>
                      </a:r>
                      <a:r>
                        <a:rPr lang="en-US" altLang="zh-TW" dirty="0" smtClean="0">
                          <a:latin typeface="微軟正黑體" panose="020B0604030504040204" pitchFamily="34" charset="-120"/>
                          <a:ea typeface="微軟正黑體" panose="020B0604030504040204" pitchFamily="34" charset="-120"/>
                        </a:rPr>
                        <a:t>endonuclease</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TW" dirty="0" smtClean="0">
                          <a:latin typeface="微軟正黑體" panose="020B0604030504040204" pitchFamily="34" charset="-120"/>
                          <a:ea typeface="微軟正黑體" panose="020B0604030504040204" pitchFamily="34" charset="-120"/>
                        </a:rPr>
                        <a:t>Y</a:t>
                      </a:r>
                      <a:endParaRPr lang="zh-TW" altLang="en-US" dirty="0" smtClean="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322033615"/>
                  </a:ext>
                </a:extLst>
              </a:tr>
            </a:tbl>
          </a:graphicData>
        </a:graphic>
      </p:graphicFrame>
      <p:sp>
        <p:nvSpPr>
          <p:cNvPr id="6" name="矩形 5"/>
          <p:cNvSpPr/>
          <p:nvPr/>
        </p:nvSpPr>
        <p:spPr>
          <a:xfrm>
            <a:off x="8919950" y="6488668"/>
            <a:ext cx="3272050" cy="369332"/>
          </a:xfrm>
          <a:prstGeom prst="rect">
            <a:avLst/>
          </a:prstGeom>
        </p:spPr>
        <p:txBody>
          <a:bodyPr wrap="none">
            <a:spAutoFit/>
          </a:bodyPr>
          <a:lstStyle/>
          <a:p>
            <a:r>
              <a:rPr lang="en-US" altLang="zh-TW" dirty="0"/>
              <a:t>N </a:t>
            </a:r>
            <a:r>
              <a:rPr lang="en-US" altLang="zh-TW" dirty="0" err="1"/>
              <a:t>Engl</a:t>
            </a:r>
            <a:r>
              <a:rPr lang="en-US" altLang="zh-TW" dirty="0"/>
              <a:t> J Med 2009; 360:953-956 </a:t>
            </a:r>
            <a:endParaRPr lang="zh-TW" altLang="en-US" dirty="0"/>
          </a:p>
        </p:txBody>
      </p:sp>
    </p:spTree>
    <p:extLst>
      <p:ext uri="{BB962C8B-B14F-4D97-AF65-F5344CB8AC3E}">
        <p14:creationId xmlns:p14="http://schemas.microsoft.com/office/powerpoint/2010/main" val="52774653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err="1">
                <a:latin typeface="微軟正黑體" panose="020B0604030504040204" pitchFamily="34" charset="-120"/>
                <a:ea typeface="微軟正黑體" panose="020B0604030504040204" pitchFamily="34" charset="-120"/>
              </a:rPr>
              <a:t>Oseltamivir</a:t>
            </a:r>
            <a:r>
              <a:rPr lang="en-US" altLang="zh-TW" sz="4000" dirty="0">
                <a:latin typeface="微軟正黑體" panose="020B0604030504040204" pitchFamily="34" charset="-120"/>
                <a:ea typeface="微軟正黑體" panose="020B0604030504040204" pitchFamily="34" charset="-120"/>
              </a:rPr>
              <a:t> (Tamiflu</a:t>
            </a:r>
            <a:r>
              <a:rPr lang="zh-TW" altLang="en-US" sz="4000" dirty="0">
                <a:latin typeface="微軟正黑體" panose="020B0604030504040204" pitchFamily="34" charset="-120"/>
                <a:ea typeface="微軟正黑體" panose="020B0604030504040204" pitchFamily="34" charset="-120"/>
              </a:rPr>
              <a:t>、</a:t>
            </a:r>
            <a:r>
              <a:rPr lang="en-US" altLang="zh-TW" sz="4000" dirty="0" err="1">
                <a:latin typeface="微軟正黑體" panose="020B0604030504040204" pitchFamily="34" charset="-120"/>
                <a:ea typeface="微軟正黑體" panose="020B0604030504040204" pitchFamily="34" charset="-120"/>
              </a:rPr>
              <a:t>Eraflu</a:t>
            </a:r>
            <a:r>
              <a:rPr lang="en-US" altLang="zh-TW" sz="4000" dirty="0">
                <a:latin typeface="微軟正黑體" panose="020B0604030504040204" pitchFamily="34" charset="-120"/>
                <a:ea typeface="微軟正黑體" panose="020B0604030504040204" pitchFamily="34" charset="-120"/>
              </a:rPr>
              <a:t>)</a:t>
            </a:r>
            <a:endParaRPr lang="zh-TW" altLang="en-US" sz="4000"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845127" y="1495168"/>
            <a:ext cx="7767532" cy="4351337"/>
          </a:xfrm>
        </p:spPr>
        <p:txBody>
          <a:bodyPr>
            <a:normAutofit/>
          </a:bodyPr>
          <a:lstStyle/>
          <a:p>
            <a:r>
              <a:rPr lang="zh-TW" altLang="en-US" sz="2200" dirty="0">
                <a:latin typeface="微軟正黑體" panose="020B0604030504040204" pitchFamily="34" charset="-120"/>
                <a:ea typeface="微軟正黑體" panose="020B0604030504040204" pitchFamily="34" charset="-120"/>
              </a:rPr>
              <a:t>口服，經肝臟代謝成具活性的 </a:t>
            </a:r>
            <a:r>
              <a:rPr lang="en-US" altLang="zh-TW" sz="2200" dirty="0" err="1">
                <a:latin typeface="微軟正黑體" panose="020B0604030504040204" pitchFamily="34" charset="-120"/>
                <a:ea typeface="微軟正黑體" panose="020B0604030504040204" pitchFamily="34" charset="-120"/>
              </a:rPr>
              <a:t>oseltamivir</a:t>
            </a:r>
            <a:r>
              <a:rPr lang="en-US" altLang="zh-TW" sz="2200" dirty="0">
                <a:latin typeface="微軟正黑體" panose="020B0604030504040204" pitchFamily="34" charset="-120"/>
                <a:ea typeface="微軟正黑體" panose="020B0604030504040204" pitchFamily="34" charset="-120"/>
              </a:rPr>
              <a:t> carboxylate </a:t>
            </a:r>
          </a:p>
          <a:p>
            <a:r>
              <a:rPr lang="zh-TW" altLang="en-US" sz="2200" dirty="0">
                <a:latin typeface="微軟正黑體" panose="020B0604030504040204" pitchFamily="34" charset="-120"/>
                <a:ea typeface="微軟正黑體" panose="020B0604030504040204" pitchFamily="34" charset="-120"/>
              </a:rPr>
              <a:t>血漿中半衰期 </a:t>
            </a:r>
            <a:r>
              <a:rPr lang="en-US" altLang="zh-TW" sz="2200" dirty="0">
                <a:latin typeface="微軟正黑體" panose="020B0604030504040204" pitchFamily="34" charset="-120"/>
                <a:ea typeface="微軟正黑體" panose="020B0604030504040204" pitchFamily="34" charset="-120"/>
              </a:rPr>
              <a:t>6-10 </a:t>
            </a:r>
            <a:r>
              <a:rPr lang="zh-TW" altLang="en-US" sz="2200" dirty="0">
                <a:latin typeface="微軟正黑體" panose="020B0604030504040204" pitchFamily="34" charset="-120"/>
                <a:ea typeface="微軟正黑體" panose="020B0604030504040204" pitchFamily="34" charset="-120"/>
              </a:rPr>
              <a:t>小時</a:t>
            </a:r>
            <a:endParaRPr lang="en-US" altLang="zh-TW" sz="2200" dirty="0">
              <a:latin typeface="微軟正黑體" panose="020B0604030504040204" pitchFamily="34" charset="-120"/>
              <a:ea typeface="微軟正黑體" panose="020B0604030504040204" pitchFamily="34" charset="-120"/>
            </a:endParaRPr>
          </a:p>
          <a:p>
            <a:r>
              <a:rPr lang="en-US" altLang="zh-TW" sz="2200" dirty="0">
                <a:latin typeface="微軟正黑體" panose="020B0604030504040204" pitchFamily="34" charset="-120"/>
                <a:ea typeface="微軟正黑體" panose="020B0604030504040204" pitchFamily="34" charset="-120"/>
              </a:rPr>
              <a:t>99%</a:t>
            </a:r>
            <a:r>
              <a:rPr lang="zh-TW" altLang="en-US" sz="2200" dirty="0">
                <a:latin typeface="微軟正黑體" panose="020B0604030504040204" pitchFamily="34" charset="-120"/>
                <a:ea typeface="微軟正黑體" panose="020B0604030504040204" pitchFamily="34" charset="-120"/>
              </a:rPr>
              <a:t>由腎臟排出，腎衰竭病人必須調整劑量</a:t>
            </a:r>
            <a:endParaRPr lang="en-US" altLang="zh-TW" sz="2200" dirty="0">
              <a:latin typeface="微軟正黑體" panose="020B0604030504040204" pitchFamily="34" charset="-120"/>
              <a:ea typeface="微軟正黑體" panose="020B0604030504040204" pitchFamily="34" charset="-120"/>
            </a:endParaRPr>
          </a:p>
          <a:p>
            <a:r>
              <a:rPr lang="zh-TW" altLang="en-US" sz="2200" dirty="0">
                <a:latin typeface="微軟正黑體" panose="020B0604030504040204" pitchFamily="34" charset="-120"/>
                <a:ea typeface="微軟正黑體" panose="020B0604030504040204" pitchFamily="34" charset="-120"/>
              </a:rPr>
              <a:t>常見副作用為噁心、嘔吐</a:t>
            </a:r>
            <a:endParaRPr lang="en-US" altLang="zh-TW" sz="2200" dirty="0">
              <a:latin typeface="微軟正黑體" panose="020B0604030504040204" pitchFamily="34" charset="-120"/>
              <a:ea typeface="微軟正黑體" panose="020B0604030504040204" pitchFamily="34" charset="-120"/>
            </a:endParaRPr>
          </a:p>
          <a:p>
            <a:r>
              <a:rPr lang="zh-TW" altLang="en-US" sz="2200" dirty="0">
                <a:latin typeface="微軟正黑體" panose="020B0604030504040204" pitchFamily="34" charset="-120"/>
                <a:ea typeface="微軟正黑體" panose="020B0604030504040204" pitchFamily="34" charset="-120"/>
              </a:rPr>
              <a:t>適用成人和兒童（包含足月新生兒）</a:t>
            </a:r>
            <a:endParaRPr lang="en-US" altLang="zh-TW" sz="2200" dirty="0">
              <a:latin typeface="微軟正黑體" panose="020B0604030504040204" pitchFamily="34" charset="-120"/>
              <a:ea typeface="微軟正黑體" panose="020B0604030504040204" pitchFamily="34" charset="-120"/>
            </a:endParaRPr>
          </a:p>
          <a:p>
            <a:r>
              <a:rPr lang="zh-TW" altLang="en-US" sz="2200" dirty="0">
                <a:latin typeface="微軟正黑體" panose="020B0604030504040204" pitchFamily="34" charset="-120"/>
                <a:ea typeface="微軟正黑體" panose="020B0604030504040204" pitchFamily="34" charset="-120"/>
              </a:rPr>
              <a:t>孕婦及哺乳中婦女首選藥物</a:t>
            </a:r>
            <a:endParaRPr lang="en-US" altLang="zh-TW" sz="2200" dirty="0">
              <a:latin typeface="微軟正黑體" panose="020B0604030504040204" pitchFamily="34" charset="-120"/>
              <a:ea typeface="微軟正黑體" panose="020B0604030504040204" pitchFamily="34" charset="-120"/>
            </a:endParaRPr>
          </a:p>
        </p:txBody>
      </p:sp>
      <p:pic>
        <p:nvPicPr>
          <p:cNvPr id="3074" name="Picture 2" descr="藥品圖示尚未建立"/>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490813" y="1566074"/>
            <a:ext cx="2829299" cy="212197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303211" y="0"/>
            <a:ext cx="6096000" cy="2308324"/>
          </a:xfrm>
          <a:prstGeom prst="rect">
            <a:avLst/>
          </a:prstGeom>
          <a:solidFill>
            <a:schemeClr val="bg1"/>
          </a:solidFill>
        </p:spPr>
        <p:txBody>
          <a:bodyPr>
            <a:spAutoFit/>
          </a:bodyPr>
          <a:lstStyle/>
          <a:p>
            <a:r>
              <a:rPr lang="zh-TW" altLang="en-US" dirty="0"/>
              <a:t>抗病毒活性 </a:t>
            </a:r>
            <a:r>
              <a:rPr lang="en-US" altLang="zh-TW" dirty="0" err="1"/>
              <a:t>Oseltamivir</a:t>
            </a:r>
            <a:r>
              <a:rPr lang="en-US" altLang="zh-TW" dirty="0"/>
              <a:t> carboxylate</a:t>
            </a:r>
            <a:r>
              <a:rPr lang="zh-TW" altLang="en-US" dirty="0"/>
              <a:t>對於實驗室品種以及臨床分離出來的流行性感冒病毒株的抗病毒 活性以細胞培養分析</a:t>
            </a:r>
            <a:r>
              <a:rPr lang="en-US" altLang="zh-TW" dirty="0"/>
              <a:t>(cell culture assays)</a:t>
            </a:r>
            <a:r>
              <a:rPr lang="zh-TW" altLang="en-US" dirty="0"/>
              <a:t>測定。抑制流行性感冒病毒所需</a:t>
            </a:r>
            <a:r>
              <a:rPr lang="en-US" altLang="zh-TW" dirty="0" err="1"/>
              <a:t>oseltamivir</a:t>
            </a:r>
            <a:r>
              <a:rPr lang="en-US" altLang="zh-TW" dirty="0"/>
              <a:t> carboxylate</a:t>
            </a:r>
            <a:r>
              <a:rPr lang="zh-TW" altLang="en-US" dirty="0"/>
              <a:t>的濃度會因為分析方法和測試的病毒不同而有高度變異性。</a:t>
            </a:r>
            <a:r>
              <a:rPr lang="en-US" altLang="zh-TW" dirty="0"/>
              <a:t>50%</a:t>
            </a:r>
            <a:r>
              <a:rPr lang="zh-TW" altLang="en-US" dirty="0"/>
              <a:t>和</a:t>
            </a:r>
            <a:r>
              <a:rPr lang="en-US" altLang="zh-TW" dirty="0"/>
              <a:t>90%</a:t>
            </a:r>
            <a:r>
              <a:rPr lang="zh-TW" altLang="en-US" dirty="0"/>
              <a:t>的有 效濃度</a:t>
            </a:r>
            <a:r>
              <a:rPr lang="en-US" altLang="zh-TW" dirty="0"/>
              <a:t>(EC50</a:t>
            </a:r>
            <a:r>
              <a:rPr lang="zh-TW" altLang="en-US" dirty="0"/>
              <a:t>和</a:t>
            </a:r>
            <a:r>
              <a:rPr lang="en-US" altLang="zh-TW" dirty="0"/>
              <a:t>EC90)</a:t>
            </a:r>
            <a:r>
              <a:rPr lang="zh-TW" altLang="en-US" dirty="0"/>
              <a:t>範圍分別為</a:t>
            </a:r>
            <a:r>
              <a:rPr lang="en-US" altLang="zh-TW" dirty="0"/>
              <a:t>0.0008 </a:t>
            </a:r>
            <a:r>
              <a:rPr lang="en-US" altLang="zh-TW" dirty="0" err="1"/>
              <a:t>μM</a:t>
            </a:r>
            <a:r>
              <a:rPr lang="en-US" altLang="zh-TW" dirty="0"/>
              <a:t> </a:t>
            </a:r>
            <a:r>
              <a:rPr lang="zh-TW" altLang="en-US" dirty="0"/>
              <a:t>至 </a:t>
            </a:r>
            <a:r>
              <a:rPr lang="en-US" altLang="zh-TW" dirty="0"/>
              <a:t>&gt;35 </a:t>
            </a:r>
            <a:r>
              <a:rPr lang="en-US" altLang="zh-TW" dirty="0" err="1"/>
              <a:t>μM</a:t>
            </a:r>
            <a:r>
              <a:rPr lang="en-US" altLang="zh-TW" dirty="0"/>
              <a:t> </a:t>
            </a:r>
            <a:r>
              <a:rPr lang="zh-TW" altLang="en-US" dirty="0"/>
              <a:t>以及 </a:t>
            </a:r>
            <a:r>
              <a:rPr lang="en-US" altLang="zh-TW" dirty="0"/>
              <a:t>0.004 </a:t>
            </a:r>
            <a:r>
              <a:rPr lang="en-US" altLang="zh-TW" dirty="0" err="1"/>
              <a:t>μM</a:t>
            </a:r>
            <a:r>
              <a:rPr lang="en-US" altLang="zh-TW" dirty="0"/>
              <a:t> </a:t>
            </a:r>
            <a:r>
              <a:rPr lang="zh-TW" altLang="en-US" dirty="0"/>
              <a:t>至 </a:t>
            </a:r>
            <a:r>
              <a:rPr lang="en-US" altLang="zh-TW" dirty="0"/>
              <a:t>&gt;100 </a:t>
            </a:r>
            <a:r>
              <a:rPr lang="en-US" altLang="zh-TW" dirty="0" err="1"/>
              <a:t>μM</a:t>
            </a:r>
            <a:r>
              <a:rPr lang="en-US" altLang="zh-TW" dirty="0"/>
              <a:t>(1 </a:t>
            </a:r>
            <a:r>
              <a:rPr lang="en-US" altLang="zh-TW" dirty="0" err="1"/>
              <a:t>μM</a:t>
            </a:r>
            <a:r>
              <a:rPr lang="en-US" altLang="zh-TW" dirty="0"/>
              <a:t>=0.284 </a:t>
            </a:r>
            <a:r>
              <a:rPr lang="en-US" altLang="zh-TW" dirty="0" err="1"/>
              <a:t>μg</a:t>
            </a:r>
            <a:r>
              <a:rPr lang="en-US" altLang="zh-TW" dirty="0"/>
              <a:t>/mL)</a:t>
            </a:r>
            <a:r>
              <a:rPr lang="zh-TW" altLang="en-US" dirty="0"/>
              <a:t>。細胞培養的抗病毒活性和抑制人體內的流行性感冒病毒複製的關係 目前尚未建立。 </a:t>
            </a:r>
          </a:p>
        </p:txBody>
      </p:sp>
      <p:sp>
        <p:nvSpPr>
          <p:cNvPr id="5" name="矩形 4"/>
          <p:cNvSpPr/>
          <p:nvPr/>
        </p:nvSpPr>
        <p:spPr>
          <a:xfrm>
            <a:off x="12303211" y="2425034"/>
            <a:ext cx="6096000" cy="5909310"/>
          </a:xfrm>
          <a:prstGeom prst="rect">
            <a:avLst/>
          </a:prstGeom>
          <a:solidFill>
            <a:schemeClr val="bg1"/>
          </a:solidFill>
        </p:spPr>
        <p:txBody>
          <a:bodyPr>
            <a:spAutoFit/>
          </a:bodyPr>
          <a:lstStyle/>
          <a:p>
            <a:r>
              <a:rPr lang="zh-TW" altLang="en-US" dirty="0"/>
              <a:t>抗藥性 在增加</a:t>
            </a:r>
            <a:r>
              <a:rPr lang="en-US" altLang="zh-TW" dirty="0" err="1"/>
              <a:t>oseltamivir</a:t>
            </a:r>
            <a:r>
              <a:rPr lang="en-US" altLang="zh-TW" dirty="0"/>
              <a:t> carboxylate</a:t>
            </a:r>
            <a:r>
              <a:rPr lang="zh-TW" altLang="en-US" dirty="0"/>
              <a:t>濃度的情形下以細胞培養的方式做病毒的連續繼代，已獲 得對 </a:t>
            </a:r>
            <a:r>
              <a:rPr lang="en-US" altLang="zh-TW" dirty="0" err="1"/>
              <a:t>oseltamivir</a:t>
            </a:r>
            <a:r>
              <a:rPr lang="en-US" altLang="zh-TW" dirty="0"/>
              <a:t> carboxylate</a:t>
            </a:r>
            <a:r>
              <a:rPr lang="zh-TW" altLang="en-US" dirty="0"/>
              <a:t>敏感性降低的流行性感冒</a:t>
            </a:r>
            <a:r>
              <a:rPr lang="en-US" altLang="zh-TW" dirty="0"/>
              <a:t>A</a:t>
            </a:r>
            <a:r>
              <a:rPr lang="zh-TW" altLang="en-US" dirty="0"/>
              <a:t>型病毒株。由這些分離出的病毒 株之基因分析發現，病毒對於</a:t>
            </a:r>
            <a:r>
              <a:rPr lang="en-US" altLang="zh-TW" dirty="0" err="1"/>
              <a:t>oseltamivir</a:t>
            </a:r>
            <a:r>
              <a:rPr lang="en-US" altLang="zh-TW" dirty="0"/>
              <a:t> carboxylate</a:t>
            </a:r>
            <a:r>
              <a:rPr lang="zh-TW" altLang="en-US" dirty="0"/>
              <a:t>敏感性的降低與基因突變有關，此 突變導致神經胺酸水解酶</a:t>
            </a:r>
            <a:r>
              <a:rPr lang="en-US" altLang="zh-TW" dirty="0"/>
              <a:t>(neuraminidase)</a:t>
            </a:r>
            <a:r>
              <a:rPr lang="zh-TW" altLang="en-US" dirty="0"/>
              <a:t>或是病毒紅血球凝集素</a:t>
            </a:r>
            <a:r>
              <a:rPr lang="en-US" altLang="zh-TW" dirty="0"/>
              <a:t>(hemagglutinin)</a:t>
            </a:r>
            <a:r>
              <a:rPr lang="zh-TW" altLang="en-US" dirty="0"/>
              <a:t>或是兩 者的胺基酸產生改變。細胞培養中所篩選到神經胺酸水解酶的抗藥性取代，在流行性 感冒病毒</a:t>
            </a:r>
            <a:r>
              <a:rPr lang="en-US" altLang="zh-TW" dirty="0"/>
              <a:t>A N1</a:t>
            </a:r>
            <a:r>
              <a:rPr lang="zh-TW" altLang="en-US" dirty="0"/>
              <a:t>為 </a:t>
            </a:r>
            <a:r>
              <a:rPr lang="en-US" altLang="zh-TW" dirty="0"/>
              <a:t>I222T</a:t>
            </a:r>
            <a:r>
              <a:rPr lang="zh-TW" altLang="en-US" dirty="0"/>
              <a:t>和</a:t>
            </a:r>
            <a:r>
              <a:rPr lang="en-US" altLang="zh-TW" dirty="0"/>
              <a:t>H274Y</a:t>
            </a:r>
            <a:r>
              <a:rPr lang="zh-TW" altLang="en-US" dirty="0"/>
              <a:t>，在流行性感冒病毒</a:t>
            </a:r>
            <a:r>
              <a:rPr lang="en-US" altLang="zh-TW" dirty="0"/>
              <a:t>A N2</a:t>
            </a:r>
            <a:r>
              <a:rPr lang="zh-TW" altLang="en-US" dirty="0"/>
              <a:t>為</a:t>
            </a:r>
            <a:r>
              <a:rPr lang="en-US" altLang="zh-TW" dirty="0"/>
              <a:t>I222T</a:t>
            </a:r>
            <a:r>
              <a:rPr lang="zh-TW" altLang="en-US" dirty="0"/>
              <a:t>和</a:t>
            </a:r>
            <a:r>
              <a:rPr lang="en-US" altLang="zh-TW" dirty="0"/>
              <a:t>R292K</a:t>
            </a:r>
            <a:r>
              <a:rPr lang="zh-TW" altLang="en-US" dirty="0"/>
              <a:t>。在禽類流 行性感冒</a:t>
            </a:r>
            <a:r>
              <a:rPr lang="en-US" altLang="zh-TW" dirty="0"/>
              <a:t>A</a:t>
            </a:r>
            <a:r>
              <a:rPr lang="zh-TW" altLang="en-US" dirty="0"/>
              <a:t>型病毒之神經胺酸水解酶</a:t>
            </a:r>
            <a:r>
              <a:rPr lang="en-US" altLang="zh-TW" dirty="0"/>
              <a:t>N9</a:t>
            </a:r>
            <a:r>
              <a:rPr lang="zh-TW" altLang="en-US" dirty="0"/>
              <a:t>為</a:t>
            </a:r>
            <a:r>
              <a:rPr lang="en-US" altLang="zh-TW" dirty="0"/>
              <a:t>E119V</a:t>
            </a:r>
            <a:r>
              <a:rPr lang="zh-TW" altLang="en-US" dirty="0"/>
              <a:t>、</a:t>
            </a:r>
            <a:r>
              <a:rPr lang="en-US" altLang="zh-TW" dirty="0"/>
              <a:t>R292K</a:t>
            </a:r>
            <a:r>
              <a:rPr lang="zh-TW" altLang="en-US" dirty="0"/>
              <a:t>及</a:t>
            </a:r>
            <a:r>
              <a:rPr lang="en-US" altLang="zh-TW" dirty="0"/>
              <a:t>R305Q</a:t>
            </a:r>
            <a:r>
              <a:rPr lang="zh-TW" altLang="en-US" dirty="0"/>
              <a:t>。在流行性感冒</a:t>
            </a:r>
            <a:r>
              <a:rPr lang="en-US" altLang="zh-TW" dirty="0"/>
              <a:t>A</a:t>
            </a:r>
            <a:r>
              <a:rPr lang="zh-TW" altLang="en-US" dirty="0"/>
              <a:t>型 病毒</a:t>
            </a:r>
            <a:r>
              <a:rPr lang="en-US" altLang="zh-TW" dirty="0"/>
              <a:t>H3N2</a:t>
            </a:r>
            <a:r>
              <a:rPr lang="zh-TW" altLang="en-US" dirty="0"/>
              <a:t>的紅血球凝集素所篩選到的取代為</a:t>
            </a:r>
            <a:r>
              <a:rPr lang="en-US" altLang="zh-TW" dirty="0"/>
              <a:t>A28T</a:t>
            </a:r>
            <a:r>
              <a:rPr lang="zh-TW" altLang="en-US" dirty="0"/>
              <a:t>和</a:t>
            </a:r>
            <a:r>
              <a:rPr lang="en-US" altLang="zh-TW" dirty="0"/>
              <a:t>R124M</a:t>
            </a:r>
            <a:r>
              <a:rPr lang="zh-TW" altLang="en-US" dirty="0"/>
              <a:t>，在人類及鳥類基因重組 病毒</a:t>
            </a:r>
            <a:r>
              <a:rPr lang="en-US" altLang="zh-TW" dirty="0"/>
              <a:t>H1N9</a:t>
            </a:r>
            <a:r>
              <a:rPr lang="zh-TW" altLang="en-US" dirty="0"/>
              <a:t>的紅血球凝集素所篩選到的為</a:t>
            </a:r>
            <a:r>
              <a:rPr lang="en-US" altLang="zh-TW" dirty="0"/>
              <a:t>H154Q</a:t>
            </a:r>
            <a:br>
              <a:rPr lang="en-US" altLang="zh-TW" dirty="0"/>
            </a:br>
            <a:r>
              <a:rPr lang="zh-TW" altLang="en-US" dirty="0"/>
              <a:t>在治療自然感染流行性感冒病毒的臨床試驗中，由治療後成人和青少年分離出的病毒 株，及由</a:t>
            </a:r>
            <a:r>
              <a:rPr lang="en-US" altLang="zh-TW" dirty="0"/>
              <a:t>1</a:t>
            </a:r>
            <a:r>
              <a:rPr lang="zh-TW" altLang="en-US" dirty="0"/>
              <a:t>至</a:t>
            </a:r>
            <a:r>
              <a:rPr lang="en-US" altLang="zh-TW" dirty="0"/>
              <a:t>12</a:t>
            </a:r>
            <a:r>
              <a:rPr lang="zh-TW" altLang="en-US" dirty="0"/>
              <a:t>歲的兒童分離出的病毒株，在含有</a:t>
            </a:r>
            <a:r>
              <a:rPr lang="en-US" altLang="zh-TW" dirty="0" err="1"/>
              <a:t>oseltamivir</a:t>
            </a:r>
            <a:r>
              <a:rPr lang="en-US" altLang="zh-TW" dirty="0"/>
              <a:t> carboxylate</a:t>
            </a:r>
            <a:r>
              <a:rPr lang="zh-TW" altLang="en-US" dirty="0"/>
              <a:t>的細胞培養中 分別出現</a:t>
            </a:r>
            <a:r>
              <a:rPr lang="en-US" altLang="zh-TW" dirty="0"/>
              <a:t>1.3% (4/301)</a:t>
            </a:r>
            <a:r>
              <a:rPr lang="zh-TW" altLang="en-US" dirty="0"/>
              <a:t>及</a:t>
            </a:r>
            <a:r>
              <a:rPr lang="en-US" altLang="zh-TW" dirty="0"/>
              <a:t>8.6% (9/105)</a:t>
            </a:r>
            <a:r>
              <a:rPr lang="zh-TW" altLang="en-US" dirty="0"/>
              <a:t>對神經胺酸水解酶敏感性降低之流感變異株。在</a:t>
            </a:r>
            <a:r>
              <a:rPr lang="en-US" altLang="zh-TW" dirty="0"/>
              <a:t>A </a:t>
            </a:r>
            <a:r>
              <a:rPr lang="zh-TW" altLang="en-US" dirty="0"/>
              <a:t>型流行性感冒病毒株，造成神經胺酸水解酶敏感性降低之取代在神經胺水解酶</a:t>
            </a:r>
            <a:r>
              <a:rPr lang="en-US" altLang="zh-TW" dirty="0"/>
              <a:t>N1</a:t>
            </a:r>
            <a:r>
              <a:rPr lang="zh-TW" altLang="en-US" dirty="0"/>
              <a:t>為 </a:t>
            </a:r>
            <a:r>
              <a:rPr lang="en-US" altLang="zh-TW" dirty="0"/>
              <a:t>H274Y</a:t>
            </a:r>
            <a:r>
              <a:rPr lang="zh-TW" altLang="en-US" dirty="0"/>
              <a:t>，在神經胺酸水解酶</a:t>
            </a:r>
            <a:r>
              <a:rPr lang="en-US" altLang="zh-TW" dirty="0"/>
              <a:t>N2</a:t>
            </a:r>
            <a:r>
              <a:rPr lang="zh-TW" altLang="en-US" dirty="0"/>
              <a:t>為</a:t>
            </a:r>
            <a:r>
              <a:rPr lang="en-US" altLang="zh-TW" dirty="0"/>
              <a:t>E119V</a:t>
            </a:r>
            <a:r>
              <a:rPr lang="zh-TW" altLang="en-US" dirty="0"/>
              <a:t>和</a:t>
            </a:r>
            <a:r>
              <a:rPr lang="en-US" altLang="zh-TW" dirty="0"/>
              <a:t>R292K</a:t>
            </a:r>
            <a:r>
              <a:rPr lang="zh-TW" altLang="en-US" dirty="0"/>
              <a:t>。目前的資訊並不足以用來說明臨床 使用</a:t>
            </a:r>
            <a:r>
              <a:rPr lang="en-US" altLang="zh-TW" dirty="0"/>
              <a:t>Tamiflu® </a:t>
            </a:r>
            <a:r>
              <a:rPr lang="zh-TW" altLang="en-US" dirty="0"/>
              <a:t>時產生抗藥性的風險。</a:t>
            </a:r>
          </a:p>
        </p:txBody>
      </p:sp>
      <p:graphicFrame>
        <p:nvGraphicFramePr>
          <p:cNvPr id="6" name="表格 5"/>
          <p:cNvGraphicFramePr>
            <a:graphicFrameLocks noGrp="1"/>
          </p:cNvGraphicFramePr>
          <p:nvPr>
            <p:extLst>
              <p:ext uri="{D42A27DB-BD31-4B8C-83A1-F6EECF244321}">
                <p14:modId xmlns:p14="http://schemas.microsoft.com/office/powerpoint/2010/main" val="748211675"/>
              </p:ext>
            </p:extLst>
          </p:nvPr>
        </p:nvGraphicFramePr>
        <p:xfrm>
          <a:off x="1211969" y="4252751"/>
          <a:ext cx="5646034" cy="1981200"/>
        </p:xfrm>
        <a:graphic>
          <a:graphicData uri="http://schemas.openxmlformats.org/drawingml/2006/table">
            <a:tbl>
              <a:tblPr firstRow="1" bandRow="1">
                <a:tableStyleId>{69CF1AB2-1976-4502-BF36-3FF5EA218861}</a:tableStyleId>
              </a:tblPr>
              <a:tblGrid>
                <a:gridCol w="1735771">
                  <a:extLst>
                    <a:ext uri="{9D8B030D-6E8A-4147-A177-3AD203B41FA5}">
                      <a16:colId xmlns:a16="http://schemas.microsoft.com/office/drawing/2014/main" val="4014401436"/>
                    </a:ext>
                  </a:extLst>
                </a:gridCol>
                <a:gridCol w="1576137">
                  <a:extLst>
                    <a:ext uri="{9D8B030D-6E8A-4147-A177-3AD203B41FA5}">
                      <a16:colId xmlns:a16="http://schemas.microsoft.com/office/drawing/2014/main" val="2126302158"/>
                    </a:ext>
                  </a:extLst>
                </a:gridCol>
                <a:gridCol w="1443789">
                  <a:extLst>
                    <a:ext uri="{9D8B030D-6E8A-4147-A177-3AD203B41FA5}">
                      <a16:colId xmlns:a16="http://schemas.microsoft.com/office/drawing/2014/main" val="2334146593"/>
                    </a:ext>
                  </a:extLst>
                </a:gridCol>
                <a:gridCol w="890337">
                  <a:extLst>
                    <a:ext uri="{9D8B030D-6E8A-4147-A177-3AD203B41FA5}">
                      <a16:colId xmlns:a16="http://schemas.microsoft.com/office/drawing/2014/main" val="2565944531"/>
                    </a:ext>
                  </a:extLst>
                </a:gridCol>
              </a:tblGrid>
              <a:tr h="396240">
                <a:tc>
                  <a:txBody>
                    <a:bodyPr/>
                    <a:lstStyle/>
                    <a:p>
                      <a:r>
                        <a:rPr lang="en-US" altLang="zh-TW" sz="2000" b="0" i="0" kern="1200" dirty="0" smtClean="0">
                          <a:solidFill>
                            <a:schemeClr val="tx1"/>
                          </a:solidFill>
                          <a:effectLst/>
                          <a:latin typeface="+mn-lt"/>
                          <a:ea typeface="+mn-ea"/>
                          <a:cs typeface="+mn-cs"/>
                        </a:rPr>
                        <a:t>Adult/child</a:t>
                      </a:r>
                      <a:endParaRPr lang="zh-TW" altLang="en-US" sz="2000" dirty="0"/>
                    </a:p>
                  </a:txBody>
                  <a:tcPr/>
                </a:tc>
                <a:tc>
                  <a:txBody>
                    <a:bodyPr/>
                    <a:lstStyle/>
                    <a:p>
                      <a:r>
                        <a:rPr lang="en-US" altLang="zh-TW" sz="2000" b="0" i="0" kern="1200" dirty="0" smtClean="0">
                          <a:solidFill>
                            <a:schemeClr val="tx1"/>
                          </a:solidFill>
                          <a:effectLst/>
                          <a:latin typeface="+mn-lt"/>
                          <a:ea typeface="+mn-ea"/>
                          <a:cs typeface="+mn-cs"/>
                        </a:rPr>
                        <a:t>&gt;40kg</a:t>
                      </a:r>
                      <a:endParaRPr lang="zh-TW" altLang="en-US" sz="2000" dirty="0"/>
                    </a:p>
                  </a:txBody>
                  <a:tcPr/>
                </a:tc>
                <a:tc>
                  <a:txBody>
                    <a:bodyPr/>
                    <a:lstStyle/>
                    <a:p>
                      <a:r>
                        <a:rPr lang="en-US" altLang="zh-TW" sz="2000" b="0" i="0" kern="1200" dirty="0" smtClean="0">
                          <a:solidFill>
                            <a:schemeClr val="tx1"/>
                          </a:solidFill>
                          <a:effectLst/>
                          <a:latin typeface="+mn-lt"/>
                          <a:ea typeface="+mn-ea"/>
                          <a:cs typeface="+mn-cs"/>
                        </a:rPr>
                        <a:t>75mg bid </a:t>
                      </a:r>
                      <a:endParaRPr lang="zh-TW" altLang="en-US" sz="2000" dirty="0"/>
                    </a:p>
                  </a:txBody>
                  <a:tcPr/>
                </a:tc>
                <a:tc>
                  <a:txBody>
                    <a:bodyPr/>
                    <a:lstStyle/>
                    <a:p>
                      <a:r>
                        <a:rPr lang="en-US" altLang="zh-TW" sz="2000" b="0" i="0" kern="1200" dirty="0" smtClean="0">
                          <a:solidFill>
                            <a:schemeClr val="tx1"/>
                          </a:solidFill>
                          <a:effectLst/>
                          <a:latin typeface="+mn-lt"/>
                          <a:ea typeface="+mn-ea"/>
                          <a:cs typeface="+mn-cs"/>
                        </a:rPr>
                        <a:t>* 5d </a:t>
                      </a:r>
                      <a:endParaRPr lang="zh-TW" altLang="en-US" sz="2000" dirty="0"/>
                    </a:p>
                  </a:txBody>
                  <a:tcPr/>
                </a:tc>
                <a:extLst>
                  <a:ext uri="{0D108BD9-81ED-4DB2-BD59-A6C34878D82A}">
                    <a16:rowId xmlns:a16="http://schemas.microsoft.com/office/drawing/2014/main" val="2557083474"/>
                  </a:ext>
                </a:extLst>
              </a:tr>
              <a:tr h="396240">
                <a:tc>
                  <a:txBody>
                    <a:bodyPr/>
                    <a:lstStyle/>
                    <a:p>
                      <a:r>
                        <a:rPr lang="en-US" altLang="zh-TW" sz="2000" b="0" i="0" kern="1200" dirty="0" smtClean="0">
                          <a:solidFill>
                            <a:schemeClr val="tx1"/>
                          </a:solidFill>
                          <a:effectLst/>
                          <a:latin typeface="+mn-lt"/>
                          <a:ea typeface="+mn-ea"/>
                          <a:cs typeface="+mn-cs"/>
                        </a:rPr>
                        <a:t>Child 1-12yr</a:t>
                      </a:r>
                      <a:endParaRPr lang="zh-TW" altLang="en-US" sz="2000" dirty="0"/>
                    </a:p>
                  </a:txBody>
                  <a:tcPr/>
                </a:tc>
                <a:tc>
                  <a:txBody>
                    <a:bodyPr/>
                    <a:lstStyle/>
                    <a:p>
                      <a:r>
                        <a:rPr lang="en-US" altLang="zh-TW" sz="2000" b="0" i="0" kern="1200" dirty="0" smtClean="0">
                          <a:solidFill>
                            <a:schemeClr val="tx1"/>
                          </a:solidFill>
                          <a:effectLst/>
                          <a:latin typeface="+mn-lt"/>
                          <a:ea typeface="+mn-ea"/>
                          <a:cs typeface="+mn-cs"/>
                        </a:rPr>
                        <a:t>23kg-40kg</a:t>
                      </a:r>
                      <a:endParaRPr lang="zh-TW" altLang="en-US" sz="2000" dirty="0"/>
                    </a:p>
                  </a:txBody>
                  <a:tcPr/>
                </a:tc>
                <a:tc>
                  <a:txBody>
                    <a:bodyPr/>
                    <a:lstStyle/>
                    <a:p>
                      <a:r>
                        <a:rPr lang="en-US" altLang="zh-TW" sz="2000" b="0" i="0" kern="1200" dirty="0" smtClean="0">
                          <a:solidFill>
                            <a:schemeClr val="tx1"/>
                          </a:solidFill>
                          <a:effectLst/>
                          <a:latin typeface="+mn-lt"/>
                          <a:ea typeface="+mn-ea"/>
                          <a:cs typeface="+mn-cs"/>
                        </a:rPr>
                        <a:t>60mg bid</a:t>
                      </a:r>
                      <a:endParaRPr lang="zh-TW" altLang="en-US" sz="2000" dirty="0"/>
                    </a:p>
                  </a:txBody>
                  <a:tcPr/>
                </a:tc>
                <a:tc>
                  <a:txBody>
                    <a:bodyPr/>
                    <a:lstStyle/>
                    <a:p>
                      <a:r>
                        <a:rPr lang="en-US" altLang="zh-TW" sz="2000" b="0" i="0" kern="1200" dirty="0" smtClean="0">
                          <a:solidFill>
                            <a:schemeClr val="tx1"/>
                          </a:solidFill>
                          <a:effectLst/>
                          <a:latin typeface="+mn-lt"/>
                          <a:ea typeface="+mn-ea"/>
                          <a:cs typeface="+mn-cs"/>
                        </a:rPr>
                        <a:t>* 5d </a:t>
                      </a:r>
                      <a:endParaRPr lang="zh-TW" altLang="en-US" sz="2000" dirty="0"/>
                    </a:p>
                  </a:txBody>
                  <a:tcPr/>
                </a:tc>
                <a:extLst>
                  <a:ext uri="{0D108BD9-81ED-4DB2-BD59-A6C34878D82A}">
                    <a16:rowId xmlns:a16="http://schemas.microsoft.com/office/drawing/2014/main" val="3976237817"/>
                  </a:ext>
                </a:extLst>
              </a:tr>
              <a:tr h="396240">
                <a:tc>
                  <a:txBody>
                    <a:bodyPr/>
                    <a:lstStyle/>
                    <a:p>
                      <a:endParaRPr lang="zh-TW" altLang="en-US" sz="2000" dirty="0"/>
                    </a:p>
                  </a:txBody>
                  <a:tcPr/>
                </a:tc>
                <a:tc>
                  <a:txBody>
                    <a:bodyPr/>
                    <a:lstStyle/>
                    <a:p>
                      <a:r>
                        <a:rPr lang="en-US" altLang="zh-TW" sz="2000" b="0" i="0" kern="1200" dirty="0" smtClean="0">
                          <a:solidFill>
                            <a:schemeClr val="tx1"/>
                          </a:solidFill>
                          <a:effectLst/>
                          <a:latin typeface="+mn-lt"/>
                          <a:ea typeface="+mn-ea"/>
                          <a:cs typeface="+mn-cs"/>
                        </a:rPr>
                        <a:t>15kg-23kg</a:t>
                      </a:r>
                      <a:endParaRPr lang="zh-TW" altLang="en-US" sz="2000" dirty="0"/>
                    </a:p>
                  </a:txBody>
                  <a:tcPr/>
                </a:tc>
                <a:tc>
                  <a:txBody>
                    <a:bodyPr/>
                    <a:lstStyle/>
                    <a:p>
                      <a:r>
                        <a:rPr lang="en-US" altLang="zh-TW" sz="2000" b="0" i="0" kern="1200" dirty="0" smtClean="0">
                          <a:solidFill>
                            <a:schemeClr val="tx1"/>
                          </a:solidFill>
                          <a:effectLst/>
                          <a:latin typeface="+mn-lt"/>
                          <a:ea typeface="+mn-ea"/>
                          <a:cs typeface="+mn-cs"/>
                        </a:rPr>
                        <a:t>45mg bid</a:t>
                      </a:r>
                      <a:endParaRPr lang="zh-TW" altLang="en-US" sz="2000" dirty="0"/>
                    </a:p>
                  </a:txBody>
                  <a:tcPr/>
                </a:tc>
                <a:tc>
                  <a:txBody>
                    <a:bodyPr/>
                    <a:lstStyle/>
                    <a:p>
                      <a:r>
                        <a:rPr lang="en-US" altLang="zh-TW" sz="2000" b="0" i="0" kern="1200" dirty="0" smtClean="0">
                          <a:solidFill>
                            <a:schemeClr val="tx1"/>
                          </a:solidFill>
                          <a:effectLst/>
                          <a:latin typeface="+mn-lt"/>
                          <a:ea typeface="+mn-ea"/>
                          <a:cs typeface="+mn-cs"/>
                        </a:rPr>
                        <a:t>* 5d </a:t>
                      </a:r>
                      <a:endParaRPr lang="zh-TW" altLang="en-US" sz="2000" dirty="0"/>
                    </a:p>
                  </a:txBody>
                  <a:tcPr/>
                </a:tc>
                <a:extLst>
                  <a:ext uri="{0D108BD9-81ED-4DB2-BD59-A6C34878D82A}">
                    <a16:rowId xmlns:a16="http://schemas.microsoft.com/office/drawing/2014/main" val="63683113"/>
                  </a:ext>
                </a:extLst>
              </a:tr>
              <a:tr h="396240">
                <a:tc>
                  <a:txBody>
                    <a:bodyPr/>
                    <a:lstStyle/>
                    <a:p>
                      <a:endParaRPr lang="zh-TW" altLang="en-US" sz="20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0" i="0" kern="1200" dirty="0" smtClean="0">
                          <a:solidFill>
                            <a:schemeClr val="tx1"/>
                          </a:solidFill>
                          <a:effectLst/>
                          <a:latin typeface="+mn-lt"/>
                          <a:ea typeface="+mn-ea"/>
                          <a:cs typeface="+mn-cs"/>
                        </a:rPr>
                        <a:t>&lt;15kg</a:t>
                      </a:r>
                      <a:endParaRPr lang="zh-TW" altLang="en-US" sz="20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0" i="0" kern="1200" dirty="0" smtClean="0">
                          <a:solidFill>
                            <a:schemeClr val="tx1"/>
                          </a:solidFill>
                          <a:effectLst/>
                          <a:latin typeface="+mn-lt"/>
                          <a:ea typeface="+mn-ea"/>
                          <a:cs typeface="+mn-cs"/>
                        </a:rPr>
                        <a:t>30mg bid</a:t>
                      </a:r>
                      <a:endParaRPr lang="zh-TW" altLang="en-US" sz="2000" dirty="0" smtClean="0"/>
                    </a:p>
                  </a:txBody>
                  <a:tcPr/>
                </a:tc>
                <a:tc>
                  <a:txBody>
                    <a:bodyPr/>
                    <a:lstStyle/>
                    <a:p>
                      <a:r>
                        <a:rPr lang="en-US" altLang="zh-TW" sz="2000" b="0" i="0" kern="1200" dirty="0" smtClean="0">
                          <a:solidFill>
                            <a:schemeClr val="tx1"/>
                          </a:solidFill>
                          <a:effectLst/>
                          <a:latin typeface="+mn-lt"/>
                          <a:ea typeface="+mn-ea"/>
                          <a:cs typeface="+mn-cs"/>
                        </a:rPr>
                        <a:t>* 5d </a:t>
                      </a:r>
                      <a:endParaRPr lang="zh-TW" altLang="en-US" sz="2000" dirty="0"/>
                    </a:p>
                  </a:txBody>
                  <a:tcPr/>
                </a:tc>
                <a:extLst>
                  <a:ext uri="{0D108BD9-81ED-4DB2-BD59-A6C34878D82A}">
                    <a16:rowId xmlns:a16="http://schemas.microsoft.com/office/drawing/2014/main" val="3120520291"/>
                  </a:ext>
                </a:extLst>
              </a:tr>
              <a:tr h="396240">
                <a:tc>
                  <a:txBody>
                    <a:bodyPr/>
                    <a:lstStyle/>
                    <a:p>
                      <a:r>
                        <a:rPr lang="en-US" altLang="zh-TW" sz="2000" b="0" i="0" kern="1200" dirty="0" smtClean="0">
                          <a:solidFill>
                            <a:schemeClr val="tx1"/>
                          </a:solidFill>
                          <a:effectLst/>
                          <a:latin typeface="+mn-lt"/>
                          <a:ea typeface="+mn-ea"/>
                          <a:cs typeface="+mn-cs"/>
                        </a:rPr>
                        <a:t>Child &lt; 1yr</a:t>
                      </a:r>
                      <a:endParaRPr lang="zh-TW" altLang="en-US" sz="2000" dirty="0"/>
                    </a:p>
                  </a:txBody>
                  <a:tcPr/>
                </a:tc>
                <a:tc gridSpan="2">
                  <a:txBody>
                    <a:bodyPr/>
                    <a:lstStyle/>
                    <a:p>
                      <a:r>
                        <a:rPr lang="en-US" altLang="zh-TW" sz="2000" b="0" i="0" kern="1200" dirty="0" smtClean="0">
                          <a:solidFill>
                            <a:schemeClr val="tx1"/>
                          </a:solidFill>
                          <a:effectLst/>
                          <a:latin typeface="+mn-lt"/>
                          <a:ea typeface="+mn-ea"/>
                          <a:cs typeface="+mn-cs"/>
                        </a:rPr>
                        <a:t>3mg/kg</a:t>
                      </a:r>
                      <a:endParaRPr lang="zh-TW" altLang="en-US" sz="2000" dirty="0"/>
                    </a:p>
                  </a:txBody>
                  <a:tcPr/>
                </a:tc>
                <a:tc hMerge="1">
                  <a:txBody>
                    <a:bodyPr/>
                    <a:lstStyle/>
                    <a:p>
                      <a:endParaRPr lang="zh-TW" altLang="en-US" dirty="0"/>
                    </a:p>
                  </a:txBody>
                  <a:tcPr/>
                </a:tc>
                <a:tc>
                  <a:txBody>
                    <a:bodyPr/>
                    <a:lstStyle/>
                    <a:p>
                      <a:r>
                        <a:rPr lang="en-US" altLang="zh-TW" sz="2000" b="0" i="0" kern="1200" dirty="0" smtClean="0">
                          <a:solidFill>
                            <a:schemeClr val="tx1"/>
                          </a:solidFill>
                          <a:effectLst/>
                          <a:latin typeface="+mn-lt"/>
                          <a:ea typeface="+mn-ea"/>
                          <a:cs typeface="+mn-cs"/>
                        </a:rPr>
                        <a:t>* 5d </a:t>
                      </a:r>
                      <a:endParaRPr lang="zh-TW" altLang="en-US" sz="2000" dirty="0"/>
                    </a:p>
                  </a:txBody>
                  <a:tcPr/>
                </a:tc>
                <a:extLst>
                  <a:ext uri="{0D108BD9-81ED-4DB2-BD59-A6C34878D82A}">
                    <a16:rowId xmlns:a16="http://schemas.microsoft.com/office/drawing/2014/main" val="2257037441"/>
                  </a:ext>
                </a:extLst>
              </a:tr>
            </a:tbl>
          </a:graphicData>
        </a:graphic>
      </p:graphicFrame>
      <p:sp>
        <p:nvSpPr>
          <p:cNvPr id="8" name="矩形 7"/>
          <p:cNvSpPr/>
          <p:nvPr/>
        </p:nvSpPr>
        <p:spPr>
          <a:xfrm>
            <a:off x="18579685" y="0"/>
            <a:ext cx="5603789" cy="9510296"/>
          </a:xfrm>
          <a:prstGeom prst="rect">
            <a:avLst/>
          </a:prstGeom>
          <a:solidFill>
            <a:schemeClr val="bg1"/>
          </a:solidFill>
        </p:spPr>
        <p:txBody>
          <a:bodyPr wrap="square">
            <a:spAutoFit/>
          </a:bodyPr>
          <a:lstStyle/>
          <a:p>
            <a:r>
              <a:rPr lang="zh-TW" altLang="en-US" dirty="0"/>
              <a:t>不同版本的 </a:t>
            </a:r>
            <a:r>
              <a:rPr lang="en-US" altLang="zh-TW" dirty="0" err="1"/>
              <a:t>oseltamivir</a:t>
            </a:r>
            <a:r>
              <a:rPr lang="en-US" altLang="zh-TW" dirty="0"/>
              <a:t> renal </a:t>
            </a:r>
            <a:r>
              <a:rPr lang="zh-TW" altLang="en-US" dirty="0"/>
              <a:t>給法</a:t>
            </a:r>
          </a:p>
          <a:p>
            <a:r>
              <a:rPr lang="en-US" altLang="zh-TW" dirty="0"/>
              <a:t>1. </a:t>
            </a:r>
            <a:r>
              <a:rPr lang="zh-TW" altLang="en-US" dirty="0"/>
              <a:t>高醫藥典</a:t>
            </a:r>
          </a:p>
          <a:p>
            <a:r>
              <a:rPr lang="zh-TW" altLang="en-US" dirty="0"/>
              <a:t>   </a:t>
            </a:r>
            <a:r>
              <a:rPr lang="en-US" altLang="zh-TW" dirty="0" err="1"/>
              <a:t>CCr</a:t>
            </a:r>
            <a:r>
              <a:rPr lang="en-US" altLang="zh-TW" dirty="0"/>
              <a:t>&gt;60: 75mg bid* 5 days</a:t>
            </a:r>
          </a:p>
          <a:p>
            <a:r>
              <a:rPr lang="en-US" altLang="zh-TW" dirty="0"/>
              <a:t>   </a:t>
            </a:r>
            <a:r>
              <a:rPr lang="en-US" altLang="zh-TW" dirty="0" err="1"/>
              <a:t>Ccr</a:t>
            </a:r>
            <a:r>
              <a:rPr lang="en-US" altLang="zh-TW" dirty="0"/>
              <a:t> 10-30: 75mg </a:t>
            </a:r>
            <a:r>
              <a:rPr lang="en-US" altLang="zh-TW" dirty="0" err="1"/>
              <a:t>qd</a:t>
            </a:r>
            <a:r>
              <a:rPr lang="en-US" altLang="zh-TW" dirty="0"/>
              <a:t> </a:t>
            </a:r>
          </a:p>
          <a:p>
            <a:r>
              <a:rPr lang="en-US" altLang="zh-TW" dirty="0"/>
              <a:t>   </a:t>
            </a:r>
            <a:r>
              <a:rPr lang="en-US" altLang="zh-TW" dirty="0" err="1"/>
              <a:t>Ccr</a:t>
            </a:r>
            <a:r>
              <a:rPr lang="en-US" altLang="zh-TW" dirty="0"/>
              <a:t> &lt;10: 75mg single dose</a:t>
            </a:r>
          </a:p>
          <a:p>
            <a:r>
              <a:rPr lang="en-US" altLang="zh-TW" dirty="0"/>
              <a:t>   HD: Start 75mg/d, then 75mg TIW AD, total 3 doses</a:t>
            </a:r>
            <a:br>
              <a:rPr lang="en-US" altLang="zh-TW" dirty="0"/>
            </a:br>
            <a:r>
              <a:rPr lang="en-US" altLang="zh-TW" dirty="0"/>
              <a:t/>
            </a:r>
            <a:br>
              <a:rPr lang="en-US" altLang="zh-TW" dirty="0"/>
            </a:br>
            <a:r>
              <a:rPr lang="en-US" altLang="zh-TW" dirty="0"/>
              <a:t>2. MICU</a:t>
            </a:r>
          </a:p>
          <a:p>
            <a:r>
              <a:rPr lang="en-US" altLang="zh-TW" dirty="0"/>
              <a:t>   </a:t>
            </a:r>
            <a:r>
              <a:rPr lang="en-US" altLang="zh-TW" dirty="0" err="1"/>
              <a:t>CCr</a:t>
            </a:r>
            <a:r>
              <a:rPr lang="en-US" altLang="zh-TW" dirty="0"/>
              <a:t>&gt;50: 75mg bid* 5 days</a:t>
            </a:r>
          </a:p>
          <a:p>
            <a:r>
              <a:rPr lang="en-US" altLang="zh-TW" dirty="0"/>
              <a:t>   </a:t>
            </a:r>
            <a:r>
              <a:rPr lang="en-US" altLang="zh-TW" dirty="0" err="1"/>
              <a:t>Ccr</a:t>
            </a:r>
            <a:r>
              <a:rPr lang="en-US" altLang="zh-TW" dirty="0"/>
              <a:t> 30-50: 75mg bid* 5 days</a:t>
            </a:r>
          </a:p>
          <a:p>
            <a:r>
              <a:rPr lang="en-US" altLang="zh-TW" dirty="0"/>
              <a:t>   </a:t>
            </a:r>
            <a:r>
              <a:rPr lang="en-US" altLang="zh-TW" dirty="0" err="1"/>
              <a:t>Ccr</a:t>
            </a:r>
            <a:r>
              <a:rPr lang="en-US" altLang="zh-TW" dirty="0"/>
              <a:t> 10-30: 75mg </a:t>
            </a:r>
            <a:r>
              <a:rPr lang="en-US" altLang="zh-TW" dirty="0" err="1"/>
              <a:t>qd</a:t>
            </a:r>
            <a:r>
              <a:rPr lang="en-US" altLang="zh-TW" dirty="0"/>
              <a:t>* 5 days</a:t>
            </a:r>
          </a:p>
          <a:p>
            <a:r>
              <a:rPr lang="en-US" altLang="zh-TW" dirty="0"/>
              <a:t>   </a:t>
            </a:r>
            <a:r>
              <a:rPr lang="en-US" altLang="zh-TW" dirty="0" err="1"/>
              <a:t>Ccr</a:t>
            </a:r>
            <a:r>
              <a:rPr lang="en-US" altLang="zh-TW" dirty="0"/>
              <a:t> &lt;10: </a:t>
            </a:r>
            <a:r>
              <a:rPr lang="zh-TW" altLang="en-US" dirty="0"/>
              <a:t>無資料</a:t>
            </a:r>
            <a:r>
              <a:rPr lang="en-US" altLang="zh-TW" dirty="0"/>
              <a:t>, 75mg single dose</a:t>
            </a:r>
          </a:p>
          <a:p>
            <a:r>
              <a:rPr lang="en-US" altLang="zh-TW" dirty="0"/>
              <a:t>   HD: 75mg*1 , then 75mg TIW AD</a:t>
            </a:r>
          </a:p>
          <a:p>
            <a:r>
              <a:rPr lang="en-US" altLang="zh-TW" dirty="0"/>
              <a:t> </a:t>
            </a:r>
          </a:p>
          <a:p>
            <a:r>
              <a:rPr lang="en-US" altLang="zh-TW" dirty="0"/>
              <a:t>3. </a:t>
            </a:r>
            <a:r>
              <a:rPr lang="zh-TW" altLang="en-US" dirty="0"/>
              <a:t>熱病</a:t>
            </a:r>
          </a:p>
          <a:p>
            <a:r>
              <a:rPr lang="zh-TW" altLang="en-US" dirty="0"/>
              <a:t>   </a:t>
            </a:r>
            <a:r>
              <a:rPr lang="en-US" altLang="zh-TW" dirty="0" err="1"/>
              <a:t>CCr</a:t>
            </a:r>
            <a:r>
              <a:rPr lang="en-US" altLang="zh-TW" dirty="0"/>
              <a:t>&gt;60: 75mg bid* 5 days</a:t>
            </a:r>
          </a:p>
          <a:p>
            <a:r>
              <a:rPr lang="en-US" altLang="zh-TW" dirty="0"/>
              <a:t>   </a:t>
            </a:r>
            <a:r>
              <a:rPr lang="en-US" altLang="zh-TW" dirty="0" err="1"/>
              <a:t>Ccr</a:t>
            </a:r>
            <a:r>
              <a:rPr lang="en-US" altLang="zh-TW" dirty="0"/>
              <a:t> 30-60: 30mg bid* 5 days</a:t>
            </a:r>
          </a:p>
          <a:p>
            <a:r>
              <a:rPr lang="en-US" altLang="zh-TW" dirty="0"/>
              <a:t>   </a:t>
            </a:r>
            <a:r>
              <a:rPr lang="en-US" altLang="zh-TW" dirty="0" err="1"/>
              <a:t>Ccr</a:t>
            </a:r>
            <a:r>
              <a:rPr lang="en-US" altLang="zh-TW" dirty="0"/>
              <a:t> 10-30: 30mg </a:t>
            </a:r>
            <a:r>
              <a:rPr lang="en-US" altLang="zh-TW" dirty="0" err="1"/>
              <a:t>qd</a:t>
            </a:r>
            <a:r>
              <a:rPr lang="en-US" altLang="zh-TW" dirty="0"/>
              <a:t>* 5 days</a:t>
            </a:r>
          </a:p>
          <a:p>
            <a:r>
              <a:rPr lang="en-US" altLang="zh-TW" dirty="0"/>
              <a:t>   </a:t>
            </a:r>
            <a:r>
              <a:rPr lang="en-US" altLang="zh-TW" dirty="0" err="1"/>
              <a:t>Ccr</a:t>
            </a:r>
            <a:r>
              <a:rPr lang="en-US" altLang="zh-TW" dirty="0"/>
              <a:t> &lt;10: use not recommended</a:t>
            </a:r>
          </a:p>
          <a:p>
            <a:r>
              <a:rPr lang="en-US" altLang="zh-TW" dirty="0"/>
              <a:t>   HD: 30mg , then 30mg TIW AD </a:t>
            </a:r>
          </a:p>
          <a:p>
            <a:endParaRPr lang="en-US" altLang="zh-TW" dirty="0"/>
          </a:p>
          <a:p>
            <a:r>
              <a:rPr lang="en-US" altLang="zh-TW" dirty="0"/>
              <a:t>4. </a:t>
            </a:r>
            <a:r>
              <a:rPr lang="en-US" altLang="zh-TW" dirty="0" err="1"/>
              <a:t>uptodate</a:t>
            </a:r>
            <a:endParaRPr lang="en-US" altLang="zh-TW" dirty="0"/>
          </a:p>
          <a:p>
            <a:r>
              <a:rPr lang="en-US" altLang="zh-TW" dirty="0"/>
              <a:t>   </a:t>
            </a:r>
            <a:r>
              <a:rPr lang="en-US" altLang="zh-TW" dirty="0" err="1"/>
              <a:t>CCr</a:t>
            </a:r>
            <a:r>
              <a:rPr lang="en-US" altLang="zh-TW" dirty="0"/>
              <a:t>&gt;60: 75mg bid* 5 days</a:t>
            </a:r>
          </a:p>
          <a:p>
            <a:r>
              <a:rPr lang="en-US" altLang="zh-TW" dirty="0"/>
              <a:t>   </a:t>
            </a:r>
            <a:r>
              <a:rPr lang="en-US" altLang="zh-TW" dirty="0" err="1"/>
              <a:t>Ccr</a:t>
            </a:r>
            <a:r>
              <a:rPr lang="en-US" altLang="zh-TW" dirty="0"/>
              <a:t> 30-60: 30mg bid* 5 days</a:t>
            </a:r>
          </a:p>
          <a:p>
            <a:r>
              <a:rPr lang="en-US" altLang="zh-TW" dirty="0"/>
              <a:t>   </a:t>
            </a:r>
            <a:r>
              <a:rPr lang="en-US" altLang="zh-TW" dirty="0" err="1"/>
              <a:t>Ccr</a:t>
            </a:r>
            <a:r>
              <a:rPr lang="en-US" altLang="zh-TW" dirty="0"/>
              <a:t> 10-30: 30mg </a:t>
            </a:r>
            <a:r>
              <a:rPr lang="en-US" altLang="zh-TW" dirty="0" err="1"/>
              <a:t>qd</a:t>
            </a:r>
            <a:r>
              <a:rPr lang="en-US" altLang="zh-TW" dirty="0"/>
              <a:t>* 5 days</a:t>
            </a:r>
          </a:p>
          <a:p>
            <a:r>
              <a:rPr lang="en-US" altLang="zh-TW" dirty="0"/>
              <a:t>   </a:t>
            </a:r>
            <a:r>
              <a:rPr lang="en-US" altLang="zh-TW" dirty="0" err="1"/>
              <a:t>Ccr</a:t>
            </a:r>
            <a:r>
              <a:rPr lang="en-US" altLang="zh-TW" dirty="0"/>
              <a:t> &lt;10: use not recommended</a:t>
            </a:r>
          </a:p>
          <a:p>
            <a:r>
              <a:rPr lang="en-US" altLang="zh-TW" dirty="0"/>
              <a:t>   HD: 30mg , then 30mg TIW AD </a:t>
            </a:r>
          </a:p>
          <a:p>
            <a:endParaRPr lang="en-US" altLang="zh-TW" dirty="0"/>
          </a:p>
          <a:p>
            <a:r>
              <a:rPr lang="en-US" altLang="zh-TW" dirty="0"/>
              <a:t>5. </a:t>
            </a:r>
            <a:r>
              <a:rPr lang="zh-TW" altLang="en-US" dirty="0"/>
              <a:t>仿單 </a:t>
            </a:r>
          </a:p>
          <a:p>
            <a:r>
              <a:rPr lang="zh-TW" altLang="en-US" dirty="0"/>
              <a:t>   </a:t>
            </a:r>
            <a:r>
              <a:rPr lang="en-US" altLang="zh-TW" dirty="0" err="1"/>
              <a:t>CCr</a:t>
            </a:r>
            <a:r>
              <a:rPr lang="en-US" altLang="zh-TW" dirty="0"/>
              <a:t>&gt;60: 75mg bid* 5 days</a:t>
            </a:r>
          </a:p>
          <a:p>
            <a:r>
              <a:rPr lang="en-US" altLang="zh-TW" dirty="0"/>
              <a:t>   </a:t>
            </a:r>
            <a:r>
              <a:rPr lang="en-US" altLang="zh-TW" dirty="0" err="1"/>
              <a:t>Ccr</a:t>
            </a:r>
            <a:r>
              <a:rPr lang="en-US" altLang="zh-TW" dirty="0"/>
              <a:t> 30-60: 30mg bid* 5 days</a:t>
            </a:r>
          </a:p>
          <a:p>
            <a:r>
              <a:rPr lang="en-US" altLang="zh-TW" dirty="0"/>
              <a:t>   </a:t>
            </a:r>
            <a:r>
              <a:rPr lang="en-US" altLang="zh-TW" dirty="0" err="1"/>
              <a:t>Ccr</a:t>
            </a:r>
            <a:r>
              <a:rPr lang="en-US" altLang="zh-TW" dirty="0"/>
              <a:t> 10-30: 30mg </a:t>
            </a:r>
            <a:r>
              <a:rPr lang="en-US" altLang="zh-TW" dirty="0" err="1"/>
              <a:t>qd</a:t>
            </a:r>
            <a:r>
              <a:rPr lang="en-US" altLang="zh-TW" dirty="0"/>
              <a:t>* 5 days</a:t>
            </a:r>
          </a:p>
          <a:p>
            <a:r>
              <a:rPr lang="en-US" altLang="zh-TW" dirty="0"/>
              <a:t>   </a:t>
            </a:r>
            <a:r>
              <a:rPr lang="en-US" altLang="zh-TW" dirty="0" err="1"/>
              <a:t>Ccr</a:t>
            </a:r>
            <a:r>
              <a:rPr lang="en-US" altLang="zh-TW" dirty="0"/>
              <a:t> &lt;10: no data</a:t>
            </a:r>
          </a:p>
          <a:p>
            <a:r>
              <a:rPr lang="en-US" altLang="zh-TW" dirty="0"/>
              <a:t>   HD: 30mg TIW after HD</a:t>
            </a:r>
          </a:p>
        </p:txBody>
      </p:sp>
      <p:sp>
        <p:nvSpPr>
          <p:cNvPr id="7" name="矩形 6"/>
          <p:cNvSpPr/>
          <p:nvPr/>
        </p:nvSpPr>
        <p:spPr>
          <a:xfrm>
            <a:off x="24267696" y="0"/>
            <a:ext cx="6096000" cy="5078313"/>
          </a:xfrm>
          <a:prstGeom prst="rect">
            <a:avLst/>
          </a:prstGeom>
          <a:solidFill>
            <a:schemeClr val="bg1"/>
          </a:solidFill>
        </p:spPr>
        <p:txBody>
          <a:bodyPr>
            <a:spAutoFit/>
          </a:bodyPr>
          <a:lstStyle/>
          <a:p>
            <a:r>
              <a:rPr lang="zh-TW" altLang="en-US" dirty="0"/>
              <a:t>對於肌酸酐清除率</a:t>
            </a:r>
            <a:r>
              <a:rPr lang="en-US" altLang="zh-TW" dirty="0"/>
              <a:t>(creatinine clearance)</a:t>
            </a:r>
            <a:r>
              <a:rPr lang="zh-TW" altLang="en-US" dirty="0"/>
              <a:t>高於 </a:t>
            </a:r>
            <a:r>
              <a:rPr lang="en-US" altLang="zh-TW" dirty="0"/>
              <a:t>60 </a:t>
            </a:r>
            <a:r>
              <a:rPr lang="zh-TW" altLang="en-US" dirty="0"/>
              <a:t>毫升</a:t>
            </a:r>
            <a:r>
              <a:rPr lang="en-US" altLang="zh-TW" dirty="0"/>
              <a:t>/</a:t>
            </a:r>
            <a:r>
              <a:rPr lang="zh-TW" altLang="en-US" dirty="0"/>
              <a:t>分鐘的病患，並不需要調整劑量。</a:t>
            </a:r>
          </a:p>
          <a:p>
            <a:r>
              <a:rPr lang="zh-TW" altLang="en-US" dirty="0"/>
              <a:t>對於肌酸酐清除率介於 </a:t>
            </a:r>
            <a:r>
              <a:rPr lang="en-US" altLang="zh-TW" dirty="0"/>
              <a:t>30 </a:t>
            </a:r>
            <a:r>
              <a:rPr lang="zh-TW" altLang="en-US" dirty="0"/>
              <a:t>到 </a:t>
            </a:r>
            <a:r>
              <a:rPr lang="en-US" altLang="zh-TW" dirty="0"/>
              <a:t>60 </a:t>
            </a:r>
            <a:r>
              <a:rPr lang="zh-TW" altLang="en-US" dirty="0"/>
              <a:t>毫升</a:t>
            </a:r>
            <a:r>
              <a:rPr lang="en-US" altLang="zh-TW" dirty="0"/>
              <a:t>/</a:t>
            </a:r>
            <a:r>
              <a:rPr lang="zh-TW" altLang="en-US" dirty="0"/>
              <a:t>分鐘的患者，建議降低 </a:t>
            </a:r>
            <a:r>
              <a:rPr lang="en-US" altLang="zh-TW" dirty="0"/>
              <a:t>Tamiflu®</a:t>
            </a:r>
            <a:r>
              <a:rPr lang="zh-TW" altLang="en-US" dirty="0"/>
              <a:t>的用量至 </a:t>
            </a:r>
            <a:r>
              <a:rPr lang="en-US" altLang="zh-TW" dirty="0"/>
              <a:t>30 </a:t>
            </a:r>
            <a:r>
              <a:rPr lang="zh-TW" altLang="en-US" dirty="0"/>
              <a:t>毫克，每天給藥兩次，為期 </a:t>
            </a:r>
            <a:r>
              <a:rPr lang="en-US" altLang="zh-TW" dirty="0"/>
              <a:t>5 </a:t>
            </a:r>
            <a:r>
              <a:rPr lang="zh-TW" altLang="en-US" dirty="0"/>
              <a:t>天。對於肌酸酐清除率介於 </a:t>
            </a:r>
            <a:r>
              <a:rPr lang="en-US" altLang="zh-TW" dirty="0"/>
              <a:t>10 </a:t>
            </a:r>
            <a:r>
              <a:rPr lang="zh-TW" altLang="en-US" dirty="0"/>
              <a:t>到 </a:t>
            </a:r>
            <a:r>
              <a:rPr lang="en-US" altLang="zh-TW" dirty="0"/>
              <a:t>30 </a:t>
            </a:r>
            <a:r>
              <a:rPr lang="zh-TW" altLang="en-US" dirty="0"/>
              <a:t>毫升</a:t>
            </a:r>
            <a:r>
              <a:rPr lang="en-US" altLang="zh-TW" dirty="0"/>
              <a:t>/</a:t>
            </a:r>
            <a:r>
              <a:rPr lang="zh-TW" altLang="en-US" dirty="0"/>
              <a:t>分鐘的病患，建議</a:t>
            </a:r>
          </a:p>
          <a:p>
            <a:r>
              <a:rPr lang="en-US" altLang="zh-TW" dirty="0"/>
              <a:t>Tamiflu®</a:t>
            </a:r>
            <a:r>
              <a:rPr lang="zh-TW" altLang="en-US" dirty="0"/>
              <a:t>的用量可降低至 </a:t>
            </a:r>
            <a:r>
              <a:rPr lang="en-US" altLang="zh-TW" dirty="0"/>
              <a:t>30 </a:t>
            </a:r>
            <a:r>
              <a:rPr lang="zh-TW" altLang="en-US" dirty="0"/>
              <a:t>毫克，每天給藥一次，為期 </a:t>
            </a:r>
            <a:r>
              <a:rPr lang="en-US" altLang="zh-TW" dirty="0"/>
              <a:t>5 </a:t>
            </a:r>
            <a:r>
              <a:rPr lang="zh-TW" altLang="en-US" dirty="0"/>
              <a:t>天。對進行例行性血液透析的患者，建議每次透析後投予一劑 </a:t>
            </a:r>
            <a:r>
              <a:rPr lang="en-US" altLang="zh-TW" dirty="0"/>
              <a:t>30 </a:t>
            </a:r>
            <a:r>
              <a:rPr lang="zh-TW" altLang="en-US" dirty="0"/>
              <a:t>毫克 </a:t>
            </a:r>
            <a:r>
              <a:rPr lang="en-US" altLang="zh-TW" dirty="0"/>
              <a:t>Tamiflu®</a:t>
            </a:r>
            <a:r>
              <a:rPr lang="zh-TW" altLang="en-US" dirty="0"/>
              <a:t>。若臨床判斷有需要，第一劑</a:t>
            </a:r>
          </a:p>
          <a:p>
            <a:r>
              <a:rPr lang="en-US" altLang="zh-TW" dirty="0"/>
              <a:t>Tamiflu®</a:t>
            </a:r>
            <a:r>
              <a:rPr lang="zh-TW" altLang="en-US" dirty="0"/>
              <a:t>亦可改於透析前給藥。對進行腹膜透析的患者，建議的治療方式為 </a:t>
            </a:r>
            <a:r>
              <a:rPr lang="en-US" altLang="zh-TW" dirty="0"/>
              <a:t>30 </a:t>
            </a:r>
            <a:r>
              <a:rPr lang="zh-TW" altLang="en-US" dirty="0"/>
              <a:t>毫克單一劑量的 </a:t>
            </a:r>
            <a:r>
              <a:rPr lang="en-US" altLang="zh-TW" dirty="0"/>
              <a:t>Tamiflu®</a:t>
            </a:r>
            <a:r>
              <a:rPr lang="zh-TW" altLang="en-US" dirty="0"/>
              <a:t>。此劑量是依據 </a:t>
            </a:r>
            <a:r>
              <a:rPr lang="en-US" altLang="zh-TW" dirty="0"/>
              <a:t>CAPD (continuous ambulatory peritoneal dialysis)</a:t>
            </a:r>
            <a:r>
              <a:rPr lang="zh-TW" altLang="en-US" dirty="0"/>
              <a:t>患者</a:t>
            </a:r>
          </a:p>
          <a:p>
            <a:r>
              <a:rPr lang="zh-TW" altLang="en-US" dirty="0"/>
              <a:t>而定。當使用 </a:t>
            </a:r>
            <a:r>
              <a:rPr lang="en-US" altLang="zh-TW" dirty="0"/>
              <a:t>APD (automated peritoneal dialysis)</a:t>
            </a:r>
            <a:r>
              <a:rPr lang="zh-TW" altLang="en-US" dirty="0"/>
              <a:t>時，其 </a:t>
            </a:r>
            <a:r>
              <a:rPr lang="en-US" altLang="zh-TW" dirty="0" err="1"/>
              <a:t>oseltamivir</a:t>
            </a:r>
            <a:r>
              <a:rPr lang="en-US" altLang="zh-TW" dirty="0"/>
              <a:t> carboxylate </a:t>
            </a:r>
            <a:r>
              <a:rPr lang="zh-TW" altLang="en-US" dirty="0"/>
              <a:t>清除率預期比使用 </a:t>
            </a:r>
            <a:r>
              <a:rPr lang="en-US" altLang="zh-TW" dirty="0"/>
              <a:t>CAPD </a:t>
            </a:r>
            <a:r>
              <a:rPr lang="zh-TW" altLang="en-US" dirty="0"/>
              <a:t>時較高。若臨床有需要，可從 </a:t>
            </a:r>
            <a:r>
              <a:rPr lang="en-US" altLang="zh-TW" dirty="0"/>
              <a:t>APD </a:t>
            </a:r>
            <a:r>
              <a:rPr lang="zh-TW" altLang="en-US" dirty="0"/>
              <a:t>轉換至 </a:t>
            </a:r>
            <a:r>
              <a:rPr lang="en-US" altLang="zh-TW" dirty="0"/>
              <a:t>CAPD</a:t>
            </a:r>
            <a:r>
              <a:rPr lang="zh-TW" altLang="en-US" dirty="0"/>
              <a:t>。（參閱 </a:t>
            </a:r>
            <a:r>
              <a:rPr lang="en-US" altLang="zh-TW" dirty="0"/>
              <a:t>3.2.5 </a:t>
            </a:r>
            <a:r>
              <a:rPr lang="zh-TW" altLang="en-US" dirty="0"/>
              <a:t>特殊</a:t>
            </a:r>
          </a:p>
          <a:p>
            <a:r>
              <a:rPr lang="zh-TW" altLang="en-US" dirty="0"/>
              <a:t>族群的藥動學和 </a:t>
            </a:r>
            <a:r>
              <a:rPr lang="en-US" altLang="zh-TW" dirty="0"/>
              <a:t>2.4 </a:t>
            </a:r>
            <a:r>
              <a:rPr lang="zh-TW" altLang="en-US" dirty="0"/>
              <a:t>警語和注意事項）。尚未在沒有進行透析的腎病末期患者</a:t>
            </a:r>
            <a:r>
              <a:rPr lang="en-US" altLang="zh-TW" dirty="0"/>
              <a:t>(</a:t>
            </a:r>
            <a:r>
              <a:rPr lang="zh-TW" altLang="en-US" dirty="0"/>
              <a:t>即肌酸酐清除率</a:t>
            </a:r>
            <a:r>
              <a:rPr lang="en-US" altLang="zh-TW" dirty="0"/>
              <a:t>&lt; 10 </a:t>
            </a:r>
            <a:r>
              <a:rPr lang="zh-TW" altLang="en-US" dirty="0"/>
              <a:t>毫升</a:t>
            </a:r>
            <a:r>
              <a:rPr lang="en-US" altLang="zh-TW" dirty="0"/>
              <a:t>/</a:t>
            </a:r>
            <a:r>
              <a:rPr lang="zh-TW" altLang="en-US" dirty="0"/>
              <a:t>分鐘</a:t>
            </a:r>
            <a:r>
              <a:rPr lang="en-US" altLang="zh-TW" dirty="0"/>
              <a:t>)</a:t>
            </a:r>
            <a:r>
              <a:rPr lang="zh-TW" altLang="en-US" dirty="0"/>
              <a:t>進行 </a:t>
            </a:r>
            <a:r>
              <a:rPr lang="en-US" altLang="zh-TW" dirty="0" err="1"/>
              <a:t>oseltamivir</a:t>
            </a:r>
            <a:r>
              <a:rPr lang="en-US" altLang="zh-TW" dirty="0"/>
              <a:t> </a:t>
            </a:r>
            <a:r>
              <a:rPr lang="zh-TW" altLang="en-US" dirty="0"/>
              <a:t>藥物動力學的研究。因此，此族群尚未有可供</a:t>
            </a:r>
          </a:p>
          <a:p>
            <a:r>
              <a:rPr lang="zh-TW" altLang="en-US" dirty="0"/>
              <a:t>參考的建議劑量。</a:t>
            </a:r>
          </a:p>
        </p:txBody>
      </p:sp>
      <p:graphicFrame>
        <p:nvGraphicFramePr>
          <p:cNvPr id="10" name="表格 9"/>
          <p:cNvGraphicFramePr>
            <a:graphicFrameLocks noGrp="1"/>
          </p:cNvGraphicFramePr>
          <p:nvPr>
            <p:extLst>
              <p:ext uri="{D42A27DB-BD31-4B8C-83A1-F6EECF244321}">
                <p14:modId xmlns:p14="http://schemas.microsoft.com/office/powerpoint/2010/main" val="1237747319"/>
              </p:ext>
            </p:extLst>
          </p:nvPr>
        </p:nvGraphicFramePr>
        <p:xfrm>
          <a:off x="7137210" y="4252751"/>
          <a:ext cx="3684580" cy="1981200"/>
        </p:xfrm>
        <a:graphic>
          <a:graphicData uri="http://schemas.openxmlformats.org/drawingml/2006/table">
            <a:tbl>
              <a:tblPr firstRow="1" bandRow="1">
                <a:tableStyleId>{8A107856-5554-42FB-B03E-39F5DBC370BA}</a:tableStyleId>
              </a:tblPr>
              <a:tblGrid>
                <a:gridCol w="1287379">
                  <a:extLst>
                    <a:ext uri="{9D8B030D-6E8A-4147-A177-3AD203B41FA5}">
                      <a16:colId xmlns:a16="http://schemas.microsoft.com/office/drawing/2014/main" val="2126302158"/>
                    </a:ext>
                  </a:extLst>
                </a:gridCol>
                <a:gridCol w="2397201">
                  <a:extLst>
                    <a:ext uri="{9D8B030D-6E8A-4147-A177-3AD203B41FA5}">
                      <a16:colId xmlns:a16="http://schemas.microsoft.com/office/drawing/2014/main" val="2334146593"/>
                    </a:ext>
                  </a:extLst>
                </a:gridCol>
              </a:tblGrid>
              <a:tr h="396240">
                <a:tc>
                  <a:txBody>
                    <a:bodyPr/>
                    <a:lstStyle/>
                    <a:p>
                      <a:r>
                        <a:rPr lang="en-US" altLang="zh-TW" sz="2000" b="0" dirty="0" err="1" smtClean="0"/>
                        <a:t>CCr</a:t>
                      </a:r>
                      <a:r>
                        <a:rPr lang="en-US" altLang="zh-TW" sz="2000" b="0" dirty="0" smtClean="0"/>
                        <a:t>&gt;60</a:t>
                      </a:r>
                      <a:endParaRPr lang="zh-TW" altLang="en-US" sz="2000" b="0" dirty="0"/>
                    </a:p>
                  </a:txBody>
                  <a:tcPr/>
                </a:tc>
                <a:tc>
                  <a:txBody>
                    <a:bodyPr/>
                    <a:lstStyle/>
                    <a:p>
                      <a:r>
                        <a:rPr lang="en-US" altLang="zh-TW" sz="2000" b="0" kern="1200" dirty="0" smtClean="0">
                          <a:effectLst/>
                        </a:rPr>
                        <a:t>75mg bid </a:t>
                      </a:r>
                      <a:endParaRPr lang="zh-TW" altLang="en-US" sz="2000" b="0" dirty="0"/>
                    </a:p>
                  </a:txBody>
                  <a:tcPr/>
                </a:tc>
                <a:extLst>
                  <a:ext uri="{0D108BD9-81ED-4DB2-BD59-A6C34878D82A}">
                    <a16:rowId xmlns:a16="http://schemas.microsoft.com/office/drawing/2014/main" val="2557083474"/>
                  </a:ext>
                </a:extLst>
              </a:tr>
              <a:tr h="396240">
                <a:tc>
                  <a:txBody>
                    <a:bodyPr/>
                    <a:lstStyle/>
                    <a:p>
                      <a:r>
                        <a:rPr lang="en-US" altLang="zh-TW" sz="2000" b="0" dirty="0" err="1" smtClean="0"/>
                        <a:t>Ccr</a:t>
                      </a:r>
                      <a:r>
                        <a:rPr lang="en-US" altLang="zh-TW" sz="2000" b="0" dirty="0" smtClean="0"/>
                        <a:t> 30-60</a:t>
                      </a:r>
                      <a:endParaRPr lang="zh-TW" altLang="en-US" sz="2000" b="0" dirty="0"/>
                    </a:p>
                  </a:txBody>
                  <a:tcPr/>
                </a:tc>
                <a:tc>
                  <a:txBody>
                    <a:bodyPr/>
                    <a:lstStyle/>
                    <a:p>
                      <a:r>
                        <a:rPr lang="en-US" altLang="zh-TW" sz="2000" b="0" kern="1200" dirty="0" smtClean="0">
                          <a:effectLst/>
                        </a:rPr>
                        <a:t>30mg bid</a:t>
                      </a:r>
                      <a:endParaRPr lang="zh-TW" altLang="en-US" sz="2000" b="0" dirty="0"/>
                    </a:p>
                  </a:txBody>
                  <a:tcPr/>
                </a:tc>
                <a:extLst>
                  <a:ext uri="{0D108BD9-81ED-4DB2-BD59-A6C34878D82A}">
                    <a16:rowId xmlns:a16="http://schemas.microsoft.com/office/drawing/2014/main" val="3976237817"/>
                  </a:ext>
                </a:extLst>
              </a:tr>
              <a:tr h="396240">
                <a:tc>
                  <a:txBody>
                    <a:bodyPr/>
                    <a:lstStyle/>
                    <a:p>
                      <a:r>
                        <a:rPr lang="en-US" altLang="zh-TW" sz="2000" b="0" dirty="0" err="1" smtClean="0"/>
                        <a:t>Ccr</a:t>
                      </a:r>
                      <a:r>
                        <a:rPr lang="en-US" altLang="zh-TW" sz="2000" b="0" dirty="0" smtClean="0"/>
                        <a:t> 10-30</a:t>
                      </a:r>
                      <a:endParaRPr lang="zh-TW" altLang="en-US" sz="2000" b="0" dirty="0"/>
                    </a:p>
                  </a:txBody>
                  <a:tcPr/>
                </a:tc>
                <a:tc>
                  <a:txBody>
                    <a:bodyPr/>
                    <a:lstStyle/>
                    <a:p>
                      <a:r>
                        <a:rPr lang="en-US" altLang="zh-TW" sz="2000" b="0" dirty="0" smtClean="0"/>
                        <a:t>30mg </a:t>
                      </a:r>
                      <a:r>
                        <a:rPr lang="en-US" altLang="zh-TW" sz="2000" b="0" dirty="0" err="1" smtClean="0"/>
                        <a:t>qd</a:t>
                      </a:r>
                      <a:endParaRPr lang="zh-TW" altLang="en-US" sz="2000" b="0" dirty="0"/>
                    </a:p>
                  </a:txBody>
                  <a:tcPr/>
                </a:tc>
                <a:extLst>
                  <a:ext uri="{0D108BD9-81ED-4DB2-BD59-A6C34878D82A}">
                    <a16:rowId xmlns:a16="http://schemas.microsoft.com/office/drawing/2014/main" val="63683113"/>
                  </a:ext>
                </a:extLst>
              </a:tr>
              <a:tr h="396240">
                <a:tc>
                  <a:txBody>
                    <a:bodyPr/>
                    <a:lstStyle/>
                    <a:p>
                      <a:r>
                        <a:rPr lang="en-US" altLang="zh-TW" sz="2000" b="0" dirty="0" err="1" smtClean="0"/>
                        <a:t>Ccr</a:t>
                      </a:r>
                      <a:r>
                        <a:rPr lang="en-US" altLang="zh-TW" sz="2000" b="0" dirty="0" smtClean="0"/>
                        <a:t> &lt;10</a:t>
                      </a:r>
                      <a:endParaRPr lang="zh-TW" altLang="en-US" sz="2000" b="0" dirty="0"/>
                    </a:p>
                  </a:txBody>
                  <a:tcPr/>
                </a:tc>
                <a:tc>
                  <a:txBody>
                    <a:bodyPr/>
                    <a:lstStyle/>
                    <a:p>
                      <a:r>
                        <a:rPr lang="en-US" altLang="zh-TW" sz="2000" b="0" dirty="0" smtClean="0"/>
                        <a:t>no data</a:t>
                      </a:r>
                      <a:endParaRPr lang="en-US" altLang="zh-TW" sz="2000" b="0" dirty="0"/>
                    </a:p>
                  </a:txBody>
                  <a:tcPr/>
                </a:tc>
                <a:extLst>
                  <a:ext uri="{0D108BD9-81ED-4DB2-BD59-A6C34878D82A}">
                    <a16:rowId xmlns:a16="http://schemas.microsoft.com/office/drawing/2014/main" val="3120520291"/>
                  </a:ext>
                </a:extLst>
              </a:tr>
              <a:tr h="396240">
                <a:tc>
                  <a:txBody>
                    <a:bodyPr/>
                    <a:lstStyle/>
                    <a:p>
                      <a:r>
                        <a:rPr lang="en-US" altLang="zh-TW" sz="2000" b="0" dirty="0" smtClean="0"/>
                        <a:t>HD</a:t>
                      </a:r>
                      <a:endParaRPr lang="zh-TW" altLang="en-US" sz="20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b="0" dirty="0" smtClean="0"/>
                        <a:t>30mg TIW after HD</a:t>
                      </a:r>
                    </a:p>
                  </a:txBody>
                  <a:tcPr/>
                </a:tc>
                <a:extLst>
                  <a:ext uri="{0D108BD9-81ED-4DB2-BD59-A6C34878D82A}">
                    <a16:rowId xmlns:a16="http://schemas.microsoft.com/office/drawing/2014/main" val="1806307088"/>
                  </a:ext>
                </a:extLst>
              </a:tr>
            </a:tbl>
          </a:graphicData>
        </a:graphic>
      </p:graphicFrame>
      <p:sp>
        <p:nvSpPr>
          <p:cNvPr id="9" name="矩形 8"/>
          <p:cNvSpPr/>
          <p:nvPr/>
        </p:nvSpPr>
        <p:spPr>
          <a:xfrm>
            <a:off x="9084798" y="6512203"/>
            <a:ext cx="3116559" cy="369332"/>
          </a:xfrm>
          <a:prstGeom prst="rect">
            <a:avLst/>
          </a:prstGeom>
        </p:spPr>
        <p:txBody>
          <a:bodyPr wrap="none">
            <a:spAutoFit/>
          </a:bodyPr>
          <a:lstStyle/>
          <a:p>
            <a:r>
              <a:rPr lang="en-US" altLang="zh-TW" dirty="0">
                <a:solidFill>
                  <a:srgbClr val="000000"/>
                </a:solidFill>
                <a:latin typeface="微軟正黑體" panose="020B0604030504040204" pitchFamily="34" charset="-120"/>
                <a:ea typeface="微軟正黑體" panose="020B0604030504040204" pitchFamily="34" charset="-120"/>
              </a:rPr>
              <a:t>CDC </a:t>
            </a:r>
            <a:r>
              <a:rPr lang="zh-TW" altLang="en-US" dirty="0">
                <a:solidFill>
                  <a:srgbClr val="000000"/>
                </a:solidFill>
                <a:latin typeface="微軟正黑體" panose="020B0604030504040204" pitchFamily="34" charset="-120"/>
                <a:ea typeface="微軟正黑體" panose="020B0604030504040204" pitchFamily="34" charset="-120"/>
              </a:rPr>
              <a:t>克流感中文仿單 </a:t>
            </a:r>
            <a:r>
              <a:rPr lang="en-US" altLang="zh-TW" dirty="0">
                <a:solidFill>
                  <a:srgbClr val="000000"/>
                </a:solidFill>
                <a:latin typeface="微軟正黑體" panose="020B0604030504040204" pitchFamily="34" charset="-120"/>
                <a:ea typeface="微軟正黑體" panose="020B0604030504040204" pitchFamily="34" charset="-120"/>
              </a:rPr>
              <a:t>2019.6</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4845066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微軟正黑體" panose="020B0604030504040204" pitchFamily="34" charset="-120"/>
                <a:ea typeface="微軟正黑體" panose="020B0604030504040204" pitchFamily="34" charset="-120"/>
              </a:rPr>
              <a:t>注意事項</a:t>
            </a:r>
          </a:p>
        </p:txBody>
      </p:sp>
      <p:sp>
        <p:nvSpPr>
          <p:cNvPr id="3" name="內容版面配置區 2"/>
          <p:cNvSpPr>
            <a:spLocks noGrp="1"/>
          </p:cNvSpPr>
          <p:nvPr>
            <p:ph idx="1"/>
          </p:nvPr>
        </p:nvSpPr>
        <p:spPr>
          <a:xfrm>
            <a:off x="845127" y="1828801"/>
            <a:ext cx="9634379" cy="4351337"/>
          </a:xfrm>
        </p:spPr>
        <p:txBody>
          <a:bodyPr>
            <a:normAutofit/>
          </a:bodyPr>
          <a:lstStyle/>
          <a:p>
            <a:pPr>
              <a:lnSpc>
                <a:spcPct val="100000"/>
              </a:lnSpc>
            </a:pPr>
            <a:r>
              <a:rPr lang="zh-TW" altLang="en-US" sz="2400" dirty="0">
                <a:latin typeface="微軟正黑體" panose="020B0604030504040204" pitchFamily="34" charset="-120"/>
                <a:ea typeface="微軟正黑體" panose="020B0604030504040204" pitchFamily="34" charset="-120"/>
              </a:rPr>
              <a:t>已有流感病患在服用 </a:t>
            </a:r>
            <a:r>
              <a:rPr lang="en-US" altLang="zh-TW" sz="2400" dirty="0">
                <a:latin typeface="微軟正黑體" panose="020B0604030504040204" pitchFamily="34" charset="-120"/>
                <a:ea typeface="微軟正黑體" panose="020B0604030504040204" pitchFamily="34" charset="-120"/>
              </a:rPr>
              <a:t>Tamiflu </a:t>
            </a:r>
            <a:r>
              <a:rPr lang="zh-TW" altLang="en-US" sz="2400" dirty="0">
                <a:latin typeface="微軟正黑體" panose="020B0604030504040204" pitchFamily="34" charset="-120"/>
                <a:ea typeface="微軟正黑體" panose="020B0604030504040204" pitchFamily="34" charset="-120"/>
              </a:rPr>
              <a:t>期間產生</a:t>
            </a:r>
            <a:r>
              <a:rPr lang="zh-TW" altLang="en-US" sz="2400" b="1" dirty="0">
                <a:latin typeface="微軟正黑體" panose="020B0604030504040204" pitchFamily="34" charset="-120"/>
                <a:ea typeface="微軟正黑體" panose="020B0604030504040204" pitchFamily="34" charset="-120"/>
              </a:rPr>
              <a:t>癲癇和類似精神錯亂</a:t>
            </a:r>
            <a:r>
              <a:rPr lang="zh-TW" altLang="en-US" sz="2400" dirty="0">
                <a:latin typeface="微軟正黑體" panose="020B0604030504040204" pitchFamily="34" charset="-120"/>
                <a:ea typeface="微軟正黑體" panose="020B0604030504040204" pitchFamily="34" charset="-120"/>
              </a:rPr>
              <a:t>的神經精神事件的報告， 大多數為</a:t>
            </a:r>
            <a:r>
              <a:rPr lang="zh-TW" altLang="en-US" sz="2400" b="1" dirty="0">
                <a:latin typeface="微軟正黑體" panose="020B0604030504040204" pitchFamily="34" charset="-120"/>
                <a:ea typeface="微軟正黑體" panose="020B0604030504040204" pitchFamily="34" charset="-120"/>
              </a:rPr>
              <a:t>小孩和青少年</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a:lnSpc>
                <a:spcPct val="100000"/>
              </a:lnSpc>
            </a:pPr>
            <a:r>
              <a:rPr lang="zh-TW" altLang="en-US" sz="2400" dirty="0">
                <a:latin typeface="微軟正黑體" panose="020B0604030504040204" pitchFamily="34" charset="-120"/>
                <a:ea typeface="微軟正黑體" panose="020B0604030504040204" pitchFamily="34" charset="-120"/>
              </a:rPr>
              <a:t>極少數案例中，此類事件會導致意外傷害。</a:t>
            </a:r>
            <a:r>
              <a:rPr lang="en-US" altLang="zh-TW" sz="2400" dirty="0">
                <a:latin typeface="微軟正黑體" panose="020B0604030504040204" pitchFamily="34" charset="-120"/>
                <a:ea typeface="微軟正黑體" panose="020B0604030504040204" pitchFamily="34" charset="-120"/>
              </a:rPr>
              <a:t>Tamiflu</a:t>
            </a:r>
            <a:r>
              <a:rPr lang="zh-TW" altLang="en-US" sz="2400" dirty="0">
                <a:latin typeface="微軟正黑體" panose="020B0604030504040204" pitchFamily="34" charset="-120"/>
                <a:ea typeface="微軟正黑體" panose="020B0604030504040204" pitchFamily="34" charset="-120"/>
              </a:rPr>
              <a:t>對於這類事件的因果關係還未知，另外也有未服用 </a:t>
            </a:r>
            <a:r>
              <a:rPr lang="en-US" altLang="zh-TW" sz="2400" dirty="0">
                <a:latin typeface="微軟正黑體" panose="020B0604030504040204" pitchFamily="34" charset="-120"/>
                <a:ea typeface="微軟正黑體" panose="020B0604030504040204" pitchFamily="34" charset="-120"/>
              </a:rPr>
              <a:t>Tamiflu</a:t>
            </a:r>
            <a:r>
              <a:rPr lang="zh-TW" altLang="en-US" sz="2400" dirty="0">
                <a:latin typeface="微軟正黑體" panose="020B0604030504040204" pitchFamily="34" charset="-120"/>
                <a:ea typeface="微軟正黑體" panose="020B0604030504040204" pitchFamily="34" charset="-120"/>
              </a:rPr>
              <a:t>之流感病患產生此類事件之報告。 </a:t>
            </a:r>
            <a:endParaRPr lang="en-US" altLang="zh-TW" sz="2400" dirty="0">
              <a:latin typeface="微軟正黑體" panose="020B0604030504040204" pitchFamily="34" charset="-120"/>
              <a:ea typeface="微軟正黑體" panose="020B0604030504040204" pitchFamily="34" charset="-120"/>
            </a:endParaRPr>
          </a:p>
          <a:p>
            <a:pPr>
              <a:lnSpc>
                <a:spcPct val="100000"/>
              </a:lnSpc>
            </a:pPr>
            <a:r>
              <a:rPr lang="zh-TW" altLang="en-US" sz="2400" dirty="0">
                <a:latin typeface="微軟正黑體" panose="020B0604030504040204" pitchFamily="34" charset="-120"/>
                <a:ea typeface="微軟正黑體" panose="020B0604030504040204" pitchFamily="34" charset="-120"/>
              </a:rPr>
              <a:t>三個不同的大型流行病學研究證實，和未接受抗病毒藥物治療的流感患者相比較，接 受 </a:t>
            </a:r>
            <a:r>
              <a:rPr lang="en-US" altLang="zh-TW" sz="2400" dirty="0">
                <a:latin typeface="微軟正黑體" panose="020B0604030504040204" pitchFamily="34" charset="-120"/>
                <a:ea typeface="微軟正黑體" panose="020B0604030504040204" pitchFamily="34" charset="-120"/>
              </a:rPr>
              <a:t>Tamiflu</a:t>
            </a:r>
            <a:r>
              <a:rPr lang="zh-TW" altLang="en-US" sz="2400" dirty="0">
                <a:latin typeface="微軟正黑體" panose="020B0604030504040204" pitchFamily="34" charset="-120"/>
                <a:ea typeface="微軟正黑體" panose="020B0604030504040204" pitchFamily="34" charset="-120"/>
              </a:rPr>
              <a:t>治療之流感患者發生神經精神事件的風險並未較高。</a:t>
            </a:r>
            <a:endParaRPr lang="en-US" altLang="zh-TW" sz="2400" dirty="0">
              <a:latin typeface="微軟正黑體" panose="020B0604030504040204" pitchFamily="34" charset="-120"/>
              <a:ea typeface="微軟正黑體" panose="020B0604030504040204" pitchFamily="34" charset="-120"/>
            </a:endParaRPr>
          </a:p>
          <a:p>
            <a:pPr>
              <a:lnSpc>
                <a:spcPct val="100000"/>
              </a:lnSpc>
            </a:pPr>
            <a:r>
              <a:rPr lang="zh-TW" altLang="en-US" sz="2400" dirty="0">
                <a:latin typeface="微軟正黑體" panose="020B0604030504040204" pitchFamily="34" charset="-120"/>
                <a:ea typeface="微軟正黑體" panose="020B0604030504040204" pitchFamily="34" charset="-120"/>
              </a:rPr>
              <a:t>須嚴密地監測流感病患</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特別是小孩和青少年</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之不尋常行為之徵兆。</a:t>
            </a:r>
          </a:p>
        </p:txBody>
      </p:sp>
      <p:sp>
        <p:nvSpPr>
          <p:cNvPr id="4" name="矩形 3"/>
          <p:cNvSpPr/>
          <p:nvPr/>
        </p:nvSpPr>
        <p:spPr>
          <a:xfrm>
            <a:off x="12244261" y="0"/>
            <a:ext cx="6460428" cy="5632311"/>
          </a:xfrm>
          <a:prstGeom prst="rect">
            <a:avLst/>
          </a:prstGeom>
          <a:solidFill>
            <a:schemeClr val="bg1"/>
          </a:solidFill>
        </p:spPr>
        <p:txBody>
          <a:bodyPr wrap="square">
            <a:spAutoFit/>
          </a:bodyPr>
          <a:lstStyle/>
          <a:p>
            <a:r>
              <a:rPr lang="en-US" altLang="zh-TW" b="1" dirty="0" err="1">
                <a:solidFill>
                  <a:srgbClr val="232323"/>
                </a:solidFill>
                <a:latin typeface="Noto Sans"/>
              </a:rPr>
              <a:t>Uptodate</a:t>
            </a:r>
            <a:r>
              <a:rPr lang="en-US" altLang="zh-TW" b="1" dirty="0">
                <a:solidFill>
                  <a:srgbClr val="232323"/>
                </a:solidFill>
                <a:latin typeface="Noto Sans"/>
              </a:rPr>
              <a:t/>
            </a:r>
            <a:br>
              <a:rPr lang="en-US" altLang="zh-TW" b="1" dirty="0">
                <a:solidFill>
                  <a:srgbClr val="232323"/>
                </a:solidFill>
                <a:latin typeface="Noto Sans"/>
              </a:rPr>
            </a:br>
            <a:r>
              <a:rPr lang="en-US" altLang="zh-TW" b="1" dirty="0">
                <a:solidFill>
                  <a:srgbClr val="232323"/>
                </a:solidFill>
                <a:latin typeface="Noto Sans"/>
              </a:rPr>
              <a:t/>
            </a:r>
            <a:br>
              <a:rPr lang="en-US" altLang="zh-TW" b="1" dirty="0">
                <a:solidFill>
                  <a:srgbClr val="232323"/>
                </a:solidFill>
                <a:latin typeface="Noto Sans"/>
              </a:rPr>
            </a:br>
            <a:r>
              <a:rPr lang="en-US" altLang="zh-TW" b="1" dirty="0">
                <a:solidFill>
                  <a:srgbClr val="232323"/>
                </a:solidFill>
                <a:latin typeface="Noto Sans"/>
              </a:rPr>
              <a:t>Neuropsychiatric </a:t>
            </a:r>
            <a:r>
              <a:rPr lang="en-US" altLang="zh-TW" b="1" dirty="0" err="1">
                <a:solidFill>
                  <a:srgbClr val="232323"/>
                </a:solidFill>
                <a:latin typeface="Noto Sans"/>
              </a:rPr>
              <a:t>effects</a:t>
            </a:r>
            <a:r>
              <a:rPr lang="en-US" altLang="zh-TW" dirty="0" err="1">
                <a:solidFill>
                  <a:srgbClr val="232323"/>
                </a:solidFill>
                <a:latin typeface="Noto Sans"/>
              </a:rPr>
              <a:t>Rare</a:t>
            </a:r>
            <a:r>
              <a:rPr lang="en-US" altLang="zh-TW" dirty="0">
                <a:solidFill>
                  <a:srgbClr val="232323"/>
                </a:solidFill>
                <a:latin typeface="Noto Sans"/>
              </a:rPr>
              <a:t> occurrences of neuropsychiatric events  </a:t>
            </a:r>
            <a:r>
              <a:rPr lang="en-US" altLang="zh-TW" dirty="0">
                <a:solidFill>
                  <a:srgbClr val="FF0000"/>
                </a:solidFill>
                <a:latin typeface="Noto Sans"/>
              </a:rPr>
              <a:t>(including </a:t>
            </a:r>
            <a:r>
              <a:rPr lang="en-US" altLang="zh-TW" b="1" dirty="0">
                <a:solidFill>
                  <a:srgbClr val="FF0000"/>
                </a:solidFill>
                <a:latin typeface="Noto Sans"/>
              </a:rPr>
              <a:t>confusion</a:t>
            </a:r>
            <a:r>
              <a:rPr lang="en-US" altLang="zh-TW" dirty="0">
                <a:solidFill>
                  <a:srgbClr val="FF0000"/>
                </a:solidFill>
                <a:latin typeface="Noto Sans"/>
              </a:rPr>
              <a:t>, </a:t>
            </a:r>
            <a:r>
              <a:rPr lang="en-US" altLang="zh-TW" b="1" dirty="0">
                <a:solidFill>
                  <a:srgbClr val="FF0000"/>
                </a:solidFill>
                <a:latin typeface="Noto Sans"/>
              </a:rPr>
              <a:t>delirium</a:t>
            </a:r>
            <a:r>
              <a:rPr lang="en-US" altLang="zh-TW" dirty="0">
                <a:solidFill>
                  <a:srgbClr val="FF0000"/>
                </a:solidFill>
                <a:latin typeface="Noto Sans"/>
              </a:rPr>
              <a:t>, </a:t>
            </a:r>
            <a:r>
              <a:rPr lang="en-US" altLang="zh-TW" b="1" dirty="0">
                <a:solidFill>
                  <a:srgbClr val="FF0000"/>
                </a:solidFill>
                <a:latin typeface="Noto Sans"/>
              </a:rPr>
              <a:t>hallucination</a:t>
            </a:r>
            <a:r>
              <a:rPr lang="en-US" altLang="zh-TW" dirty="0">
                <a:solidFill>
                  <a:srgbClr val="FF0000"/>
                </a:solidFill>
                <a:latin typeface="Noto Sans"/>
              </a:rPr>
              <a:t>, and/or self-injury) </a:t>
            </a:r>
            <a:r>
              <a:rPr lang="en-US" altLang="zh-TW" dirty="0">
                <a:solidFill>
                  <a:srgbClr val="232323"/>
                </a:solidFill>
                <a:latin typeface="Noto Sans"/>
              </a:rPr>
              <a:t>with </a:t>
            </a:r>
            <a:r>
              <a:rPr lang="en-US" altLang="zh-TW" dirty="0" err="1">
                <a:solidFill>
                  <a:srgbClr val="232323"/>
                </a:solidFill>
                <a:latin typeface="Noto Sans"/>
              </a:rPr>
              <a:t>oseltamivir</a:t>
            </a:r>
            <a:r>
              <a:rPr lang="en-US" altLang="zh-TW" dirty="0">
                <a:solidFill>
                  <a:srgbClr val="232323"/>
                </a:solidFill>
                <a:latin typeface="Noto Sans"/>
              </a:rPr>
              <a:t> have been reported primarily in children and adolescents from </a:t>
            </a:r>
            <a:r>
              <a:rPr lang="en-US" altLang="zh-TW" dirty="0" err="1">
                <a:solidFill>
                  <a:srgbClr val="232323"/>
                </a:solidFill>
                <a:latin typeface="Noto Sans"/>
              </a:rPr>
              <a:t>postmarketing</a:t>
            </a:r>
            <a:r>
              <a:rPr lang="en-US" altLang="zh-TW" dirty="0">
                <a:solidFill>
                  <a:srgbClr val="232323"/>
                </a:solidFill>
                <a:latin typeface="Noto Sans"/>
              </a:rPr>
              <a:t> surveillance. Clinicians should note that influenza infection may also be associated with behavioral and neurologic changes, including cases resulting in fatal outcomes; these events may occur in the setting of encephalitis or encephalopathy but can occur without obvious severe influenza disease.</a:t>
            </a:r>
          </a:p>
          <a:p>
            <a:r>
              <a:rPr lang="en-US" altLang="zh-TW" dirty="0">
                <a:solidFill>
                  <a:srgbClr val="232323"/>
                </a:solidFill>
                <a:latin typeface="Noto Sans"/>
              </a:rPr>
              <a:t>Direct causation has not been established and data are conflicting. Several recent studies have shown either no difference in the estimated incidence of life-threatening abnormal behavior or a lower estimated risk of severe neuropsychiatric events in patients who received neuraminidase inhibitors, including </a:t>
            </a:r>
            <a:r>
              <a:rPr lang="en-US" altLang="zh-TW" dirty="0" err="1">
                <a:solidFill>
                  <a:srgbClr val="232323"/>
                </a:solidFill>
                <a:latin typeface="Noto Sans"/>
              </a:rPr>
              <a:t>oseltamivir</a:t>
            </a:r>
            <a:r>
              <a:rPr lang="en-US" altLang="zh-TW" dirty="0">
                <a:solidFill>
                  <a:srgbClr val="232323"/>
                </a:solidFill>
                <a:latin typeface="Noto Sans"/>
              </a:rPr>
              <a:t> (</a:t>
            </a:r>
            <a:r>
              <a:rPr lang="en-US" altLang="zh-TW" u="sng" dirty="0">
                <a:solidFill>
                  <a:srgbClr val="005B92"/>
                </a:solidFill>
                <a:latin typeface="Noto Sans"/>
                <a:hlinkClick r:id="rId3"/>
              </a:rPr>
              <a:t>Ref</a:t>
            </a:r>
            <a:r>
              <a:rPr lang="en-US" altLang="zh-TW" dirty="0">
                <a:solidFill>
                  <a:srgbClr val="232323"/>
                </a:solidFill>
                <a:latin typeface="Noto Sans"/>
              </a:rPr>
              <a:t>); whereas others have continued to demonstrate an increased risk of psychiatric events (</a:t>
            </a:r>
            <a:r>
              <a:rPr lang="en-US" altLang="zh-TW" u="sng" dirty="0">
                <a:solidFill>
                  <a:srgbClr val="005B92"/>
                </a:solidFill>
                <a:latin typeface="Noto Sans"/>
                <a:hlinkClick r:id="rId3"/>
              </a:rPr>
              <a:t>Ref</a:t>
            </a:r>
            <a:r>
              <a:rPr lang="en-US" altLang="zh-TW" dirty="0">
                <a:solidFill>
                  <a:srgbClr val="232323"/>
                </a:solidFill>
                <a:latin typeface="Noto Sans"/>
              </a:rPr>
              <a:t>).</a:t>
            </a:r>
          </a:p>
        </p:txBody>
      </p:sp>
    </p:spTree>
    <p:extLst>
      <p:ext uri="{BB962C8B-B14F-4D97-AF65-F5344CB8AC3E}">
        <p14:creationId xmlns:p14="http://schemas.microsoft.com/office/powerpoint/2010/main" val="84373479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latin typeface="微軟正黑體" panose="020B0604030504040204" pitchFamily="34" charset="-120"/>
                <a:ea typeface="微軟正黑體" panose="020B0604030504040204" pitchFamily="34" charset="-120"/>
              </a:rPr>
              <a:t>Zanamivir</a:t>
            </a:r>
            <a:r>
              <a:rPr lang="en-US" altLang="zh-TW" dirty="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Relenza)</a:t>
            </a:r>
            <a:r>
              <a:rPr lang="zh-TW" altLang="en-US" dirty="0" smtClean="0">
                <a:latin typeface="微軟正黑體" panose="020B0604030504040204" pitchFamily="34" charset="-120"/>
                <a:ea typeface="微軟正黑體" panose="020B0604030504040204" pitchFamily="34" charset="-120"/>
              </a:rPr>
              <a:t> 瑞樂沙</a:t>
            </a:r>
            <a:endParaRPr lang="zh-TW" altLang="en-US" dirty="0"/>
          </a:p>
        </p:txBody>
      </p:sp>
      <p:sp>
        <p:nvSpPr>
          <p:cNvPr id="3" name="內容版面配置區 2"/>
          <p:cNvSpPr>
            <a:spLocks noGrp="1"/>
          </p:cNvSpPr>
          <p:nvPr>
            <p:ph idx="1"/>
          </p:nvPr>
        </p:nvSpPr>
        <p:spPr>
          <a:xfrm>
            <a:off x="908537" y="1517807"/>
            <a:ext cx="6927273" cy="3380875"/>
          </a:xfrm>
        </p:spPr>
        <p:txBody>
          <a:bodyPr>
            <a:normAutofit/>
          </a:bodyPr>
          <a:lstStyle/>
          <a:p>
            <a:r>
              <a:rPr lang="zh-TW" altLang="en-US" sz="2200" dirty="0">
                <a:latin typeface="微軟正黑體" panose="020B0604030504040204" pitchFamily="34" charset="-120"/>
                <a:ea typeface="微軟正黑體" panose="020B0604030504040204" pitchFamily="34" charset="-120"/>
              </a:rPr>
              <a:t>乾粉吸入劑型，投與途徑為經口吸入呼吸道</a:t>
            </a:r>
            <a:endParaRPr lang="en-US" altLang="zh-TW" sz="2200" dirty="0">
              <a:latin typeface="微軟正黑體" panose="020B0604030504040204" pitchFamily="34" charset="-120"/>
              <a:ea typeface="微軟正黑體" panose="020B0604030504040204" pitchFamily="34" charset="-120"/>
            </a:endParaRPr>
          </a:p>
          <a:p>
            <a:r>
              <a:rPr lang="zh-TW" altLang="en-US" sz="2200" dirty="0">
                <a:latin typeface="微軟正黑體" panose="020B0604030504040204" pitchFamily="34" charset="-120"/>
                <a:ea typeface="微軟正黑體" panose="020B0604030504040204" pitchFamily="34" charset="-120"/>
              </a:rPr>
              <a:t>約</a:t>
            </a:r>
            <a:r>
              <a:rPr lang="en-US" altLang="zh-TW" sz="2200" dirty="0">
                <a:latin typeface="微軟正黑體" panose="020B0604030504040204" pitchFamily="34" charset="-120"/>
                <a:ea typeface="微軟正黑體" panose="020B0604030504040204" pitchFamily="34" charset="-120"/>
              </a:rPr>
              <a:t>78%</a:t>
            </a:r>
            <a:r>
              <a:rPr lang="zh-TW" altLang="en-US" sz="2200" dirty="0">
                <a:latin typeface="微軟正黑體" panose="020B0604030504040204" pitchFamily="34" charset="-120"/>
                <a:ea typeface="微軟正黑體" panose="020B0604030504040204" pitchFamily="34" charset="-120"/>
              </a:rPr>
              <a:t>沉積於口咽部，約</a:t>
            </a:r>
            <a:r>
              <a:rPr lang="en-US" altLang="zh-TW" sz="2200" dirty="0">
                <a:latin typeface="微軟正黑體" panose="020B0604030504040204" pitchFamily="34" charset="-120"/>
                <a:ea typeface="微軟正黑體" panose="020B0604030504040204" pitchFamily="34" charset="-120"/>
              </a:rPr>
              <a:t>15%</a:t>
            </a:r>
            <a:r>
              <a:rPr lang="zh-TW" altLang="en-US" sz="2200" dirty="0">
                <a:latin typeface="微軟正黑體" panose="020B0604030504040204" pitchFamily="34" charset="-120"/>
                <a:ea typeface="微軟正黑體" panose="020B0604030504040204" pitchFamily="34" charset="-120"/>
              </a:rPr>
              <a:t>到達支氣管及肺</a:t>
            </a:r>
            <a:endParaRPr lang="en-US" altLang="zh-TW" sz="2200" dirty="0">
              <a:latin typeface="微軟正黑體" panose="020B0604030504040204" pitchFamily="34" charset="-120"/>
              <a:ea typeface="微軟正黑體" panose="020B0604030504040204" pitchFamily="34" charset="-120"/>
            </a:endParaRPr>
          </a:p>
          <a:p>
            <a:r>
              <a:rPr lang="zh-TW" altLang="en-US" sz="2200" dirty="0">
                <a:latin typeface="微軟正黑體" panose="020B0604030504040204" pitchFamily="34" charset="-120"/>
                <a:ea typeface="微軟正黑體" panose="020B0604030504040204" pitchFamily="34" charset="-120"/>
              </a:rPr>
              <a:t>口服吸收生體可用率僅</a:t>
            </a:r>
            <a:r>
              <a:rPr lang="en-US" altLang="zh-TW" sz="2200" dirty="0">
                <a:latin typeface="微軟正黑體" panose="020B0604030504040204" pitchFamily="34" charset="-120"/>
                <a:ea typeface="微軟正黑體" panose="020B0604030504040204" pitchFamily="34" charset="-120"/>
              </a:rPr>
              <a:t>2%</a:t>
            </a:r>
            <a:r>
              <a:rPr lang="zh-TW" altLang="en-US" sz="2200" dirty="0">
                <a:latin typeface="微軟正黑體" panose="020B0604030504040204" pitchFamily="34" charset="-120"/>
                <a:ea typeface="微軟正黑體" panose="020B0604030504040204" pitchFamily="34" charset="-120"/>
              </a:rPr>
              <a:t>，無需考慮對全身性影響。</a:t>
            </a:r>
            <a:endParaRPr lang="en-US" altLang="zh-TW" sz="2200" dirty="0">
              <a:latin typeface="微軟正黑體" panose="020B0604030504040204" pitchFamily="34" charset="-120"/>
              <a:ea typeface="微軟正黑體" panose="020B0604030504040204" pitchFamily="34" charset="-120"/>
            </a:endParaRPr>
          </a:p>
          <a:p>
            <a:r>
              <a:rPr lang="zh-TW" altLang="en-US" sz="2200" dirty="0">
                <a:latin typeface="微軟正黑體" panose="020B0604030504040204" pitchFamily="34" charset="-120"/>
                <a:ea typeface="微軟正黑體" panose="020B0604030504040204" pitchFamily="34" charset="-120"/>
              </a:rPr>
              <a:t>肝腎功能異常</a:t>
            </a:r>
            <a:r>
              <a:rPr lang="zh-TW" altLang="en-US" sz="2200" b="1" dirty="0">
                <a:latin typeface="微軟正黑體" panose="020B0604030504040204" pitchFamily="34" charset="-120"/>
                <a:ea typeface="微軟正黑體" panose="020B0604030504040204" pitchFamily="34" charset="-120"/>
              </a:rPr>
              <a:t>不需</a:t>
            </a:r>
            <a:r>
              <a:rPr lang="zh-TW" altLang="en-US" sz="2200" dirty="0">
                <a:latin typeface="微軟正黑體" panose="020B0604030504040204" pitchFamily="34" charset="-120"/>
                <a:ea typeface="微軟正黑體" panose="020B0604030504040204" pitchFamily="34" charset="-120"/>
              </a:rPr>
              <a:t>調整劑量</a:t>
            </a:r>
            <a:endParaRPr lang="en-US" altLang="zh-TW" sz="2200" dirty="0">
              <a:latin typeface="微軟正黑體" panose="020B0604030504040204" pitchFamily="34" charset="-120"/>
              <a:ea typeface="微軟正黑體" panose="020B0604030504040204" pitchFamily="34" charset="-120"/>
            </a:endParaRPr>
          </a:p>
          <a:p>
            <a:r>
              <a:rPr lang="zh-TW" altLang="en-US" sz="2200" dirty="0">
                <a:latin typeface="微軟正黑體" panose="020B0604030504040204" pitchFamily="34" charset="-120"/>
                <a:ea typeface="微軟正黑體" panose="020B0604030504040204" pitchFamily="34" charset="-120"/>
              </a:rPr>
              <a:t>適用成人及兒童</a:t>
            </a:r>
            <a:r>
              <a:rPr lang="en-US" altLang="zh-TW" sz="2200" dirty="0">
                <a:latin typeface="微軟正黑體" panose="020B0604030504040204" pitchFamily="34" charset="-120"/>
                <a:ea typeface="微軟正黑體" panose="020B0604030504040204" pitchFamily="34" charset="-120"/>
              </a:rPr>
              <a:t>(&gt; 5 </a:t>
            </a:r>
            <a:r>
              <a:rPr lang="zh-TW" altLang="en-US" sz="2200" dirty="0">
                <a:latin typeface="微軟正黑體" panose="020B0604030504040204" pitchFamily="34" charset="-120"/>
                <a:ea typeface="微軟正黑體" panose="020B0604030504040204" pitchFamily="34" charset="-120"/>
              </a:rPr>
              <a:t>歲</a:t>
            </a:r>
            <a:r>
              <a:rPr lang="en-US" altLang="zh-TW" sz="2200" dirty="0">
                <a:latin typeface="微軟正黑體" panose="020B0604030504040204" pitchFamily="34" charset="-120"/>
                <a:ea typeface="微軟正黑體" panose="020B0604030504040204" pitchFamily="34" charset="-120"/>
              </a:rPr>
              <a:t>)</a:t>
            </a:r>
          </a:p>
          <a:p>
            <a:r>
              <a:rPr lang="zh-TW" altLang="en-US" sz="2200" dirty="0">
                <a:latin typeface="微軟正黑體" panose="020B0604030504040204" pitchFamily="34" charset="-120"/>
                <a:ea typeface="微軟正黑體" panose="020B0604030504040204" pitchFamily="34" charset="-120"/>
              </a:rPr>
              <a:t>使用</a:t>
            </a:r>
            <a:r>
              <a:rPr lang="en-US" altLang="zh-TW" sz="2200" dirty="0">
                <a:latin typeface="微軟正黑體" panose="020B0604030504040204" pitchFamily="34" charset="-120"/>
                <a:ea typeface="微軟正黑體" panose="020B0604030504040204" pitchFamily="34" charset="-120"/>
              </a:rPr>
              <a:t>: </a:t>
            </a:r>
            <a:r>
              <a:rPr lang="zh-TW" altLang="en-US" sz="2200" dirty="0">
                <a:latin typeface="微軟正黑體" panose="020B0604030504040204" pitchFamily="34" charset="-120"/>
                <a:ea typeface="微軟正黑體" panose="020B0604030504040204" pitchFamily="34" charset="-120"/>
              </a:rPr>
              <a:t>每次兩劑，</a:t>
            </a:r>
            <a:r>
              <a:rPr lang="en-US" altLang="zh-TW" sz="2200" dirty="0">
                <a:latin typeface="微軟正黑體" panose="020B0604030504040204" pitchFamily="34" charset="-120"/>
                <a:ea typeface="微軟正黑體" panose="020B0604030504040204" pitchFamily="34" charset="-120"/>
              </a:rPr>
              <a:t>10mg bid * 5 days</a:t>
            </a:r>
          </a:p>
          <a:p>
            <a:endParaRPr lang="en-US" altLang="zh-TW" sz="2200" dirty="0">
              <a:latin typeface="微軟正黑體" panose="020B0604030504040204" pitchFamily="34" charset="-120"/>
              <a:ea typeface="微軟正黑體" panose="020B0604030504040204" pitchFamily="34" charset="-120"/>
            </a:endParaRPr>
          </a:p>
          <a:p>
            <a:endParaRPr lang="zh-TW" altLang="en-US" sz="2200"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3"/>
          <a:stretch>
            <a:fillRect/>
          </a:stretch>
        </p:blipFill>
        <p:spPr>
          <a:xfrm>
            <a:off x="8460303" y="1357935"/>
            <a:ext cx="3226412" cy="2989300"/>
          </a:xfrm>
          <a:prstGeom prst="rect">
            <a:avLst/>
          </a:prstGeom>
        </p:spPr>
      </p:pic>
      <p:sp>
        <p:nvSpPr>
          <p:cNvPr id="6" name="矩形 5"/>
          <p:cNvSpPr/>
          <p:nvPr/>
        </p:nvSpPr>
        <p:spPr>
          <a:xfrm>
            <a:off x="9075442" y="6211413"/>
            <a:ext cx="3116559" cy="369332"/>
          </a:xfrm>
          <a:prstGeom prst="rect">
            <a:avLst/>
          </a:prstGeom>
        </p:spPr>
        <p:txBody>
          <a:bodyPr wrap="none">
            <a:spAutoFit/>
          </a:bodyPr>
          <a:lstStyle/>
          <a:p>
            <a:r>
              <a:rPr lang="en-US" altLang="zh-TW" dirty="0">
                <a:solidFill>
                  <a:srgbClr val="000000"/>
                </a:solidFill>
                <a:latin typeface="微軟正黑體" panose="020B0604030504040204" pitchFamily="34" charset="-120"/>
                <a:ea typeface="微軟正黑體" panose="020B0604030504040204" pitchFamily="34" charset="-120"/>
              </a:rPr>
              <a:t>CDC </a:t>
            </a:r>
            <a:r>
              <a:rPr lang="zh-TW" altLang="en-US" dirty="0">
                <a:solidFill>
                  <a:srgbClr val="000000"/>
                </a:solidFill>
                <a:latin typeface="微軟正黑體" panose="020B0604030504040204" pitchFamily="34" charset="-120"/>
                <a:ea typeface="微軟正黑體" panose="020B0604030504040204" pitchFamily="34" charset="-120"/>
              </a:rPr>
              <a:t>瑞樂沙中文仿單 </a:t>
            </a:r>
            <a:r>
              <a:rPr lang="en-US" altLang="zh-TW" dirty="0">
                <a:solidFill>
                  <a:srgbClr val="000000"/>
                </a:solidFill>
                <a:latin typeface="微軟正黑體" panose="020B0604030504040204" pitchFamily="34" charset="-120"/>
                <a:ea typeface="微軟正黑體" panose="020B0604030504040204" pitchFamily="34" charset="-120"/>
              </a:rPr>
              <a:t>2019.6</a:t>
            </a:r>
            <a:endParaRPr lang="zh-TW" altLang="en-US" dirty="0">
              <a:latin typeface="微軟正黑體" panose="020B0604030504040204" pitchFamily="34" charset="-120"/>
              <a:ea typeface="微軟正黑體" panose="020B0604030504040204" pitchFamily="34"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2656998044"/>
              </p:ext>
            </p:extLst>
          </p:nvPr>
        </p:nvGraphicFramePr>
        <p:xfrm>
          <a:off x="1095693" y="4456319"/>
          <a:ext cx="7364611" cy="2286000"/>
        </p:xfrm>
        <a:graphic>
          <a:graphicData uri="http://schemas.openxmlformats.org/drawingml/2006/table">
            <a:tbl>
              <a:tblPr firstRow="1" bandRow="1">
                <a:tableStyleId>{74C1A8A3-306A-4EB7-A6B1-4F7E0EB9C5D6}</a:tableStyleId>
              </a:tblPr>
              <a:tblGrid>
                <a:gridCol w="7364611">
                  <a:extLst>
                    <a:ext uri="{9D8B030D-6E8A-4147-A177-3AD203B41FA5}">
                      <a16:colId xmlns:a16="http://schemas.microsoft.com/office/drawing/2014/main" val="1219996360"/>
                    </a:ext>
                  </a:extLst>
                </a:gridCol>
              </a:tblGrid>
              <a:tr h="396240">
                <a:tc>
                  <a:txBody>
                    <a:bodyPr/>
                    <a:lstStyle/>
                    <a:p>
                      <a:r>
                        <a:rPr lang="zh-TW" altLang="en-US" sz="2000" dirty="0" smtClean="0">
                          <a:latin typeface="微軟正黑體" panose="020B0604030504040204" pitchFamily="34" charset="-120"/>
                          <a:ea typeface="微軟正黑體" panose="020B0604030504040204" pitchFamily="34" charset="-120"/>
                        </a:rPr>
                        <a:t>不建議使用吸入型 </a:t>
                      </a:r>
                      <a:r>
                        <a:rPr lang="en-US" altLang="zh-TW" sz="2000" dirty="0" err="1" smtClean="0">
                          <a:latin typeface="微軟正黑體" panose="020B0604030504040204" pitchFamily="34" charset="-120"/>
                          <a:ea typeface="微軟正黑體" panose="020B0604030504040204" pitchFamily="34" charset="-120"/>
                        </a:rPr>
                        <a:t>zanamivir</a:t>
                      </a:r>
                      <a:r>
                        <a:rPr lang="en-US" altLang="zh-TW" sz="2000" dirty="0" smtClean="0">
                          <a:latin typeface="微軟正黑體" panose="020B0604030504040204" pitchFamily="34" charset="-120"/>
                          <a:ea typeface="微軟正黑體" panose="020B0604030504040204" pitchFamily="34" charset="-120"/>
                        </a:rPr>
                        <a:t> </a:t>
                      </a:r>
                      <a:r>
                        <a:rPr lang="zh-TW" altLang="en-US" sz="2000" dirty="0" smtClean="0">
                          <a:latin typeface="微軟正黑體" panose="020B0604030504040204" pitchFamily="34" charset="-120"/>
                          <a:ea typeface="微軟正黑體" panose="020B0604030504040204" pitchFamily="34" charset="-120"/>
                        </a:rPr>
                        <a:t>治療病人</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02008062"/>
                  </a:ext>
                </a:extLst>
              </a:tr>
              <a:tr h="396240">
                <a:tc>
                  <a:txBody>
                    <a:bodyPr/>
                    <a:lstStyle/>
                    <a:p>
                      <a:r>
                        <a:rPr lang="zh-TW" altLang="en-US" sz="2000" dirty="0" smtClean="0">
                          <a:latin typeface="微軟正黑體" panose="020B0604030504040204" pitchFamily="34" charset="-120"/>
                          <a:ea typeface="微軟正黑體" panose="020B0604030504040204" pitchFamily="34" charset="-120"/>
                        </a:rPr>
                        <a:t>流感肺炎需住院治療者</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31276063"/>
                  </a:ext>
                </a:extLst>
              </a:tr>
              <a:tr h="396240">
                <a:tc>
                  <a:txBody>
                    <a:bodyPr/>
                    <a:lstStyle/>
                    <a:p>
                      <a:r>
                        <a:rPr lang="zh-TW" altLang="en-US" sz="2000" dirty="0" smtClean="0">
                          <a:latin typeface="微軟正黑體" panose="020B0604030504040204" pitchFamily="34" charset="-120"/>
                          <a:ea typeface="微軟正黑體" panose="020B0604030504040204" pitchFamily="34" charset="-120"/>
                        </a:rPr>
                        <a:t>免疫不全病人流感快篩檢驗陽性</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47936765"/>
                  </a:ext>
                </a:extLst>
              </a:tr>
              <a:tr h="396240">
                <a:tc>
                  <a:txBody>
                    <a:bodyPr/>
                    <a:lstStyle/>
                    <a:p>
                      <a:r>
                        <a:rPr lang="zh-TW" altLang="en-US" sz="2000" dirty="0" smtClean="0">
                          <a:latin typeface="微軟正黑體" panose="020B0604030504040204" pitchFamily="34" charset="-120"/>
                          <a:ea typeface="微軟正黑體" panose="020B0604030504040204" pitchFamily="34" charset="-120"/>
                        </a:rPr>
                        <a:t>預期無法配合正確使用吸入型者</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58331625"/>
                  </a:ext>
                </a:extLst>
              </a:tr>
              <a:tr h="701040">
                <a:tc>
                  <a:txBody>
                    <a:bodyPr/>
                    <a:lstStyle/>
                    <a:p>
                      <a:r>
                        <a:rPr lang="zh-TW" altLang="en-US" sz="2000" dirty="0" smtClean="0">
                          <a:latin typeface="微軟正黑體" panose="020B0604030504040204" pitchFamily="34" charset="-120"/>
                          <a:ea typeface="微軟正黑體" panose="020B0604030504040204" pitchFamily="34" charset="-120"/>
                        </a:rPr>
                        <a:t>預期吸入粉末型藥物後可能會出現支氣管痙攣者</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如 </a:t>
                      </a:r>
                      <a:r>
                        <a:rPr lang="en-US" altLang="zh-TW" sz="2000" dirty="0" smtClean="0">
                          <a:latin typeface="微軟正黑體" panose="020B0604030504040204" pitchFamily="34" charset="-120"/>
                          <a:ea typeface="微軟正黑體" panose="020B0604030504040204" pitchFamily="34" charset="-120"/>
                        </a:rPr>
                        <a:t>COPD </a:t>
                      </a:r>
                      <a:r>
                        <a:rPr lang="zh-TW" altLang="en-US" sz="2000" dirty="0" smtClean="0">
                          <a:latin typeface="微軟正黑體" panose="020B0604030504040204" pitchFamily="34" charset="-120"/>
                          <a:ea typeface="微軟正黑體" panose="020B0604030504040204" pitchFamily="34" charset="-120"/>
                        </a:rPr>
                        <a:t>及氣喘病人</a:t>
                      </a:r>
                      <a:r>
                        <a:rPr lang="en-US" altLang="zh-TW" sz="2000" dirty="0" smtClean="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0216032"/>
                  </a:ext>
                </a:extLst>
              </a:tr>
            </a:tbl>
          </a:graphicData>
        </a:graphic>
      </p:graphicFrame>
      <p:sp>
        <p:nvSpPr>
          <p:cNvPr id="9" name="矩形 8"/>
          <p:cNvSpPr/>
          <p:nvPr/>
        </p:nvSpPr>
        <p:spPr>
          <a:xfrm>
            <a:off x="8692324" y="6529397"/>
            <a:ext cx="3499676" cy="369332"/>
          </a:xfrm>
          <a:prstGeom prst="rect">
            <a:avLst/>
          </a:prstGeom>
        </p:spPr>
        <p:txBody>
          <a:bodyPr wrap="none">
            <a:spAutoFit/>
          </a:bodyPr>
          <a:lstStyle/>
          <a:p>
            <a:r>
              <a:rPr lang="zh-TW" altLang="en-US" dirty="0">
                <a:solidFill>
                  <a:srgbClr val="000000"/>
                </a:solidFill>
                <a:latin typeface="微軟正黑體" panose="020B0604030504040204" pitchFamily="34" charset="-120"/>
                <a:ea typeface="微軟正黑體" panose="020B0604030504040204" pitchFamily="34" charset="-120"/>
              </a:rPr>
              <a:t>抗流感病毒藥物使用建議 </a:t>
            </a:r>
            <a:r>
              <a:rPr lang="en-US" altLang="zh-TW" dirty="0">
                <a:solidFill>
                  <a:srgbClr val="000000"/>
                </a:solidFill>
                <a:latin typeface="微軟正黑體" panose="020B0604030504040204" pitchFamily="34" charset="-120"/>
                <a:ea typeface="微軟正黑體" panose="020B0604030504040204" pitchFamily="34" charset="-120"/>
              </a:rPr>
              <a:t>2021.3</a:t>
            </a:r>
            <a:endParaRPr lang="zh-TW" altLang="en-US"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1713858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180619" y="335353"/>
            <a:ext cx="9541992" cy="6389539"/>
          </a:xfrm>
          <a:prstGeom prst="rect">
            <a:avLst/>
          </a:prstGeom>
        </p:spPr>
      </p:pic>
    </p:spTree>
    <p:extLst>
      <p:ext uri="{BB962C8B-B14F-4D97-AF65-F5344CB8AC3E}">
        <p14:creationId xmlns:p14="http://schemas.microsoft.com/office/powerpoint/2010/main" val="99982856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latin typeface="微軟正黑體" panose="020B0604030504040204" pitchFamily="34" charset="-120"/>
                <a:ea typeface="微軟正黑體" panose="020B0604030504040204" pitchFamily="34" charset="-120"/>
              </a:rPr>
              <a:t>Peramivir</a:t>
            </a:r>
            <a:r>
              <a:rPr lang="en-US" altLang="zh-TW" dirty="0">
                <a:latin typeface="微軟正黑體" panose="020B0604030504040204" pitchFamily="34" charset="-120"/>
                <a:ea typeface="微軟正黑體" panose="020B0604030504040204" pitchFamily="34" charset="-120"/>
              </a:rPr>
              <a:t> (</a:t>
            </a:r>
            <a:r>
              <a:rPr lang="en-US" altLang="zh-TW" dirty="0" err="1" smtClean="0">
                <a:latin typeface="微軟正黑體" panose="020B0604030504040204" pitchFamily="34" charset="-120"/>
                <a:ea typeface="微軟正黑體" panose="020B0604030504040204" pitchFamily="34" charset="-120"/>
              </a:rPr>
              <a:t>Rapiacta</a:t>
            </a:r>
            <a:r>
              <a:rPr lang="en-US" altLang="zh-TW" dirty="0" smtClean="0">
                <a:latin typeface="微軟正黑體" panose="020B0604030504040204" pitchFamily="34" charset="-120"/>
                <a:ea typeface="微軟正黑體" panose="020B0604030504040204" pitchFamily="34" charset="-120"/>
              </a:rPr>
              <a:t>)</a:t>
            </a:r>
            <a:r>
              <a:rPr lang="zh-TW" altLang="en-US" dirty="0">
                <a:solidFill>
                  <a:srgbClr val="000000"/>
                </a:solidFill>
                <a:latin typeface="微軟正黑體" panose="020B0604030504040204" pitchFamily="34" charset="-120"/>
                <a:ea typeface="微軟正黑體" panose="020B0604030504040204" pitchFamily="34" charset="-120"/>
              </a:rPr>
              <a:t>瑞貝塔</a:t>
            </a:r>
            <a:endParaRPr lang="zh-TW" altLang="en-US" dirty="0"/>
          </a:p>
        </p:txBody>
      </p:sp>
      <p:sp>
        <p:nvSpPr>
          <p:cNvPr id="3" name="內容版面配置區 2"/>
          <p:cNvSpPr>
            <a:spLocks noGrp="1"/>
          </p:cNvSpPr>
          <p:nvPr>
            <p:ph idx="1"/>
          </p:nvPr>
        </p:nvSpPr>
        <p:spPr>
          <a:xfrm>
            <a:off x="845127" y="1614004"/>
            <a:ext cx="5026285" cy="4351337"/>
          </a:xfrm>
        </p:spPr>
        <p:txBody>
          <a:bodyPr>
            <a:normAutofit fontScale="77500" lnSpcReduction="20000"/>
          </a:bodyPr>
          <a:lstStyle/>
          <a:p>
            <a:pPr>
              <a:lnSpc>
                <a:spcPct val="110000"/>
              </a:lnSpc>
            </a:pPr>
            <a:r>
              <a:rPr lang="zh-TW" altLang="en-US" sz="2900" b="1" dirty="0" smtClean="0">
                <a:latin typeface="微軟正黑體" panose="020B0604030504040204" pitchFamily="34" charset="-120"/>
                <a:ea typeface="微軟正黑體" panose="020B0604030504040204" pitchFamily="34" charset="-120"/>
              </a:rPr>
              <a:t>靜脈</a:t>
            </a:r>
            <a:r>
              <a:rPr lang="zh-TW" altLang="en-US" sz="2900" dirty="0" smtClean="0">
                <a:latin typeface="微軟正黑體" panose="020B0604030504040204" pitchFamily="34" charset="-120"/>
                <a:ea typeface="微軟正黑體" panose="020B0604030504040204" pitchFamily="34" charset="-120"/>
              </a:rPr>
              <a:t>注射</a:t>
            </a:r>
            <a:r>
              <a:rPr lang="en-US" altLang="zh-TW" sz="2900" dirty="0" smtClean="0">
                <a:latin typeface="微軟正黑體" panose="020B0604030504040204" pitchFamily="34" charset="-120"/>
                <a:ea typeface="微軟正黑體" panose="020B0604030504040204" pitchFamily="34" charset="-120"/>
              </a:rPr>
              <a:t>: </a:t>
            </a:r>
            <a:r>
              <a:rPr lang="en-US" altLang="zh-TW" sz="2900" dirty="0">
                <a:latin typeface="微軟正黑體" panose="020B0604030504040204" pitchFamily="34" charset="-120"/>
                <a:ea typeface="微軟正黑體" panose="020B0604030504040204" pitchFamily="34" charset="-120"/>
              </a:rPr>
              <a:t>300mg/60ml</a:t>
            </a:r>
            <a:r>
              <a:rPr lang="zh-TW" altLang="en-US" sz="2900" dirty="0" smtClean="0">
                <a:latin typeface="微軟正黑體" panose="020B0604030504040204" pitchFamily="34" charset="-120"/>
                <a:ea typeface="微軟正黑體" panose="020B0604030504040204" pitchFamily="34" charset="-120"/>
              </a:rPr>
              <a:t> </a:t>
            </a:r>
            <a:r>
              <a:rPr lang="en-US" altLang="zh-TW" sz="2900" dirty="0" smtClean="0">
                <a:latin typeface="微軟正黑體" panose="020B0604030504040204" pitchFamily="34" charset="-120"/>
                <a:ea typeface="微軟正黑體" panose="020B0604030504040204" pitchFamily="34" charset="-120"/>
              </a:rPr>
              <a:t>, </a:t>
            </a:r>
            <a:r>
              <a:rPr lang="zh-TW" altLang="en-US" sz="2900" dirty="0" smtClean="0">
                <a:latin typeface="微軟正黑體" panose="020B0604030504040204" pitchFamily="34" charset="-120"/>
                <a:ea typeface="微軟正黑體" panose="020B0604030504040204" pitchFamily="34" charset="-120"/>
              </a:rPr>
              <a:t>單</a:t>
            </a:r>
            <a:r>
              <a:rPr lang="zh-TW" altLang="en-US" sz="2900" dirty="0">
                <a:latin typeface="微軟正黑體" panose="020B0604030504040204" pitchFamily="34" charset="-120"/>
                <a:ea typeface="微軟正黑體" panose="020B0604030504040204" pitchFamily="34" charset="-120"/>
              </a:rPr>
              <a:t>次滴注</a:t>
            </a:r>
            <a:r>
              <a:rPr lang="en-US" altLang="zh-TW" sz="2900" dirty="0">
                <a:latin typeface="微軟正黑體" panose="020B0604030504040204" pitchFamily="34" charset="-120"/>
                <a:ea typeface="微軟正黑體" panose="020B0604030504040204" pitchFamily="34" charset="-120"/>
              </a:rPr>
              <a:t>&gt;15</a:t>
            </a:r>
            <a:r>
              <a:rPr lang="zh-TW" altLang="en-US" sz="2900" dirty="0">
                <a:latin typeface="微軟正黑體" panose="020B0604030504040204" pitchFamily="34" charset="-120"/>
                <a:ea typeface="微軟正黑體" panose="020B0604030504040204" pitchFamily="34" charset="-120"/>
              </a:rPr>
              <a:t>分鐘</a:t>
            </a:r>
            <a:endParaRPr lang="en-US" altLang="zh-TW" sz="2900" dirty="0">
              <a:latin typeface="微軟正黑體" panose="020B0604030504040204" pitchFamily="34" charset="-120"/>
              <a:ea typeface="微軟正黑體" panose="020B0604030504040204" pitchFamily="34" charset="-120"/>
            </a:endParaRPr>
          </a:p>
          <a:p>
            <a:pPr>
              <a:lnSpc>
                <a:spcPct val="110000"/>
              </a:lnSpc>
            </a:pPr>
            <a:r>
              <a:rPr lang="zh-TW" altLang="en-US" sz="2900" dirty="0">
                <a:latin typeface="微軟正黑體" panose="020B0604030504040204" pitchFamily="34" charset="-120"/>
                <a:ea typeface="微軟正黑體" panose="020B0604030504040204" pitchFamily="34" charset="-120"/>
              </a:rPr>
              <a:t>無法口服</a:t>
            </a:r>
            <a:r>
              <a:rPr lang="en-US" altLang="zh-TW" sz="2900" dirty="0">
                <a:latin typeface="微軟正黑體" panose="020B0604030504040204" pitchFamily="34" charset="-120"/>
                <a:ea typeface="微軟正黑體" panose="020B0604030504040204" pitchFamily="34" charset="-120"/>
              </a:rPr>
              <a:t>/</a:t>
            </a:r>
            <a:r>
              <a:rPr lang="zh-TW" altLang="en-US" sz="2900" dirty="0">
                <a:latin typeface="微軟正黑體" panose="020B0604030504040204" pitchFamily="34" charset="-120"/>
                <a:ea typeface="微軟正黑體" panose="020B0604030504040204" pitchFamily="34" charset="-120"/>
              </a:rPr>
              <a:t>吸入者可考慮使用此藥 </a:t>
            </a:r>
            <a:endParaRPr lang="en-US" altLang="zh-TW" sz="2900" dirty="0">
              <a:latin typeface="微軟正黑體" panose="020B0604030504040204" pitchFamily="34" charset="-120"/>
              <a:ea typeface="微軟正黑體" panose="020B0604030504040204" pitchFamily="34" charset="-120"/>
            </a:endParaRPr>
          </a:p>
          <a:p>
            <a:pPr>
              <a:lnSpc>
                <a:spcPct val="110000"/>
              </a:lnSpc>
            </a:pPr>
            <a:r>
              <a:rPr lang="zh-TW" altLang="en-US" sz="2900" dirty="0">
                <a:latin typeface="微軟正黑體" panose="020B0604030504040204" pitchFamily="34" charset="-120"/>
                <a:ea typeface="微軟正黑體" panose="020B0604030504040204" pitchFamily="34" charset="-120"/>
              </a:rPr>
              <a:t>可作為懷疑或確定受 </a:t>
            </a:r>
            <a:r>
              <a:rPr lang="en-US" altLang="zh-TW" sz="2900" b="1" dirty="0" err="1">
                <a:latin typeface="微軟正黑體" panose="020B0604030504040204" pitchFamily="34" charset="-120"/>
                <a:ea typeface="微軟正黑體" panose="020B0604030504040204" pitchFamily="34" charset="-120"/>
              </a:rPr>
              <a:t>oseltamivir</a:t>
            </a:r>
            <a:r>
              <a:rPr lang="en-US" altLang="zh-TW" sz="2900" b="1" dirty="0">
                <a:latin typeface="微軟正黑體" panose="020B0604030504040204" pitchFamily="34" charset="-120"/>
                <a:ea typeface="微軟正黑體" panose="020B0604030504040204" pitchFamily="34" charset="-120"/>
              </a:rPr>
              <a:t> </a:t>
            </a:r>
            <a:r>
              <a:rPr lang="zh-TW" altLang="en-US" sz="2900" b="1" dirty="0">
                <a:latin typeface="微軟正黑體" panose="020B0604030504040204" pitchFamily="34" charset="-120"/>
                <a:ea typeface="微軟正黑體" panose="020B0604030504040204" pitchFamily="34" charset="-120"/>
              </a:rPr>
              <a:t>抗藥性</a:t>
            </a:r>
            <a:r>
              <a:rPr lang="zh-TW" altLang="en-US" sz="2900" dirty="0">
                <a:latin typeface="微軟正黑體" panose="020B0604030504040204" pitchFamily="34" charset="-120"/>
                <a:ea typeface="微軟正黑體" panose="020B0604030504040204" pitchFamily="34" charset="-120"/>
              </a:rPr>
              <a:t>流感病毒株感染之病人治療之替代藥物</a:t>
            </a:r>
            <a:endParaRPr lang="en-US" altLang="zh-TW" sz="2900" dirty="0">
              <a:latin typeface="微軟正黑體" panose="020B0604030504040204" pitchFamily="34" charset="-120"/>
              <a:ea typeface="微軟正黑體" panose="020B0604030504040204" pitchFamily="34" charset="-120"/>
            </a:endParaRPr>
          </a:p>
          <a:p>
            <a:pPr>
              <a:lnSpc>
                <a:spcPct val="110000"/>
              </a:lnSpc>
            </a:pPr>
            <a:r>
              <a:rPr lang="zh-TW" altLang="en-US" sz="2900" b="1" dirty="0">
                <a:latin typeface="微軟正黑體" panose="020B0604030504040204" pitchFamily="34" charset="-120"/>
                <a:ea typeface="微軟正黑體" panose="020B0604030504040204" pitchFamily="34" charset="-120"/>
              </a:rPr>
              <a:t>腎功能</a:t>
            </a:r>
            <a:r>
              <a:rPr lang="zh-TW" altLang="en-US" sz="2900" dirty="0">
                <a:latin typeface="微軟正黑體" panose="020B0604030504040204" pitchFamily="34" charset="-120"/>
                <a:ea typeface="微軟正黑體" panose="020B0604030504040204" pitchFamily="34" charset="-120"/>
              </a:rPr>
              <a:t>不良病患使用需調整劑量</a:t>
            </a:r>
            <a:endParaRPr lang="en-US" altLang="zh-TW" sz="2900" dirty="0">
              <a:latin typeface="微軟正黑體" panose="020B0604030504040204" pitchFamily="34" charset="-120"/>
              <a:ea typeface="微軟正黑體" panose="020B0604030504040204" pitchFamily="34" charset="-120"/>
            </a:endParaRPr>
          </a:p>
          <a:p>
            <a:pPr>
              <a:lnSpc>
                <a:spcPct val="110000"/>
              </a:lnSpc>
            </a:pPr>
            <a:r>
              <a:rPr lang="zh-TW" altLang="en-US" sz="2900" dirty="0">
                <a:latin typeface="微軟正黑體" panose="020B0604030504040204" pitchFamily="34" charset="-120"/>
                <a:ea typeface="微軟正黑體" panose="020B0604030504040204" pitchFamily="34" charset="-120"/>
              </a:rPr>
              <a:t>副作用</a:t>
            </a:r>
            <a:r>
              <a:rPr lang="en-US" altLang="zh-TW" sz="2900" dirty="0">
                <a:latin typeface="微軟正黑體" panose="020B0604030504040204" pitchFamily="34" charset="-120"/>
                <a:ea typeface="微軟正黑體" panose="020B0604030504040204" pitchFamily="34" charset="-120"/>
              </a:rPr>
              <a:t>: </a:t>
            </a:r>
            <a:r>
              <a:rPr lang="zh-TW" altLang="en-US" sz="2900" dirty="0">
                <a:latin typeface="微軟正黑體" panose="020B0604030504040204" pitchFamily="34" charset="-120"/>
                <a:ea typeface="微軟正黑體" panose="020B0604030504040204" pitchFamily="34" charset="-120"/>
              </a:rPr>
              <a:t>腹瀉、白血球下降</a:t>
            </a:r>
            <a:endParaRPr lang="en-US" altLang="zh-TW" sz="2900" dirty="0">
              <a:latin typeface="微軟正黑體" panose="020B0604030504040204" pitchFamily="34" charset="-120"/>
              <a:ea typeface="微軟正黑體" panose="020B0604030504040204" pitchFamily="34" charset="-120"/>
            </a:endParaRPr>
          </a:p>
          <a:p>
            <a:pPr>
              <a:lnSpc>
                <a:spcPct val="110000"/>
              </a:lnSpc>
            </a:pPr>
            <a:r>
              <a:rPr lang="zh-TW" altLang="en-US" sz="2900" dirty="0">
                <a:latin typeface="微軟正黑體" panose="020B0604030504040204" pitchFamily="34" charset="-120"/>
                <a:ea typeface="微軟正黑體" panose="020B0604030504040204" pitchFamily="34" charset="-120"/>
              </a:rPr>
              <a:t>適用成人及一個月大以上兒童</a:t>
            </a:r>
            <a:endParaRPr lang="en-US" altLang="zh-TW" sz="2900" dirty="0">
              <a:latin typeface="微軟正黑體" panose="020B0604030504040204" pitchFamily="34" charset="-120"/>
              <a:ea typeface="微軟正黑體" panose="020B0604030504040204" pitchFamily="34" charset="-120"/>
            </a:endParaRPr>
          </a:p>
          <a:p>
            <a:pPr>
              <a:lnSpc>
                <a:spcPct val="110000"/>
              </a:lnSpc>
            </a:pPr>
            <a:r>
              <a:rPr lang="zh-TW" altLang="en-US" sz="2900" dirty="0">
                <a:latin typeface="微軟正黑體" panose="020B0604030504040204" pitchFamily="34" charset="-120"/>
                <a:ea typeface="微軟正黑體" panose="020B0604030504040204" pitchFamily="34" charset="-120"/>
              </a:rPr>
              <a:t>使用</a:t>
            </a:r>
            <a:r>
              <a:rPr lang="en-US" altLang="zh-TW" sz="2900" dirty="0">
                <a:latin typeface="微軟正黑體" panose="020B0604030504040204" pitchFamily="34" charset="-120"/>
                <a:ea typeface="微軟正黑體" panose="020B0604030504040204" pitchFamily="34" charset="-120"/>
              </a:rPr>
              <a:t>: </a:t>
            </a:r>
            <a:r>
              <a:rPr lang="zh-TW" altLang="en-US" sz="2900" dirty="0">
                <a:latin typeface="微軟正黑體" panose="020B0604030504040204" pitchFamily="34" charset="-120"/>
                <a:ea typeface="微軟正黑體" panose="020B0604030504040204" pitchFamily="34" charset="-120"/>
              </a:rPr>
              <a:t>成人單次</a:t>
            </a:r>
            <a:r>
              <a:rPr lang="en-US" altLang="zh-TW" sz="2900" dirty="0">
                <a:latin typeface="微軟正黑體" panose="020B0604030504040204" pitchFamily="34" charset="-120"/>
                <a:ea typeface="微軟正黑體" panose="020B0604030504040204" pitchFamily="34" charset="-120"/>
              </a:rPr>
              <a:t>300mg</a:t>
            </a:r>
            <a:r>
              <a:rPr lang="zh-TW" altLang="en-US" sz="2900" dirty="0">
                <a:latin typeface="微軟正黑體" panose="020B0604030504040204" pitchFamily="34" charset="-120"/>
                <a:ea typeface="微軟正黑體" panose="020B0604030504040204" pitchFamily="34" charset="-120"/>
              </a:rPr>
              <a:t>、小兒 </a:t>
            </a:r>
            <a:r>
              <a:rPr lang="en-US" altLang="zh-TW" sz="2900" dirty="0">
                <a:latin typeface="微軟正黑體" panose="020B0604030504040204" pitchFamily="34" charset="-120"/>
                <a:ea typeface="微軟正黑體" panose="020B0604030504040204" pitchFamily="34" charset="-120"/>
              </a:rPr>
              <a:t>10mg/kg; </a:t>
            </a:r>
            <a:r>
              <a:rPr lang="zh-TW" altLang="en-US" sz="2900" dirty="0">
                <a:latin typeface="微軟正黑體" panose="020B0604030504040204" pitchFamily="34" charset="-120"/>
                <a:ea typeface="微軟正黑體" panose="020B0604030504040204" pitchFamily="34" charset="-120"/>
              </a:rPr>
              <a:t>每次最多不得超過 </a:t>
            </a:r>
            <a:r>
              <a:rPr lang="en-US" altLang="zh-TW" sz="2900" dirty="0">
                <a:latin typeface="微軟正黑體" panose="020B0604030504040204" pitchFamily="34" charset="-120"/>
                <a:ea typeface="微軟正黑體" panose="020B0604030504040204" pitchFamily="34" charset="-120"/>
              </a:rPr>
              <a:t>600mg</a:t>
            </a:r>
            <a:endParaRPr lang="en-US" altLang="zh-TW" sz="2200" dirty="0">
              <a:latin typeface="微軟正黑體" panose="020B0604030504040204" pitchFamily="34" charset="-120"/>
              <a:ea typeface="微軟正黑體" panose="020B0604030504040204" pitchFamily="34" charset="-120"/>
            </a:endParaRPr>
          </a:p>
          <a:p>
            <a:pPr marL="0" indent="0">
              <a:buNone/>
            </a:pPr>
            <a:endParaRPr lang="zh-TW" altLang="en-US" sz="2200" dirty="0">
              <a:latin typeface="微軟正黑體" panose="020B0604030504040204" pitchFamily="34" charset="-120"/>
              <a:ea typeface="微軟正黑體" panose="020B0604030504040204" pitchFamily="34" charset="-120"/>
            </a:endParaRPr>
          </a:p>
        </p:txBody>
      </p:sp>
      <p:pic>
        <p:nvPicPr>
          <p:cNvPr id="3074" name="Picture 2" descr="Rapiacta | 處方藥| 台灣塩野義製藥"/>
          <p:cNvPicPr>
            <a:picLocks noChangeAspect="1" noChangeArrowheads="1"/>
          </p:cNvPicPr>
          <p:nvPr/>
        </p:nvPicPr>
        <p:blipFill rotWithShape="1">
          <a:blip r:embed="rId3">
            <a:extLst>
              <a:ext uri="{28A0092B-C50C-407E-A947-70E740481C1C}">
                <a14:useLocalDpi xmlns:a14="http://schemas.microsoft.com/office/drawing/2010/main" val="0"/>
              </a:ext>
            </a:extLst>
          </a:blip>
          <a:srcRect l="5751" b="13901"/>
          <a:stretch/>
        </p:blipFill>
        <p:spPr bwMode="auto">
          <a:xfrm>
            <a:off x="6845741" y="1256013"/>
            <a:ext cx="4020263" cy="20640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12280739" y="20458"/>
            <a:ext cx="3923818" cy="646331"/>
          </a:xfrm>
          <a:prstGeom prst="rect">
            <a:avLst/>
          </a:prstGeom>
          <a:solidFill>
            <a:schemeClr val="bg1"/>
          </a:solidFill>
          <a:ln>
            <a:solidFill>
              <a:srgbClr val="C00000"/>
            </a:solidFill>
          </a:ln>
        </p:spPr>
        <p:txBody>
          <a:bodyPr wrap="square">
            <a:spAutoFit/>
          </a:bodyPr>
          <a:lstStyle/>
          <a:p>
            <a:pPr>
              <a:lnSpc>
                <a:spcPct val="100000"/>
              </a:lnSpc>
            </a:pPr>
            <a:r>
              <a:rPr lang="zh-TW" altLang="en-US" dirty="0">
                <a:latin typeface="微軟正黑體" panose="020B0604030504040204" pitchFamily="34" charset="-120"/>
                <a:ea typeface="微軟正黑體" panose="020B0604030504040204" pitchFamily="34" charset="-120"/>
              </a:rPr>
              <a:t>惟須注意曾有 </a:t>
            </a:r>
            <a:r>
              <a:rPr lang="en-US" altLang="zh-TW" dirty="0" err="1">
                <a:latin typeface="微軟正黑體" panose="020B0604030504040204" pitchFamily="34" charset="-120"/>
                <a:ea typeface="微軟正黑體" panose="020B0604030504040204" pitchFamily="34" charset="-120"/>
              </a:rPr>
              <a:t>oseltamivir</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抗藥病毒株對 </a:t>
            </a:r>
            <a:r>
              <a:rPr lang="en-US" altLang="zh-TW" dirty="0" err="1">
                <a:latin typeface="微軟正黑體" panose="020B0604030504040204" pitchFamily="34" charset="-120"/>
                <a:ea typeface="微軟正黑體" panose="020B0604030504040204" pitchFamily="34" charset="-120"/>
              </a:rPr>
              <a:t>peramivir</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感受性亦降低之報告。</a:t>
            </a:r>
            <a:endParaRPr lang="en-US" altLang="zh-TW" dirty="0">
              <a:latin typeface="微軟正黑體" panose="020B0604030504040204" pitchFamily="34" charset="-120"/>
              <a:ea typeface="微軟正黑體" panose="020B0604030504040204" pitchFamily="34" charset="-120"/>
            </a:endParaRPr>
          </a:p>
        </p:txBody>
      </p:sp>
      <p:sp>
        <p:nvSpPr>
          <p:cNvPr id="7" name="矩形 6"/>
          <p:cNvSpPr/>
          <p:nvPr/>
        </p:nvSpPr>
        <p:spPr>
          <a:xfrm>
            <a:off x="7789973" y="6547770"/>
            <a:ext cx="4314194" cy="369332"/>
          </a:xfrm>
          <a:prstGeom prst="rect">
            <a:avLst/>
          </a:prstGeom>
        </p:spPr>
        <p:txBody>
          <a:bodyPr wrap="none">
            <a:spAutoFit/>
          </a:bodyPr>
          <a:lstStyle/>
          <a:p>
            <a:r>
              <a:rPr lang="en-US" altLang="zh-TW" dirty="0" smtClean="0">
                <a:solidFill>
                  <a:srgbClr val="000000"/>
                </a:solidFill>
                <a:latin typeface="微軟正黑體" panose="020B0604030504040204" pitchFamily="34" charset="-120"/>
                <a:ea typeface="微軟正黑體" panose="020B0604030504040204" pitchFamily="34" charset="-120"/>
              </a:rPr>
              <a:t>1. </a:t>
            </a:r>
            <a:r>
              <a:rPr lang="zh-TW" altLang="en-US" dirty="0" smtClean="0">
                <a:solidFill>
                  <a:srgbClr val="000000"/>
                </a:solidFill>
                <a:latin typeface="微軟正黑體" panose="020B0604030504040204" pitchFamily="34" charset="-120"/>
                <a:ea typeface="微軟正黑體" panose="020B0604030504040204" pitchFamily="34" charset="-120"/>
              </a:rPr>
              <a:t>瑞</a:t>
            </a:r>
            <a:r>
              <a:rPr lang="zh-TW" altLang="en-US" dirty="0">
                <a:solidFill>
                  <a:srgbClr val="000000"/>
                </a:solidFill>
                <a:latin typeface="微軟正黑體" panose="020B0604030504040204" pitchFamily="34" charset="-120"/>
                <a:ea typeface="微軟正黑體" panose="020B0604030504040204" pitchFamily="34" charset="-120"/>
              </a:rPr>
              <a:t>貝塔中文</a:t>
            </a:r>
            <a:r>
              <a:rPr lang="zh-TW" altLang="en-US" dirty="0" smtClean="0">
                <a:solidFill>
                  <a:srgbClr val="000000"/>
                </a:solidFill>
                <a:latin typeface="微軟正黑體" panose="020B0604030504040204" pitchFamily="34" charset="-120"/>
                <a:ea typeface="微軟正黑體" panose="020B0604030504040204" pitchFamily="34" charset="-120"/>
              </a:rPr>
              <a:t>仿單   </a:t>
            </a:r>
            <a:r>
              <a:rPr lang="en-US" altLang="zh-TW" dirty="0">
                <a:solidFill>
                  <a:srgbClr val="000000"/>
                </a:solidFill>
                <a:latin typeface="微軟正黑體" panose="020B0604030504040204" pitchFamily="34" charset="-120"/>
                <a:ea typeface="微軟正黑體" panose="020B0604030504040204" pitchFamily="34" charset="-120"/>
              </a:rPr>
              <a:t>2. Sanford’s </a:t>
            </a:r>
            <a:r>
              <a:rPr lang="en-US" altLang="zh-TW" dirty="0" smtClean="0">
                <a:solidFill>
                  <a:srgbClr val="000000"/>
                </a:solidFill>
                <a:latin typeface="微軟正黑體" panose="020B0604030504040204" pitchFamily="34" charset="-120"/>
                <a:ea typeface="微軟正黑體" panose="020B0604030504040204" pitchFamily="34" charset="-120"/>
              </a:rPr>
              <a:t>guide</a:t>
            </a:r>
            <a:endParaRPr lang="zh-TW" altLang="en-US" dirty="0">
              <a:solidFill>
                <a:srgbClr val="000000"/>
              </a:solidFill>
              <a:latin typeface="微軟正黑體" panose="020B0604030504040204" pitchFamily="34" charset="-120"/>
              <a:ea typeface="微軟正黑體" panose="020B0604030504040204" pitchFamily="34"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930082457"/>
              </p:ext>
            </p:extLst>
          </p:nvPr>
        </p:nvGraphicFramePr>
        <p:xfrm>
          <a:off x="6102927" y="3789671"/>
          <a:ext cx="5815982" cy="2484120"/>
        </p:xfrm>
        <a:graphic>
          <a:graphicData uri="http://schemas.openxmlformats.org/drawingml/2006/table">
            <a:tbl>
              <a:tblPr firstRow="1" bandRow="1">
                <a:tableStyleId>{8A107856-5554-42FB-B03E-39F5DBC370BA}</a:tableStyleId>
              </a:tblPr>
              <a:tblGrid>
                <a:gridCol w="1869952">
                  <a:extLst>
                    <a:ext uri="{9D8B030D-6E8A-4147-A177-3AD203B41FA5}">
                      <a16:colId xmlns:a16="http://schemas.microsoft.com/office/drawing/2014/main" val="2126302158"/>
                    </a:ext>
                  </a:extLst>
                </a:gridCol>
                <a:gridCol w="1973015">
                  <a:extLst>
                    <a:ext uri="{9D8B030D-6E8A-4147-A177-3AD203B41FA5}">
                      <a16:colId xmlns:a16="http://schemas.microsoft.com/office/drawing/2014/main" val="2334146593"/>
                    </a:ext>
                  </a:extLst>
                </a:gridCol>
                <a:gridCol w="1973015">
                  <a:extLst>
                    <a:ext uri="{9D8B030D-6E8A-4147-A177-3AD203B41FA5}">
                      <a16:colId xmlns:a16="http://schemas.microsoft.com/office/drawing/2014/main" val="1973735602"/>
                    </a:ext>
                  </a:extLst>
                </a:gridCol>
              </a:tblGrid>
              <a:tr h="375920">
                <a:tc>
                  <a:txBody>
                    <a:bodyPr/>
                    <a:lstStyle/>
                    <a:p>
                      <a:r>
                        <a:rPr lang="en-US" altLang="zh-TW" sz="1900" b="0" dirty="0" err="1" smtClean="0">
                          <a:latin typeface="微軟正黑體" panose="020B0604030504040204" pitchFamily="34" charset="-120"/>
                          <a:ea typeface="微軟正黑體" panose="020B0604030504040204" pitchFamily="34" charset="-120"/>
                        </a:rPr>
                        <a:t>CCr</a:t>
                      </a:r>
                      <a:r>
                        <a:rPr lang="en-US" altLang="zh-TW" sz="1900" b="0" dirty="0" smtClean="0">
                          <a:latin typeface="微軟正黑體" panose="020B0604030504040204" pitchFamily="34" charset="-120"/>
                          <a:ea typeface="微軟正黑體" panose="020B0604030504040204" pitchFamily="34" charset="-120"/>
                        </a:rPr>
                        <a:t>&gt;50</a:t>
                      </a:r>
                      <a:endParaRPr lang="zh-TW" altLang="en-US" sz="1900" b="0" dirty="0">
                        <a:latin typeface="微軟正黑體" panose="020B0604030504040204" pitchFamily="34" charset="-120"/>
                        <a:ea typeface="微軟正黑體" panose="020B0604030504040204" pitchFamily="34" charset="-120"/>
                      </a:endParaRPr>
                    </a:p>
                  </a:txBody>
                  <a:tcPr/>
                </a:tc>
                <a:tc>
                  <a:txBody>
                    <a:bodyPr/>
                    <a:lstStyle/>
                    <a:p>
                      <a:r>
                        <a:rPr lang="en-US" altLang="zh-TW" sz="1900" b="0" kern="1200" dirty="0" smtClean="0">
                          <a:effectLst/>
                          <a:latin typeface="微軟正黑體" panose="020B0604030504040204" pitchFamily="34" charset="-120"/>
                          <a:ea typeface="微軟正黑體" panose="020B0604030504040204" pitchFamily="34" charset="-120"/>
                        </a:rPr>
                        <a:t>300</a:t>
                      </a:r>
                      <a:r>
                        <a:rPr lang="zh-TW" altLang="en-US" sz="1900" b="0" kern="1200" dirty="0" smtClean="0">
                          <a:effectLst/>
                          <a:latin typeface="微軟正黑體" panose="020B0604030504040204" pitchFamily="34" charset="-120"/>
                          <a:ea typeface="微軟正黑體" panose="020B0604030504040204" pitchFamily="34" charset="-120"/>
                        </a:rPr>
                        <a:t> </a:t>
                      </a:r>
                      <a:r>
                        <a:rPr lang="en-US" altLang="zh-TW" sz="1900" b="0" kern="1200" dirty="0" smtClean="0">
                          <a:effectLst/>
                          <a:latin typeface="微軟正黑體" panose="020B0604030504040204" pitchFamily="34" charset="-120"/>
                          <a:ea typeface="微軟正黑體" panose="020B0604030504040204" pitchFamily="34" charset="-120"/>
                        </a:rPr>
                        <a:t>mg once </a:t>
                      </a:r>
                      <a:endParaRPr lang="zh-TW" altLang="en-US" sz="1900" b="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900" b="0" kern="1200" dirty="0" smtClean="0">
                          <a:effectLst/>
                          <a:latin typeface="微軟正黑體" panose="020B0604030504040204" pitchFamily="34" charset="-120"/>
                          <a:ea typeface="微軟正黑體" panose="020B0604030504040204" pitchFamily="34" charset="-120"/>
                        </a:rPr>
                        <a:t>600</a:t>
                      </a:r>
                      <a:r>
                        <a:rPr lang="zh-TW" altLang="en-US" sz="1900" b="0" kern="1200" dirty="0" smtClean="0">
                          <a:effectLst/>
                          <a:latin typeface="微軟正黑體" panose="020B0604030504040204" pitchFamily="34" charset="-120"/>
                          <a:ea typeface="微軟正黑體" panose="020B0604030504040204" pitchFamily="34" charset="-120"/>
                        </a:rPr>
                        <a:t> </a:t>
                      </a:r>
                      <a:r>
                        <a:rPr lang="en-US" altLang="zh-TW" sz="1900" b="0" kern="1200" dirty="0" smtClean="0">
                          <a:effectLst/>
                          <a:latin typeface="微軟正黑體" panose="020B0604030504040204" pitchFamily="34" charset="-120"/>
                          <a:ea typeface="微軟正黑體" panose="020B0604030504040204" pitchFamily="34" charset="-120"/>
                        </a:rPr>
                        <a:t>mg once </a:t>
                      </a:r>
                      <a:endParaRPr lang="zh-TW" altLang="en-US" sz="1900" b="0" dirty="0" smtClean="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557083474"/>
                  </a:ext>
                </a:extLst>
              </a:tr>
              <a:tr h="375920">
                <a:tc>
                  <a:txBody>
                    <a:bodyPr/>
                    <a:lstStyle/>
                    <a:p>
                      <a:r>
                        <a:rPr lang="en-US" altLang="zh-TW" sz="1900" b="0" dirty="0" smtClean="0">
                          <a:latin typeface="微軟正黑體" panose="020B0604030504040204" pitchFamily="34" charset="-120"/>
                          <a:ea typeface="微軟正黑體" panose="020B0604030504040204" pitchFamily="34" charset="-120"/>
                        </a:rPr>
                        <a:t>Severe case</a:t>
                      </a:r>
                      <a:endParaRPr lang="zh-TW" altLang="en-US" sz="1900" b="0" dirty="0">
                        <a:latin typeface="微軟正黑體" panose="020B0604030504040204" pitchFamily="34" charset="-120"/>
                        <a:ea typeface="微軟正黑體" panose="020B0604030504040204" pitchFamily="34" charset="-120"/>
                      </a:endParaRPr>
                    </a:p>
                  </a:txBody>
                  <a:tcPr/>
                </a:tc>
                <a:tc gridSpan="2">
                  <a:txBody>
                    <a:bodyPr/>
                    <a:lstStyle/>
                    <a:p>
                      <a:r>
                        <a:rPr lang="en-US" altLang="zh-TW" sz="1900" b="0" dirty="0" smtClean="0">
                          <a:latin typeface="微軟正黑體" panose="020B0604030504040204" pitchFamily="34" charset="-120"/>
                          <a:ea typeface="微軟正黑體" panose="020B0604030504040204" pitchFamily="34" charset="-120"/>
                        </a:rPr>
                        <a:t>600</a:t>
                      </a:r>
                      <a:r>
                        <a:rPr lang="zh-TW" altLang="en-US" sz="1900" b="0" dirty="0" smtClean="0">
                          <a:latin typeface="微軟正黑體" panose="020B0604030504040204" pitchFamily="34" charset="-120"/>
                          <a:ea typeface="微軟正黑體" panose="020B0604030504040204" pitchFamily="34" charset="-120"/>
                        </a:rPr>
                        <a:t> </a:t>
                      </a:r>
                      <a:r>
                        <a:rPr lang="en-US" altLang="zh-TW" sz="1900" b="0" dirty="0" smtClean="0">
                          <a:latin typeface="微軟正黑體" panose="020B0604030504040204" pitchFamily="34" charset="-120"/>
                          <a:ea typeface="微軟正黑體" panose="020B0604030504040204" pitchFamily="34" charset="-120"/>
                        </a:rPr>
                        <a:t>mg </a:t>
                      </a:r>
                      <a:r>
                        <a:rPr lang="en-US" altLang="zh-TW" sz="1900" b="0" dirty="0" err="1" smtClean="0">
                          <a:latin typeface="微軟正黑體" panose="020B0604030504040204" pitchFamily="34" charset="-120"/>
                          <a:ea typeface="微軟正黑體" panose="020B0604030504040204" pitchFamily="34" charset="-120"/>
                        </a:rPr>
                        <a:t>qd</a:t>
                      </a:r>
                      <a:r>
                        <a:rPr lang="en-US" altLang="zh-TW" sz="1900" b="0" dirty="0" smtClean="0">
                          <a:latin typeface="微軟正黑體" panose="020B0604030504040204" pitchFamily="34" charset="-120"/>
                          <a:ea typeface="微軟正黑體" panose="020B0604030504040204" pitchFamily="34" charset="-120"/>
                        </a:rPr>
                        <a:t> *5-10 days</a:t>
                      </a:r>
                      <a:endParaRPr lang="zh-TW" altLang="en-US" sz="1900" b="0" dirty="0">
                        <a:latin typeface="微軟正黑體" panose="020B0604030504040204" pitchFamily="34" charset="-120"/>
                        <a:ea typeface="微軟正黑體" panose="020B0604030504040204" pitchFamily="34" charset="-120"/>
                      </a:endParaRPr>
                    </a:p>
                  </a:txBody>
                  <a:tcPr/>
                </a:tc>
                <a:tc hMerge="1">
                  <a:txBody>
                    <a:bodyPr/>
                    <a:lstStyle/>
                    <a:p>
                      <a:endParaRPr lang="zh-TW" altLang="en-US"/>
                    </a:p>
                  </a:txBody>
                  <a:tcPr/>
                </a:tc>
                <a:extLst>
                  <a:ext uri="{0D108BD9-81ED-4DB2-BD59-A6C34878D82A}">
                    <a16:rowId xmlns:a16="http://schemas.microsoft.com/office/drawing/2014/main" val="933606758"/>
                  </a:ext>
                </a:extLst>
              </a:tr>
              <a:tr h="375920">
                <a:tc>
                  <a:txBody>
                    <a:bodyPr/>
                    <a:lstStyle/>
                    <a:p>
                      <a:r>
                        <a:rPr lang="en-US" altLang="zh-TW" sz="1900" b="0" dirty="0" err="1" smtClean="0">
                          <a:latin typeface="微軟正黑體" panose="020B0604030504040204" pitchFamily="34" charset="-120"/>
                          <a:ea typeface="微軟正黑體" panose="020B0604030504040204" pitchFamily="34" charset="-120"/>
                        </a:rPr>
                        <a:t>Ccr</a:t>
                      </a:r>
                      <a:r>
                        <a:rPr lang="en-US" altLang="zh-TW" sz="1900" b="0" dirty="0" smtClean="0">
                          <a:latin typeface="微軟正黑體" panose="020B0604030504040204" pitchFamily="34" charset="-120"/>
                          <a:ea typeface="微軟正黑體" panose="020B0604030504040204" pitchFamily="34" charset="-120"/>
                        </a:rPr>
                        <a:t> 30-50</a:t>
                      </a:r>
                      <a:endParaRPr lang="zh-TW" altLang="en-US" sz="1900" b="0" dirty="0">
                        <a:latin typeface="微軟正黑體" panose="020B0604030504040204" pitchFamily="34" charset="-120"/>
                        <a:ea typeface="微軟正黑體" panose="020B0604030504040204" pitchFamily="34" charset="-120"/>
                      </a:endParaRPr>
                    </a:p>
                  </a:txBody>
                  <a:tcPr/>
                </a:tc>
                <a:tc>
                  <a:txBody>
                    <a:bodyPr/>
                    <a:lstStyle/>
                    <a:p>
                      <a:r>
                        <a:rPr lang="en-US" altLang="zh-TW" sz="1900" b="0" kern="1200" dirty="0" smtClean="0">
                          <a:effectLst/>
                          <a:latin typeface="微軟正黑體" panose="020B0604030504040204" pitchFamily="34" charset="-120"/>
                          <a:ea typeface="微軟正黑體" panose="020B0604030504040204" pitchFamily="34" charset="-120"/>
                        </a:rPr>
                        <a:t>100</a:t>
                      </a:r>
                      <a:r>
                        <a:rPr lang="zh-TW" altLang="en-US" sz="1900" b="0" kern="1200" dirty="0" smtClean="0">
                          <a:effectLst/>
                          <a:latin typeface="微軟正黑體" panose="020B0604030504040204" pitchFamily="34" charset="-120"/>
                          <a:ea typeface="微軟正黑體" panose="020B0604030504040204" pitchFamily="34" charset="-120"/>
                        </a:rPr>
                        <a:t> </a:t>
                      </a:r>
                      <a:r>
                        <a:rPr lang="en-US" altLang="zh-TW" sz="1900" b="0" kern="1200" dirty="0" smtClean="0">
                          <a:effectLst/>
                          <a:latin typeface="微軟正黑體" panose="020B0604030504040204" pitchFamily="34" charset="-120"/>
                          <a:ea typeface="微軟正黑體" panose="020B0604030504040204" pitchFamily="34" charset="-120"/>
                        </a:rPr>
                        <a:t>mg /d</a:t>
                      </a:r>
                      <a:endParaRPr lang="zh-TW" altLang="en-US" sz="1900" b="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900" b="0" dirty="0" smtClean="0">
                          <a:latin typeface="微軟正黑體" panose="020B0604030504040204" pitchFamily="34" charset="-120"/>
                          <a:ea typeface="微軟正黑體" panose="020B0604030504040204" pitchFamily="34" charset="-120"/>
                        </a:rPr>
                        <a:t>200</a:t>
                      </a:r>
                      <a:r>
                        <a:rPr lang="zh-TW" altLang="en-US" sz="1900" b="0" dirty="0" smtClean="0">
                          <a:latin typeface="微軟正黑體" panose="020B0604030504040204" pitchFamily="34" charset="-120"/>
                          <a:ea typeface="微軟正黑體" panose="020B0604030504040204" pitchFamily="34" charset="-120"/>
                        </a:rPr>
                        <a:t> </a:t>
                      </a:r>
                      <a:r>
                        <a:rPr lang="en-US" altLang="zh-TW" sz="1900" b="0" dirty="0" smtClean="0">
                          <a:latin typeface="微軟正黑體" panose="020B0604030504040204" pitchFamily="34" charset="-120"/>
                          <a:ea typeface="微軟正黑體" panose="020B0604030504040204" pitchFamily="34" charset="-120"/>
                        </a:rPr>
                        <a:t>mg</a:t>
                      </a:r>
                      <a:r>
                        <a:rPr lang="en-US" altLang="zh-TW" sz="1900" b="0" kern="1200" dirty="0" smtClean="0">
                          <a:effectLst/>
                          <a:latin typeface="微軟正黑體" panose="020B0604030504040204" pitchFamily="34" charset="-120"/>
                          <a:ea typeface="微軟正黑體" panose="020B0604030504040204" pitchFamily="34" charset="-120"/>
                        </a:rPr>
                        <a:t>/d</a:t>
                      </a:r>
                      <a:endParaRPr lang="zh-TW" altLang="en-US" sz="1900" b="0" dirty="0" smtClean="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976237817"/>
                  </a:ext>
                </a:extLst>
              </a:tr>
              <a:tr h="375920">
                <a:tc>
                  <a:txBody>
                    <a:bodyPr/>
                    <a:lstStyle/>
                    <a:p>
                      <a:r>
                        <a:rPr lang="en-US" altLang="zh-TW" sz="1900" b="0" dirty="0" err="1" smtClean="0">
                          <a:latin typeface="微軟正黑體" panose="020B0604030504040204" pitchFamily="34" charset="-120"/>
                          <a:ea typeface="微軟正黑體" panose="020B0604030504040204" pitchFamily="34" charset="-120"/>
                        </a:rPr>
                        <a:t>Ccr</a:t>
                      </a:r>
                      <a:r>
                        <a:rPr lang="en-US" altLang="zh-TW" sz="1900" b="0" dirty="0" smtClean="0">
                          <a:latin typeface="微軟正黑體" panose="020B0604030504040204" pitchFamily="34" charset="-120"/>
                          <a:ea typeface="微軟正黑體" panose="020B0604030504040204" pitchFamily="34" charset="-120"/>
                        </a:rPr>
                        <a:t> 10-30</a:t>
                      </a:r>
                      <a:endParaRPr lang="zh-TW" altLang="en-US" sz="1900" b="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900" b="0" kern="1200" dirty="0" smtClean="0">
                          <a:effectLst/>
                          <a:latin typeface="微軟正黑體" panose="020B0604030504040204" pitchFamily="34" charset="-120"/>
                          <a:ea typeface="微軟正黑體" panose="020B0604030504040204" pitchFamily="34" charset="-120"/>
                        </a:rPr>
                        <a:t>50</a:t>
                      </a:r>
                      <a:r>
                        <a:rPr lang="zh-TW" altLang="en-US" sz="1900" b="0" kern="1200" dirty="0" smtClean="0">
                          <a:effectLst/>
                          <a:latin typeface="微軟正黑體" panose="020B0604030504040204" pitchFamily="34" charset="-120"/>
                          <a:ea typeface="微軟正黑體" panose="020B0604030504040204" pitchFamily="34" charset="-120"/>
                        </a:rPr>
                        <a:t> </a:t>
                      </a:r>
                      <a:r>
                        <a:rPr lang="en-US" altLang="zh-TW" sz="1900" b="0" kern="1200" dirty="0" smtClean="0">
                          <a:effectLst/>
                          <a:latin typeface="微軟正黑體" panose="020B0604030504040204" pitchFamily="34" charset="-120"/>
                          <a:ea typeface="微軟正黑體" panose="020B0604030504040204" pitchFamily="34" charset="-120"/>
                        </a:rPr>
                        <a:t>mg /d</a:t>
                      </a:r>
                      <a:endParaRPr lang="zh-TW" altLang="en-US" sz="1900" b="0" dirty="0" smtClean="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900" b="0" dirty="0" smtClean="0">
                          <a:latin typeface="微軟正黑體" panose="020B0604030504040204" pitchFamily="34" charset="-120"/>
                          <a:ea typeface="微軟正黑體" panose="020B0604030504040204" pitchFamily="34" charset="-120"/>
                        </a:rPr>
                        <a:t>100</a:t>
                      </a:r>
                      <a:r>
                        <a:rPr lang="zh-TW" altLang="en-US" sz="1900" b="0" dirty="0" smtClean="0">
                          <a:latin typeface="微軟正黑體" panose="020B0604030504040204" pitchFamily="34" charset="-120"/>
                          <a:ea typeface="微軟正黑體" panose="020B0604030504040204" pitchFamily="34" charset="-120"/>
                        </a:rPr>
                        <a:t> </a:t>
                      </a:r>
                      <a:r>
                        <a:rPr lang="en-US" altLang="zh-TW" sz="1900" b="0" dirty="0" smtClean="0">
                          <a:latin typeface="微軟正黑體" panose="020B0604030504040204" pitchFamily="34" charset="-120"/>
                          <a:ea typeface="微軟正黑體" panose="020B0604030504040204" pitchFamily="34" charset="-120"/>
                        </a:rPr>
                        <a:t>mg</a:t>
                      </a:r>
                      <a:r>
                        <a:rPr lang="en-US" altLang="zh-TW" sz="1900" b="0" kern="1200" dirty="0" smtClean="0">
                          <a:effectLst/>
                          <a:latin typeface="微軟正黑體" panose="020B0604030504040204" pitchFamily="34" charset="-120"/>
                          <a:ea typeface="微軟正黑體" panose="020B0604030504040204" pitchFamily="34" charset="-120"/>
                        </a:rPr>
                        <a:t>/d</a:t>
                      </a:r>
                      <a:endParaRPr lang="zh-TW" altLang="en-US" sz="1900" b="0" dirty="0" smtClean="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63683113"/>
                  </a:ext>
                </a:extLst>
              </a:tr>
              <a:tr h="944880">
                <a:tc>
                  <a:txBody>
                    <a:bodyPr/>
                    <a:lstStyle/>
                    <a:p>
                      <a:r>
                        <a:rPr lang="en-US" altLang="zh-TW" sz="1900" b="0" dirty="0" smtClean="0">
                          <a:latin typeface="微軟正黑體" panose="020B0604030504040204" pitchFamily="34" charset="-120"/>
                          <a:ea typeface="微軟正黑體" panose="020B0604030504040204" pitchFamily="34" charset="-120"/>
                        </a:rPr>
                        <a:t>HD</a:t>
                      </a:r>
                      <a:endParaRPr lang="zh-TW" altLang="en-US" sz="1900" b="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900" dirty="0" smtClean="0">
                          <a:latin typeface="微軟正黑體" panose="020B0604030504040204" pitchFamily="34" charset="-120"/>
                          <a:ea typeface="微軟正黑體" panose="020B0604030504040204" pitchFamily="34" charset="-120"/>
                        </a:rPr>
                        <a:t>審慎調整劑量</a:t>
                      </a:r>
                      <a:endParaRPr lang="en-US" altLang="zh-TW" sz="1900" b="0" dirty="0" smtClean="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900" b="0" dirty="0" smtClean="0">
                          <a:latin typeface="微軟正黑體" panose="020B0604030504040204" pitchFamily="34" charset="-120"/>
                          <a:ea typeface="微軟正黑體" panose="020B0604030504040204" pitchFamily="34" charset="-120"/>
                        </a:rPr>
                        <a:t>100</a:t>
                      </a:r>
                      <a:r>
                        <a:rPr lang="zh-TW" altLang="en-US" sz="1900" b="0" dirty="0" smtClean="0">
                          <a:latin typeface="微軟正黑體" panose="020B0604030504040204" pitchFamily="34" charset="-120"/>
                          <a:ea typeface="微軟正黑體" panose="020B0604030504040204" pitchFamily="34" charset="-120"/>
                        </a:rPr>
                        <a:t> </a:t>
                      </a:r>
                      <a:r>
                        <a:rPr lang="en-US" altLang="zh-TW" sz="1900" b="0" dirty="0" smtClean="0">
                          <a:latin typeface="微軟正黑體" panose="020B0604030504040204" pitchFamily="34" charset="-120"/>
                          <a:ea typeface="微軟正黑體" panose="020B0604030504040204" pitchFamily="34" charset="-120"/>
                        </a:rPr>
                        <a:t>mg D1, then 100</a:t>
                      </a:r>
                      <a:r>
                        <a:rPr lang="zh-TW" altLang="en-US" sz="1900" b="0" dirty="0" smtClean="0">
                          <a:latin typeface="微軟正黑體" panose="020B0604030504040204" pitchFamily="34" charset="-120"/>
                          <a:ea typeface="微軟正黑體" panose="020B0604030504040204" pitchFamily="34" charset="-120"/>
                        </a:rPr>
                        <a:t> </a:t>
                      </a:r>
                      <a:r>
                        <a:rPr lang="en-US" altLang="zh-TW" sz="1900" b="0" dirty="0" smtClean="0">
                          <a:latin typeface="微軟正黑體" panose="020B0604030504040204" pitchFamily="34" charset="-120"/>
                          <a:ea typeface="微軟正黑體" panose="020B0604030504040204" pitchFamily="34" charset="-120"/>
                        </a:rPr>
                        <a:t>mg 2hrs after</a:t>
                      </a:r>
                      <a:r>
                        <a:rPr lang="en-US" altLang="zh-TW" sz="1900" b="0" baseline="0" dirty="0" smtClean="0">
                          <a:latin typeface="微軟正黑體" panose="020B0604030504040204" pitchFamily="34" charset="-120"/>
                          <a:ea typeface="微軟正黑體" panose="020B0604030504040204" pitchFamily="34" charset="-120"/>
                        </a:rPr>
                        <a:t> HD</a:t>
                      </a:r>
                      <a:endParaRPr lang="en-US" altLang="zh-TW" sz="1900" b="0" dirty="0" smtClean="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806307088"/>
                  </a:ext>
                </a:extLst>
              </a:tr>
            </a:tbl>
          </a:graphicData>
        </a:graphic>
      </p:graphicFrame>
      <p:pic>
        <p:nvPicPr>
          <p:cNvPr id="6" name="圖片 5"/>
          <p:cNvPicPr>
            <a:picLocks noChangeAspect="1"/>
          </p:cNvPicPr>
          <p:nvPr/>
        </p:nvPicPr>
        <p:blipFill>
          <a:blip r:embed="rId4"/>
          <a:stretch>
            <a:fillRect/>
          </a:stretch>
        </p:blipFill>
        <p:spPr>
          <a:xfrm>
            <a:off x="12289425" y="666789"/>
            <a:ext cx="8420100" cy="3267075"/>
          </a:xfrm>
          <a:prstGeom prst="rect">
            <a:avLst/>
          </a:prstGeom>
        </p:spPr>
      </p:pic>
      <p:sp>
        <p:nvSpPr>
          <p:cNvPr id="11" name="文字方塊 10"/>
          <p:cNvSpPr txBox="1"/>
          <p:nvPr/>
        </p:nvSpPr>
        <p:spPr>
          <a:xfrm>
            <a:off x="8570571" y="3417152"/>
            <a:ext cx="1069188" cy="400110"/>
          </a:xfrm>
          <a:prstGeom prst="rect">
            <a:avLst/>
          </a:prstGeom>
          <a:noFill/>
        </p:spPr>
        <p:txBody>
          <a:bodyPr wrap="square" rtlCol="0">
            <a:spAutoFit/>
          </a:bodyPr>
          <a:lstStyle/>
          <a:p>
            <a:r>
              <a:rPr lang="en-US" altLang="zh-TW" sz="2000" dirty="0" smtClean="0"/>
              <a:t>Japan</a:t>
            </a:r>
            <a:r>
              <a:rPr lang="en-US" altLang="zh-TW" sz="2000" baseline="30000" dirty="0" smtClean="0"/>
              <a:t>1</a:t>
            </a:r>
            <a:endParaRPr lang="zh-TW" altLang="en-US" sz="2000" baseline="30000" dirty="0"/>
          </a:p>
        </p:txBody>
      </p:sp>
      <p:sp>
        <p:nvSpPr>
          <p:cNvPr id="13" name="文字方塊 12"/>
          <p:cNvSpPr txBox="1"/>
          <p:nvPr/>
        </p:nvSpPr>
        <p:spPr>
          <a:xfrm>
            <a:off x="10683493" y="3436639"/>
            <a:ext cx="880696" cy="400110"/>
          </a:xfrm>
          <a:prstGeom prst="rect">
            <a:avLst/>
          </a:prstGeom>
          <a:noFill/>
        </p:spPr>
        <p:txBody>
          <a:bodyPr wrap="square" rtlCol="0">
            <a:spAutoFit/>
          </a:bodyPr>
          <a:lstStyle/>
          <a:p>
            <a:r>
              <a:rPr lang="en-US" altLang="zh-TW" sz="2000" dirty="0" smtClean="0"/>
              <a:t>US</a:t>
            </a:r>
            <a:r>
              <a:rPr lang="en-US" altLang="zh-TW" sz="2000" baseline="30000" dirty="0" smtClean="0"/>
              <a:t>2</a:t>
            </a:r>
            <a:endParaRPr lang="zh-TW" altLang="en-US" sz="2000" baseline="30000" dirty="0"/>
          </a:p>
        </p:txBody>
      </p:sp>
      <p:sp>
        <p:nvSpPr>
          <p:cNvPr id="12" name="矩形 11"/>
          <p:cNvSpPr/>
          <p:nvPr/>
        </p:nvSpPr>
        <p:spPr>
          <a:xfrm>
            <a:off x="12289425" y="3995678"/>
            <a:ext cx="8482685" cy="2862322"/>
          </a:xfrm>
          <a:prstGeom prst="rect">
            <a:avLst/>
          </a:prstGeom>
          <a:solidFill>
            <a:schemeClr val="bg1"/>
          </a:solidFill>
          <a:ln>
            <a:solidFill>
              <a:srgbClr val="C00000"/>
            </a:solidFill>
          </a:ln>
        </p:spPr>
        <p:txBody>
          <a:bodyPr wrap="square">
            <a:spAutoFit/>
          </a:bodyPr>
          <a:lstStyle/>
          <a:p>
            <a:r>
              <a:rPr lang="en-US" altLang="zh-TW" b="1" dirty="0" err="1">
                <a:solidFill>
                  <a:srgbClr val="232323"/>
                </a:solidFill>
                <a:latin typeface="Noto Sans"/>
              </a:rPr>
              <a:t>Uptodate</a:t>
            </a:r>
            <a:r>
              <a:rPr lang="en-US" altLang="zh-TW" b="1" dirty="0">
                <a:solidFill>
                  <a:srgbClr val="232323"/>
                </a:solidFill>
                <a:latin typeface="Noto Sans"/>
              </a:rPr>
              <a:t/>
            </a:r>
            <a:br>
              <a:rPr lang="en-US" altLang="zh-TW" b="1" dirty="0">
                <a:solidFill>
                  <a:srgbClr val="232323"/>
                </a:solidFill>
                <a:latin typeface="Noto Sans"/>
              </a:rPr>
            </a:br>
            <a:r>
              <a:rPr lang="en-US" altLang="zh-TW" b="1" dirty="0">
                <a:solidFill>
                  <a:srgbClr val="232323"/>
                </a:solidFill>
                <a:latin typeface="Noto Sans"/>
              </a:rPr>
              <a:t>Influenza, acute, uncomplicated:</a:t>
            </a:r>
            <a:r>
              <a:rPr lang="en-US" altLang="zh-TW" dirty="0">
                <a:solidFill>
                  <a:srgbClr val="232323"/>
                </a:solidFill>
                <a:latin typeface="Noto Sans"/>
              </a:rPr>
              <a:t> IV: 600 mg as a single dose; initiate within 2 days of onset of symptoms of influenza.</a:t>
            </a:r>
            <a:br>
              <a:rPr lang="en-US" altLang="zh-TW" dirty="0">
                <a:solidFill>
                  <a:srgbClr val="232323"/>
                </a:solidFill>
                <a:latin typeface="Noto Sans"/>
              </a:rPr>
            </a:br>
            <a:endParaRPr lang="en-US" altLang="zh-TW" dirty="0">
              <a:solidFill>
                <a:srgbClr val="232323"/>
              </a:solidFill>
              <a:latin typeface="Noto Sans"/>
            </a:endParaRPr>
          </a:p>
          <a:p>
            <a:r>
              <a:rPr lang="en-US" altLang="zh-TW" b="1" dirty="0">
                <a:solidFill>
                  <a:srgbClr val="232323"/>
                </a:solidFill>
                <a:latin typeface="Noto Sans"/>
              </a:rPr>
              <a:t>Influenza</a:t>
            </a:r>
            <a:r>
              <a:rPr lang="en-US" altLang="zh-TW" b="1" dirty="0">
                <a:solidFill>
                  <a:srgbClr val="C00000"/>
                </a:solidFill>
                <a:latin typeface="Noto Sans"/>
              </a:rPr>
              <a:t>, hospitalized patients (alternative agent) </a:t>
            </a:r>
            <a:r>
              <a:rPr lang="en-US" altLang="zh-TW" b="1" dirty="0">
                <a:solidFill>
                  <a:srgbClr val="232323"/>
                </a:solidFill>
                <a:latin typeface="Noto Sans"/>
              </a:rPr>
              <a:t>(off-label use): IV:</a:t>
            </a:r>
            <a:r>
              <a:rPr lang="en-US" altLang="zh-TW" dirty="0">
                <a:solidFill>
                  <a:srgbClr val="232323"/>
                </a:solidFill>
                <a:latin typeface="Noto Sans"/>
              </a:rPr>
              <a:t> 600 mg once daily for up to 5 to 10 days (CDC 2020a; de Jong 2014; </a:t>
            </a:r>
            <a:r>
              <a:rPr lang="en-US" altLang="zh-TW" dirty="0" err="1">
                <a:solidFill>
                  <a:srgbClr val="232323"/>
                </a:solidFill>
                <a:latin typeface="Noto Sans"/>
              </a:rPr>
              <a:t>Ison</a:t>
            </a:r>
            <a:r>
              <a:rPr lang="en-US" altLang="zh-TW" dirty="0">
                <a:solidFill>
                  <a:srgbClr val="232323"/>
                </a:solidFill>
                <a:latin typeface="Noto Sans"/>
              </a:rPr>
              <a:t> 2014; Kohno 2011). </a:t>
            </a:r>
            <a:r>
              <a:rPr lang="en-US" altLang="zh-TW" b="1" dirty="0">
                <a:solidFill>
                  <a:srgbClr val="232323"/>
                </a:solidFill>
                <a:latin typeface="Noto Sans"/>
              </a:rPr>
              <a:t>Note:</a:t>
            </a:r>
            <a:r>
              <a:rPr lang="en-US" altLang="zh-TW" dirty="0">
                <a:solidFill>
                  <a:srgbClr val="232323"/>
                </a:solidFill>
                <a:latin typeface="Noto Sans"/>
              </a:rPr>
              <a:t> Due to insufficient data on use of </a:t>
            </a:r>
            <a:r>
              <a:rPr lang="en-US" altLang="zh-TW" dirty="0" err="1">
                <a:solidFill>
                  <a:srgbClr val="232323"/>
                </a:solidFill>
                <a:latin typeface="Noto Sans"/>
              </a:rPr>
              <a:t>peramivir</a:t>
            </a:r>
            <a:r>
              <a:rPr lang="en-US" altLang="zh-TW" dirty="0">
                <a:solidFill>
                  <a:srgbClr val="232323"/>
                </a:solidFill>
                <a:latin typeface="Noto Sans"/>
              </a:rPr>
              <a:t> for treatment of hospitalized patients with influenza, only consider for patients who cannot tolerate or absorb oral or </a:t>
            </a:r>
            <a:r>
              <a:rPr lang="en-US" altLang="zh-TW" dirty="0" err="1">
                <a:solidFill>
                  <a:srgbClr val="232323"/>
                </a:solidFill>
                <a:latin typeface="Noto Sans"/>
              </a:rPr>
              <a:t>enterically</a:t>
            </a:r>
            <a:r>
              <a:rPr lang="en-US" altLang="zh-TW" dirty="0">
                <a:solidFill>
                  <a:srgbClr val="232323"/>
                </a:solidFill>
                <a:latin typeface="Noto Sans"/>
              </a:rPr>
              <a:t>-administered </a:t>
            </a:r>
            <a:r>
              <a:rPr lang="en-US" altLang="zh-TW" dirty="0" err="1">
                <a:solidFill>
                  <a:srgbClr val="232323"/>
                </a:solidFill>
                <a:latin typeface="Noto Sans"/>
              </a:rPr>
              <a:t>oseltamivir</a:t>
            </a:r>
            <a:r>
              <a:rPr lang="en-US" altLang="zh-TW" dirty="0">
                <a:solidFill>
                  <a:srgbClr val="232323"/>
                </a:solidFill>
                <a:latin typeface="Noto Sans"/>
              </a:rPr>
              <a:t> due to gastric stasis, malabsorption, or GI bleeding (CDC 2020a).</a:t>
            </a:r>
          </a:p>
        </p:txBody>
      </p:sp>
    </p:spTree>
    <p:extLst>
      <p:ext uri="{BB962C8B-B14F-4D97-AF65-F5344CB8AC3E}">
        <p14:creationId xmlns:p14="http://schemas.microsoft.com/office/powerpoint/2010/main" val="332852509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err="1">
                <a:latin typeface="Arial" panose="020B0604020202020204" pitchFamily="34" charset="0"/>
                <a:ea typeface="微軟正黑體" panose="020B0604030504040204" pitchFamily="34" charset="-120"/>
                <a:cs typeface="Arial" panose="020B0604020202020204" pitchFamily="34" charset="0"/>
              </a:rPr>
              <a:t>Rapiacta</a:t>
            </a:r>
            <a:r>
              <a:rPr lang="en-US" altLang="zh-TW" b="1" baseline="30000" dirty="0">
                <a:latin typeface="Arial" panose="020B0604020202020204" pitchFamily="34" charset="0"/>
                <a:ea typeface="微軟正黑體" panose="020B0604030504040204" pitchFamily="34" charset="-120"/>
                <a:cs typeface="Arial" panose="020B0604020202020204" pitchFamily="34" charset="0"/>
              </a:rPr>
              <a:t>®</a:t>
            </a:r>
            <a:r>
              <a:rPr lang="zh-Hant" altLang="en-US" b="1" dirty="0">
                <a:latin typeface="Arial" panose="020B0604020202020204" pitchFamily="34" charset="0"/>
                <a:ea typeface="微軟正黑體" panose="020B0604030504040204" pitchFamily="34" charset="-120"/>
                <a:cs typeface="Arial" panose="020B0604020202020204" pitchFamily="34" charset="0"/>
              </a:rPr>
              <a:t>特點</a:t>
            </a:r>
            <a:endParaRPr lang="zh-TW" altLang="en-US" dirty="0"/>
          </a:p>
        </p:txBody>
      </p:sp>
      <p:sp>
        <p:nvSpPr>
          <p:cNvPr id="3" name="內容版面配置區 2"/>
          <p:cNvSpPr>
            <a:spLocks noGrp="1"/>
          </p:cNvSpPr>
          <p:nvPr>
            <p:ph idx="1"/>
          </p:nvPr>
        </p:nvSpPr>
        <p:spPr/>
        <p:txBody>
          <a:bodyPr/>
          <a:lstStyle/>
          <a:p>
            <a:pPr>
              <a:lnSpc>
                <a:spcPct val="200000"/>
              </a:lnSpc>
              <a:spcBef>
                <a:spcPts val="0"/>
              </a:spcBef>
            </a:pPr>
            <a:r>
              <a:rPr lang="zh-TW" altLang="en-US" dirty="0">
                <a:latin typeface="Arial" panose="020B0604020202020204" pitchFamily="34" charset="0"/>
                <a:ea typeface="微軟正黑體" panose="020B0604030504040204" pitchFamily="34" charset="-120"/>
                <a:cs typeface="Arial" panose="020B0604020202020204" pitchFamily="34" charset="0"/>
              </a:rPr>
              <a:t>與神經胺酸酶</a:t>
            </a:r>
            <a:r>
              <a:rPr lang="en-US" altLang="zh-TW" dirty="0">
                <a:latin typeface="Arial" panose="020B0604020202020204" pitchFamily="34" charset="0"/>
                <a:ea typeface="微軟正黑體" panose="020B0604030504040204" pitchFamily="34" charset="-120"/>
                <a:cs typeface="Arial" panose="020B0604020202020204" pitchFamily="34" charset="0"/>
              </a:rPr>
              <a:t>(NA)</a:t>
            </a:r>
            <a:r>
              <a:rPr lang="zh-TW" altLang="en-US" dirty="0">
                <a:latin typeface="Arial" panose="020B0604020202020204" pitchFamily="34" charset="0"/>
                <a:ea typeface="微軟正黑體" panose="020B0604030504040204" pitchFamily="34" charset="-120"/>
                <a:cs typeface="Arial" panose="020B0604020202020204" pitchFamily="34" charset="0"/>
              </a:rPr>
              <a:t>高度</a:t>
            </a:r>
            <a:r>
              <a:rPr lang="zh-TW" altLang="en-US" dirty="0" smtClean="0">
                <a:latin typeface="Arial" panose="020B0604020202020204" pitchFamily="34" charset="0"/>
                <a:ea typeface="微軟正黑體" panose="020B0604030504040204" pitchFamily="34" charset="-120"/>
                <a:cs typeface="Arial" panose="020B0604020202020204" pitchFamily="34" charset="0"/>
              </a:rPr>
              <a:t>結合，</a:t>
            </a:r>
            <a:r>
              <a:rPr lang="en-US" altLang="zh-TW" dirty="0">
                <a:latin typeface="Arial" panose="020B0604020202020204" pitchFamily="34" charset="0"/>
                <a:ea typeface="微軟正黑體" panose="020B0604030504040204" pitchFamily="34" charset="-120"/>
                <a:cs typeface="Arial" panose="020B0604020202020204" pitchFamily="34" charset="0"/>
              </a:rPr>
              <a:t>IC</a:t>
            </a:r>
            <a:r>
              <a:rPr lang="en-US" altLang="zh-TW" baseline="-25000" dirty="0">
                <a:latin typeface="Arial" panose="020B0604020202020204" pitchFamily="34" charset="0"/>
                <a:ea typeface="微軟正黑體" panose="020B0604030504040204" pitchFamily="34" charset="-120"/>
                <a:cs typeface="Arial" panose="020B0604020202020204" pitchFamily="34" charset="0"/>
              </a:rPr>
              <a:t>50</a:t>
            </a:r>
            <a:r>
              <a:rPr lang="zh-TW" altLang="en-US" dirty="0">
                <a:latin typeface="Arial" panose="020B0604020202020204" pitchFamily="34" charset="0"/>
                <a:ea typeface="微軟正黑體" panose="020B0604030504040204" pitchFamily="34" charset="-120"/>
                <a:cs typeface="Arial" panose="020B0604020202020204" pitchFamily="34" charset="0"/>
              </a:rPr>
              <a:t>較</a:t>
            </a:r>
            <a:r>
              <a:rPr lang="zh-TW" altLang="en-US" dirty="0" smtClean="0">
                <a:latin typeface="Arial" panose="020B0604020202020204" pitchFamily="34" charset="0"/>
                <a:ea typeface="微軟正黑體" panose="020B0604030504040204" pitchFamily="34" charset="-120"/>
                <a:cs typeface="Arial" panose="020B0604020202020204" pitchFamily="34" charset="0"/>
              </a:rPr>
              <a:t>低</a:t>
            </a:r>
            <a:endParaRPr lang="en-US" altLang="zh-TW" dirty="0">
              <a:latin typeface="Arial" panose="020B0604020202020204" pitchFamily="34" charset="0"/>
              <a:ea typeface="微軟正黑體" panose="020B0604030504040204" pitchFamily="34" charset="-120"/>
              <a:cs typeface="Arial" panose="020B0604020202020204" pitchFamily="34" charset="0"/>
            </a:endParaRPr>
          </a:p>
          <a:p>
            <a:pPr>
              <a:lnSpc>
                <a:spcPct val="200000"/>
              </a:lnSpc>
              <a:spcBef>
                <a:spcPts val="0"/>
              </a:spcBef>
            </a:pPr>
            <a:r>
              <a:rPr lang="zh-TW" altLang="en-US" dirty="0">
                <a:latin typeface="Arial" panose="020B0604020202020204" pitchFamily="34" charset="0"/>
                <a:ea typeface="微軟正黑體" panose="020B0604030504040204" pitchFamily="34" charset="-120"/>
                <a:cs typeface="Arial" panose="020B0604020202020204" pitchFamily="34" charset="0"/>
              </a:rPr>
              <a:t>點滴靜脈注射一劑相當於傳統口服五天</a:t>
            </a:r>
            <a:r>
              <a:rPr lang="zh-TW" altLang="en-US" dirty="0" smtClean="0">
                <a:latin typeface="Arial" panose="020B0604020202020204" pitchFamily="34" charset="0"/>
                <a:ea typeface="微軟正黑體" panose="020B0604030504040204" pitchFamily="34" charset="-120"/>
                <a:cs typeface="Arial" panose="020B0604020202020204" pitchFamily="34" charset="0"/>
              </a:rPr>
              <a:t>效果</a:t>
            </a:r>
            <a:endParaRPr lang="zh-TW" altLang="en-US" dirty="0">
              <a:latin typeface="Arial" panose="020B0604020202020204" pitchFamily="34" charset="0"/>
              <a:ea typeface="微軟正黑體" panose="020B0604030504040204" pitchFamily="34" charset="-120"/>
              <a:cs typeface="Arial" panose="020B0604020202020204" pitchFamily="34" charset="0"/>
            </a:endParaRPr>
          </a:p>
          <a:p>
            <a:pPr>
              <a:lnSpc>
                <a:spcPct val="200000"/>
              </a:lnSpc>
              <a:spcBef>
                <a:spcPts val="0"/>
              </a:spcBef>
            </a:pPr>
            <a:r>
              <a:rPr lang="zh-TW" altLang="en-US" dirty="0">
                <a:latin typeface="Arial" panose="020B0604020202020204" pitchFamily="34" charset="0"/>
                <a:ea typeface="微軟正黑體" panose="020B0604030504040204" pitchFamily="34" charset="-120"/>
                <a:cs typeface="Arial" panose="020B0604020202020204" pitchFamily="34" charset="0"/>
              </a:rPr>
              <a:t>更快退燒、緩解症狀及降低病毒</a:t>
            </a:r>
            <a:r>
              <a:rPr lang="zh-TW" altLang="en-US" dirty="0" smtClean="0">
                <a:latin typeface="Arial" panose="020B0604020202020204" pitchFamily="34" charset="0"/>
                <a:ea typeface="微軟正黑體" panose="020B0604030504040204" pitchFamily="34" charset="-120"/>
                <a:cs typeface="Arial" panose="020B0604020202020204" pitchFamily="34" charset="0"/>
              </a:rPr>
              <a:t>量</a:t>
            </a:r>
            <a:endParaRPr lang="en-US" altLang="zh-TW" dirty="0">
              <a:latin typeface="Arial" panose="020B0604020202020204" pitchFamily="34" charset="0"/>
              <a:ea typeface="微軟正黑體" panose="020B0604030504040204" pitchFamily="34" charset="-120"/>
              <a:cs typeface="Arial" panose="020B0604020202020204" pitchFamily="34" charset="0"/>
            </a:endParaRPr>
          </a:p>
          <a:p>
            <a:endParaRPr lang="zh-TW" altLang="en-US" dirty="0"/>
          </a:p>
        </p:txBody>
      </p:sp>
      <p:sp>
        <p:nvSpPr>
          <p:cNvPr id="4" name="矩形 3"/>
          <p:cNvSpPr/>
          <p:nvPr/>
        </p:nvSpPr>
        <p:spPr>
          <a:xfrm>
            <a:off x="12390296" y="93876"/>
            <a:ext cx="3048000" cy="1508105"/>
          </a:xfrm>
          <a:prstGeom prst="rect">
            <a:avLst/>
          </a:prstGeom>
          <a:solidFill>
            <a:schemeClr val="bg1"/>
          </a:solidFill>
        </p:spPr>
        <p:txBody>
          <a:bodyPr wrap="square">
            <a:spAutoFit/>
          </a:bodyPr>
          <a:lstStyle/>
          <a:p>
            <a:r>
              <a:rPr lang="en-US" altLang="zh-TW" sz="2000" b="1" dirty="0" smtClean="0"/>
              <a:t>IC 50</a:t>
            </a:r>
            <a:endParaRPr lang="en-US" altLang="zh-TW" sz="2000" b="1" dirty="0"/>
          </a:p>
          <a:p>
            <a:r>
              <a:rPr lang="zh-TW" altLang="en-US" dirty="0" smtClean="0"/>
              <a:t>inhibitor </a:t>
            </a:r>
            <a:r>
              <a:rPr lang="zh-TW" altLang="en-US" dirty="0"/>
              <a:t>concentration 達到50%抑制效果的濃度. </a:t>
            </a:r>
          </a:p>
          <a:p>
            <a:r>
              <a:rPr lang="zh-TW" altLang="en-US" dirty="0"/>
              <a:t>這個濃度越小表示inhibitor抑制protein的能力越好</a:t>
            </a:r>
          </a:p>
        </p:txBody>
      </p:sp>
      <p:sp>
        <p:nvSpPr>
          <p:cNvPr id="5" name="矩形 4"/>
          <p:cNvSpPr/>
          <p:nvPr/>
        </p:nvSpPr>
        <p:spPr>
          <a:xfrm>
            <a:off x="12390296" y="1828802"/>
            <a:ext cx="6448540" cy="3970318"/>
          </a:xfrm>
          <a:prstGeom prst="rect">
            <a:avLst/>
          </a:prstGeom>
          <a:solidFill>
            <a:schemeClr val="bg1"/>
          </a:solidFill>
        </p:spPr>
        <p:txBody>
          <a:bodyPr wrap="square">
            <a:spAutoFit/>
          </a:bodyPr>
          <a:lstStyle/>
          <a:p>
            <a:r>
              <a:rPr lang="en-US" altLang="zh-TW" dirty="0">
                <a:solidFill>
                  <a:srgbClr val="333333"/>
                </a:solidFill>
                <a:latin typeface="arial" panose="020B0604020202020204" pitchFamily="34" charset="0"/>
                <a:ea typeface="pmingliu" panose="02020500000000000000" pitchFamily="18" charset="-120"/>
              </a:rPr>
              <a:t>IC50 </a:t>
            </a:r>
            <a:r>
              <a:rPr lang="zh-TW" altLang="en-US" dirty="0">
                <a:solidFill>
                  <a:srgbClr val="333333"/>
                </a:solidFill>
                <a:latin typeface="arial" panose="020B0604020202020204" pitchFamily="34" charset="0"/>
                <a:ea typeface="pmingliu" panose="02020500000000000000" pitchFamily="18" charset="-120"/>
              </a:rPr>
              <a:t>是抑制率</a:t>
            </a:r>
            <a:r>
              <a:rPr lang="en-US" altLang="zh-TW" dirty="0">
                <a:solidFill>
                  <a:srgbClr val="333333"/>
                </a:solidFill>
                <a:latin typeface="arial" panose="020B0604020202020204" pitchFamily="34" charset="0"/>
                <a:ea typeface="pmingliu" panose="02020500000000000000" pitchFamily="18" charset="-120"/>
              </a:rPr>
              <a:t>50</a:t>
            </a:r>
            <a:r>
              <a:rPr lang="zh-TW" altLang="en-US" dirty="0">
                <a:solidFill>
                  <a:srgbClr val="333333"/>
                </a:solidFill>
                <a:latin typeface="arial" panose="020B0604020202020204" pitchFamily="34" charset="0"/>
                <a:ea typeface="pmingliu" panose="02020500000000000000" pitchFamily="18" charset="-120"/>
              </a:rPr>
              <a:t>％時候的藥物濃度。</a:t>
            </a:r>
            <a:endParaRPr lang="zh-TW" altLang="en-US" dirty="0">
              <a:solidFill>
                <a:srgbClr val="333333"/>
              </a:solidFill>
              <a:latin typeface="arial" panose="020B0604020202020204" pitchFamily="34" charset="0"/>
            </a:endParaRPr>
          </a:p>
          <a:p>
            <a:r>
              <a:rPr lang="en-US" altLang="zh-TW" dirty="0">
                <a:solidFill>
                  <a:srgbClr val="333333"/>
                </a:solidFill>
                <a:latin typeface="arial" panose="020B0604020202020204" pitchFamily="34" charset="0"/>
                <a:ea typeface="pmingliu" panose="02020500000000000000" pitchFamily="18" charset="-120"/>
              </a:rPr>
              <a:t>1. </a:t>
            </a:r>
            <a:r>
              <a:rPr lang="zh-TW" altLang="en-US" dirty="0">
                <a:solidFill>
                  <a:srgbClr val="333333"/>
                </a:solidFill>
                <a:latin typeface="arial" panose="020B0604020202020204" pitchFamily="34" charset="0"/>
                <a:ea typeface="pmingliu" panose="02020500000000000000" pitchFamily="18" charset="-120"/>
              </a:rPr>
              <a:t>把藥品連續稀釋，計算其抑制率</a:t>
            </a:r>
            <a:endParaRPr lang="zh-TW" altLang="en-US" dirty="0">
              <a:solidFill>
                <a:srgbClr val="333333"/>
              </a:solidFill>
              <a:latin typeface="arial" panose="020B0604020202020204" pitchFamily="34" charset="0"/>
            </a:endParaRPr>
          </a:p>
          <a:p>
            <a:r>
              <a:rPr lang="en-US" altLang="zh-TW" dirty="0">
                <a:solidFill>
                  <a:srgbClr val="333333"/>
                </a:solidFill>
                <a:latin typeface="arial" panose="020B0604020202020204" pitchFamily="34" charset="0"/>
                <a:ea typeface="pmingliu" panose="02020500000000000000" pitchFamily="18" charset="-120"/>
              </a:rPr>
              <a:t>2. </a:t>
            </a:r>
            <a:r>
              <a:rPr lang="zh-TW" altLang="en-US" dirty="0">
                <a:solidFill>
                  <a:srgbClr val="333333"/>
                </a:solidFill>
                <a:latin typeface="arial" panose="020B0604020202020204" pitchFamily="34" charset="0"/>
                <a:ea typeface="pmingliu" panose="02020500000000000000" pitchFamily="18" charset="-120"/>
              </a:rPr>
              <a:t>以藥品濃度為</a:t>
            </a:r>
            <a:r>
              <a:rPr lang="en-US" altLang="zh-TW" dirty="0">
                <a:solidFill>
                  <a:srgbClr val="333333"/>
                </a:solidFill>
                <a:latin typeface="arial" panose="020B0604020202020204" pitchFamily="34" charset="0"/>
                <a:ea typeface="pmingliu" panose="02020500000000000000" pitchFamily="18" charset="-120"/>
              </a:rPr>
              <a:t>X</a:t>
            </a:r>
            <a:r>
              <a:rPr lang="zh-TW" altLang="en-US" dirty="0">
                <a:solidFill>
                  <a:srgbClr val="333333"/>
                </a:solidFill>
                <a:latin typeface="arial" panose="020B0604020202020204" pitchFamily="34" charset="0"/>
                <a:ea typeface="pmingliu" panose="02020500000000000000" pitchFamily="18" charset="-120"/>
              </a:rPr>
              <a:t>軸，抑制率為</a:t>
            </a:r>
            <a:r>
              <a:rPr lang="en-US" altLang="zh-TW" dirty="0">
                <a:solidFill>
                  <a:srgbClr val="333333"/>
                </a:solidFill>
                <a:latin typeface="arial" panose="020B0604020202020204" pitchFamily="34" charset="0"/>
                <a:ea typeface="pmingliu" panose="02020500000000000000" pitchFamily="18" charset="-120"/>
              </a:rPr>
              <a:t>Y</a:t>
            </a:r>
            <a:r>
              <a:rPr lang="zh-TW" altLang="en-US" dirty="0">
                <a:solidFill>
                  <a:srgbClr val="333333"/>
                </a:solidFill>
                <a:latin typeface="arial" panose="020B0604020202020204" pitchFamily="34" charset="0"/>
                <a:ea typeface="pmingliu" panose="02020500000000000000" pitchFamily="18" charset="-120"/>
              </a:rPr>
              <a:t>軸做點線圖，並加上趨勢線</a:t>
            </a:r>
            <a:endParaRPr lang="zh-TW" altLang="en-US" dirty="0">
              <a:solidFill>
                <a:srgbClr val="333333"/>
              </a:solidFill>
              <a:latin typeface="arial" panose="020B0604020202020204" pitchFamily="34" charset="0"/>
            </a:endParaRPr>
          </a:p>
          <a:p>
            <a:r>
              <a:rPr lang="en-US" altLang="zh-TW" dirty="0">
                <a:solidFill>
                  <a:srgbClr val="333333"/>
                </a:solidFill>
                <a:latin typeface="arial" panose="020B0604020202020204" pitchFamily="34" charset="0"/>
                <a:ea typeface="pmingliu" panose="02020500000000000000" pitchFamily="18" charset="-120"/>
              </a:rPr>
              <a:t>3. </a:t>
            </a:r>
            <a:r>
              <a:rPr lang="zh-TW" altLang="en-US" dirty="0">
                <a:solidFill>
                  <a:srgbClr val="333333"/>
                </a:solidFill>
                <a:latin typeface="arial" panose="020B0604020202020204" pitchFamily="34" charset="0"/>
                <a:ea typeface="pmingliu" panose="02020500000000000000" pitchFamily="18" charset="-120"/>
              </a:rPr>
              <a:t>以</a:t>
            </a:r>
            <a:r>
              <a:rPr lang="en-US" altLang="zh-TW" dirty="0">
                <a:solidFill>
                  <a:srgbClr val="333333"/>
                </a:solidFill>
                <a:latin typeface="arial" panose="020B0604020202020204" pitchFamily="34" charset="0"/>
                <a:ea typeface="pmingliu" panose="02020500000000000000" pitchFamily="18" charset="-120"/>
              </a:rPr>
              <a:t>Y</a:t>
            </a:r>
            <a:r>
              <a:rPr lang="zh-TW" altLang="en-US" dirty="0">
                <a:solidFill>
                  <a:srgbClr val="333333"/>
                </a:solidFill>
                <a:latin typeface="arial" panose="020B0604020202020204" pitchFamily="34" charset="0"/>
                <a:ea typeface="pmingliu" panose="02020500000000000000" pitchFamily="18" charset="-120"/>
              </a:rPr>
              <a:t>軸</a:t>
            </a:r>
            <a:r>
              <a:rPr lang="en-US" altLang="zh-TW" dirty="0">
                <a:solidFill>
                  <a:srgbClr val="333333"/>
                </a:solidFill>
                <a:latin typeface="arial" panose="020B0604020202020204" pitchFamily="34" charset="0"/>
                <a:ea typeface="pmingliu" panose="02020500000000000000" pitchFamily="18" charset="-120"/>
              </a:rPr>
              <a:t>50</a:t>
            </a:r>
            <a:r>
              <a:rPr lang="zh-TW" altLang="en-US" dirty="0">
                <a:solidFill>
                  <a:srgbClr val="333333"/>
                </a:solidFill>
                <a:latin typeface="arial" panose="020B0604020202020204" pitchFamily="34" charset="0"/>
                <a:ea typeface="pmingliu" panose="02020500000000000000" pitchFamily="18" charset="-120"/>
              </a:rPr>
              <a:t>％抑制率所對應之藥品濃度為</a:t>
            </a:r>
            <a:r>
              <a:rPr lang="en-US" altLang="zh-TW" dirty="0">
                <a:solidFill>
                  <a:srgbClr val="333333"/>
                </a:solidFill>
                <a:latin typeface="arial" panose="020B0604020202020204" pitchFamily="34" charset="0"/>
                <a:ea typeface="pmingliu" panose="02020500000000000000" pitchFamily="18" charset="-120"/>
              </a:rPr>
              <a:t>IC50</a:t>
            </a:r>
            <a:r>
              <a:rPr lang="zh-TW" altLang="en-US" dirty="0">
                <a:solidFill>
                  <a:srgbClr val="333333"/>
                </a:solidFill>
                <a:latin typeface="arial" panose="020B0604020202020204" pitchFamily="34" charset="0"/>
                <a:ea typeface="pmingliu" panose="02020500000000000000" pitchFamily="18" charset="-120"/>
              </a:rPr>
              <a:t>。</a:t>
            </a:r>
            <a:endParaRPr lang="zh-TW" altLang="en-US" dirty="0">
              <a:solidFill>
                <a:srgbClr val="333333"/>
              </a:solidFill>
              <a:latin typeface="arial" panose="020B0604020202020204" pitchFamily="34" charset="0"/>
            </a:endParaRPr>
          </a:p>
          <a:p>
            <a:r>
              <a:rPr lang="zh-TW" altLang="en-US" dirty="0">
                <a:solidFill>
                  <a:srgbClr val="333333"/>
                </a:solidFill>
                <a:latin typeface="arial" panose="020B0604020202020204" pitchFamily="34" charset="0"/>
                <a:ea typeface="pmingliu" panose="02020500000000000000" pitchFamily="18" charset="-120"/>
              </a:rPr>
              <a:t>公式</a:t>
            </a:r>
            <a:r>
              <a:rPr lang="en-US" altLang="zh-TW" dirty="0">
                <a:solidFill>
                  <a:srgbClr val="333333"/>
                </a:solidFill>
                <a:latin typeface="arial" panose="020B0604020202020204" pitchFamily="34" charset="0"/>
                <a:ea typeface="pmingliu" panose="02020500000000000000" pitchFamily="18" charset="-120"/>
              </a:rPr>
              <a:t>:</a:t>
            </a:r>
            <a:endParaRPr lang="zh-TW" altLang="en-US" dirty="0">
              <a:solidFill>
                <a:srgbClr val="333333"/>
              </a:solidFill>
              <a:latin typeface="arial" panose="020B0604020202020204" pitchFamily="34" charset="0"/>
            </a:endParaRPr>
          </a:p>
          <a:p>
            <a:r>
              <a:rPr lang="en-US" altLang="zh-TW" dirty="0">
                <a:solidFill>
                  <a:srgbClr val="333333"/>
                </a:solidFill>
                <a:latin typeface="arial" panose="020B0604020202020204" pitchFamily="34" charset="0"/>
                <a:ea typeface="pmingliu" panose="02020500000000000000" pitchFamily="18" charset="-120"/>
              </a:rPr>
              <a:t>log IC50 = </a:t>
            </a:r>
            <a:r>
              <a:rPr lang="en-US" altLang="zh-TW" dirty="0" err="1">
                <a:solidFill>
                  <a:srgbClr val="333333"/>
                </a:solidFill>
                <a:latin typeface="arial" panose="020B0604020202020204" pitchFamily="34" charset="0"/>
                <a:ea typeface="pmingliu" panose="02020500000000000000" pitchFamily="18" charset="-120"/>
              </a:rPr>
              <a:t>Xm</a:t>
            </a:r>
            <a:r>
              <a:rPr lang="en-US" altLang="zh-TW" dirty="0">
                <a:solidFill>
                  <a:srgbClr val="333333"/>
                </a:solidFill>
                <a:latin typeface="arial" panose="020B0604020202020204" pitchFamily="34" charset="0"/>
                <a:ea typeface="pmingliu" panose="02020500000000000000" pitchFamily="18" charset="-120"/>
              </a:rPr>
              <a:t> - I (P - ( 3 - Pm - </a:t>
            </a:r>
            <a:r>
              <a:rPr lang="en-US" altLang="zh-TW" dirty="0" err="1">
                <a:solidFill>
                  <a:srgbClr val="333333"/>
                </a:solidFill>
                <a:latin typeface="arial" panose="020B0604020202020204" pitchFamily="34" charset="0"/>
                <a:ea typeface="pmingliu" panose="02020500000000000000" pitchFamily="18" charset="-120"/>
              </a:rPr>
              <a:t>Pn</a:t>
            </a:r>
            <a:r>
              <a:rPr lang="en-US" altLang="zh-TW" dirty="0">
                <a:solidFill>
                  <a:srgbClr val="333333"/>
                </a:solidFill>
                <a:latin typeface="arial" panose="020B0604020202020204" pitchFamily="34" charset="0"/>
                <a:ea typeface="pmingliu" panose="02020500000000000000" pitchFamily="18" charset="-120"/>
              </a:rPr>
              <a:t> ) / 4 )</a:t>
            </a:r>
            <a:br>
              <a:rPr lang="en-US" altLang="zh-TW" dirty="0">
                <a:solidFill>
                  <a:srgbClr val="333333"/>
                </a:solidFill>
                <a:latin typeface="arial" panose="020B0604020202020204" pitchFamily="34" charset="0"/>
                <a:ea typeface="pmingliu" panose="02020500000000000000" pitchFamily="18" charset="-120"/>
              </a:rPr>
            </a:br>
            <a:r>
              <a:rPr lang="en-US" altLang="zh-TW" dirty="0" err="1">
                <a:solidFill>
                  <a:srgbClr val="333333"/>
                </a:solidFill>
                <a:latin typeface="arial" panose="020B0604020202020204" pitchFamily="34" charset="0"/>
                <a:ea typeface="pmingliu" panose="02020500000000000000" pitchFamily="18" charset="-120"/>
              </a:rPr>
              <a:t>Xm</a:t>
            </a:r>
            <a:r>
              <a:rPr lang="zh-TW" altLang="en-US" dirty="0">
                <a:solidFill>
                  <a:srgbClr val="333333"/>
                </a:solidFill>
                <a:latin typeface="arial" panose="020B0604020202020204" pitchFamily="34" charset="0"/>
                <a:ea typeface="pmingliu" panose="02020500000000000000" pitchFamily="18" charset="-120"/>
              </a:rPr>
              <a:t>：</a:t>
            </a:r>
            <a:r>
              <a:rPr lang="en-US" altLang="zh-TW" dirty="0">
                <a:solidFill>
                  <a:srgbClr val="333333"/>
                </a:solidFill>
                <a:latin typeface="arial" panose="020B0604020202020204" pitchFamily="34" charset="0"/>
                <a:ea typeface="pmingliu" panose="02020500000000000000" pitchFamily="18" charset="-120"/>
              </a:rPr>
              <a:t>log </a:t>
            </a:r>
            <a:r>
              <a:rPr lang="zh-TW" altLang="en-US" dirty="0">
                <a:solidFill>
                  <a:srgbClr val="333333"/>
                </a:solidFill>
                <a:latin typeface="arial" panose="020B0604020202020204" pitchFamily="34" charset="0"/>
                <a:ea typeface="pmingliu" panose="02020500000000000000" pitchFamily="18" charset="-120"/>
              </a:rPr>
              <a:t>最大劑量</a:t>
            </a:r>
            <a:br>
              <a:rPr lang="zh-TW" altLang="en-US" dirty="0">
                <a:solidFill>
                  <a:srgbClr val="333333"/>
                </a:solidFill>
                <a:latin typeface="arial" panose="020B0604020202020204" pitchFamily="34" charset="0"/>
                <a:ea typeface="pmingliu" panose="02020500000000000000" pitchFamily="18" charset="-120"/>
              </a:rPr>
            </a:br>
            <a:r>
              <a:rPr lang="en-US" altLang="zh-TW" dirty="0">
                <a:solidFill>
                  <a:srgbClr val="333333"/>
                </a:solidFill>
                <a:latin typeface="arial" panose="020B0604020202020204" pitchFamily="34" charset="0"/>
                <a:ea typeface="pmingliu" panose="02020500000000000000" pitchFamily="18" charset="-120"/>
              </a:rPr>
              <a:t>I</a:t>
            </a:r>
            <a:r>
              <a:rPr lang="zh-TW" altLang="en-US" dirty="0">
                <a:solidFill>
                  <a:srgbClr val="333333"/>
                </a:solidFill>
                <a:latin typeface="arial" panose="020B0604020202020204" pitchFamily="34" charset="0"/>
                <a:ea typeface="pmingliu" panose="02020500000000000000" pitchFamily="18" charset="-120"/>
              </a:rPr>
              <a:t>：</a:t>
            </a:r>
            <a:r>
              <a:rPr lang="en-US" altLang="zh-TW" dirty="0">
                <a:solidFill>
                  <a:srgbClr val="333333"/>
                </a:solidFill>
                <a:latin typeface="arial" panose="020B0604020202020204" pitchFamily="34" charset="0"/>
                <a:ea typeface="pmingliu" panose="02020500000000000000" pitchFamily="18" charset="-120"/>
              </a:rPr>
              <a:t>log(</a:t>
            </a:r>
            <a:r>
              <a:rPr lang="zh-TW" altLang="en-US" dirty="0">
                <a:solidFill>
                  <a:srgbClr val="333333"/>
                </a:solidFill>
                <a:latin typeface="arial" panose="020B0604020202020204" pitchFamily="34" charset="0"/>
                <a:ea typeface="pmingliu" panose="02020500000000000000" pitchFamily="18" charset="-120"/>
              </a:rPr>
              <a:t>最大劑量</a:t>
            </a:r>
            <a:r>
              <a:rPr lang="en-US" altLang="zh-TW" dirty="0">
                <a:solidFill>
                  <a:srgbClr val="333333"/>
                </a:solidFill>
                <a:latin typeface="arial" panose="020B0604020202020204" pitchFamily="34" charset="0"/>
                <a:ea typeface="pmingliu" panose="02020500000000000000" pitchFamily="18" charset="-120"/>
              </a:rPr>
              <a:t>/</a:t>
            </a:r>
            <a:r>
              <a:rPr lang="zh-TW" altLang="en-US" dirty="0">
                <a:solidFill>
                  <a:srgbClr val="333333"/>
                </a:solidFill>
                <a:latin typeface="arial" panose="020B0604020202020204" pitchFamily="34" charset="0"/>
                <a:ea typeface="pmingliu" panose="02020500000000000000" pitchFamily="18" charset="-120"/>
              </a:rPr>
              <a:t>相臨劑量</a:t>
            </a:r>
            <a:r>
              <a:rPr lang="en-US" altLang="zh-TW" dirty="0">
                <a:solidFill>
                  <a:srgbClr val="333333"/>
                </a:solidFill>
                <a:latin typeface="arial" panose="020B0604020202020204" pitchFamily="34" charset="0"/>
                <a:ea typeface="pmingliu" panose="02020500000000000000" pitchFamily="18" charset="-120"/>
              </a:rPr>
              <a:t>)</a:t>
            </a:r>
            <a:br>
              <a:rPr lang="en-US" altLang="zh-TW" dirty="0">
                <a:solidFill>
                  <a:srgbClr val="333333"/>
                </a:solidFill>
                <a:latin typeface="arial" panose="020B0604020202020204" pitchFamily="34" charset="0"/>
                <a:ea typeface="pmingliu" panose="02020500000000000000" pitchFamily="18" charset="-120"/>
              </a:rPr>
            </a:br>
            <a:r>
              <a:rPr lang="en-US" altLang="zh-TW" dirty="0">
                <a:solidFill>
                  <a:srgbClr val="333333"/>
                </a:solidFill>
                <a:latin typeface="arial" panose="020B0604020202020204" pitchFamily="34" charset="0"/>
                <a:ea typeface="pmingliu" panose="02020500000000000000" pitchFamily="18" charset="-120"/>
              </a:rPr>
              <a:t>P</a:t>
            </a:r>
            <a:r>
              <a:rPr lang="zh-TW" altLang="en-US" dirty="0">
                <a:solidFill>
                  <a:srgbClr val="333333"/>
                </a:solidFill>
                <a:latin typeface="arial" panose="020B0604020202020204" pitchFamily="34" charset="0"/>
                <a:ea typeface="pmingliu" panose="02020500000000000000" pitchFamily="18" charset="-120"/>
              </a:rPr>
              <a:t>：陽性反應率之和</a:t>
            </a:r>
            <a:br>
              <a:rPr lang="zh-TW" altLang="en-US" dirty="0">
                <a:solidFill>
                  <a:srgbClr val="333333"/>
                </a:solidFill>
                <a:latin typeface="arial" panose="020B0604020202020204" pitchFamily="34" charset="0"/>
                <a:ea typeface="pmingliu" panose="02020500000000000000" pitchFamily="18" charset="-120"/>
              </a:rPr>
            </a:br>
            <a:r>
              <a:rPr lang="en-US" altLang="zh-TW" dirty="0">
                <a:solidFill>
                  <a:srgbClr val="333333"/>
                </a:solidFill>
                <a:latin typeface="arial" panose="020B0604020202020204" pitchFamily="34" charset="0"/>
                <a:ea typeface="pmingliu" panose="02020500000000000000" pitchFamily="18" charset="-120"/>
              </a:rPr>
              <a:t>Pm</a:t>
            </a:r>
            <a:r>
              <a:rPr lang="zh-TW" altLang="en-US" dirty="0">
                <a:solidFill>
                  <a:srgbClr val="333333"/>
                </a:solidFill>
                <a:latin typeface="arial" panose="020B0604020202020204" pitchFamily="34" charset="0"/>
                <a:ea typeface="pmingliu" panose="02020500000000000000" pitchFamily="18" charset="-120"/>
              </a:rPr>
              <a:t>：最大陽性反應率</a:t>
            </a:r>
            <a:br>
              <a:rPr lang="zh-TW" altLang="en-US" dirty="0">
                <a:solidFill>
                  <a:srgbClr val="333333"/>
                </a:solidFill>
                <a:latin typeface="arial" panose="020B0604020202020204" pitchFamily="34" charset="0"/>
                <a:ea typeface="pmingliu" panose="02020500000000000000" pitchFamily="18" charset="-120"/>
              </a:rPr>
            </a:br>
            <a:r>
              <a:rPr lang="en-US" altLang="zh-TW" dirty="0" err="1">
                <a:solidFill>
                  <a:srgbClr val="333333"/>
                </a:solidFill>
                <a:latin typeface="arial" panose="020B0604020202020204" pitchFamily="34" charset="0"/>
                <a:ea typeface="pmingliu" panose="02020500000000000000" pitchFamily="18" charset="-120"/>
              </a:rPr>
              <a:t>Pn</a:t>
            </a:r>
            <a:r>
              <a:rPr lang="zh-TW" altLang="en-US" dirty="0">
                <a:solidFill>
                  <a:srgbClr val="333333"/>
                </a:solidFill>
                <a:latin typeface="arial" panose="020B0604020202020204" pitchFamily="34" charset="0"/>
                <a:ea typeface="pmingliu" panose="02020500000000000000" pitchFamily="18" charset="-120"/>
              </a:rPr>
              <a:t>：最小陽性反應率</a:t>
            </a:r>
            <a:endParaRPr lang="zh-TW" altLang="en-US" dirty="0">
              <a:solidFill>
                <a:srgbClr val="333333"/>
              </a:solidFill>
              <a:latin typeface="arial" panose="020B0604020202020204" pitchFamily="34" charset="0"/>
            </a:endParaRPr>
          </a:p>
          <a:p>
            <a:r>
              <a:rPr lang="zh-TW" altLang="en-US" dirty="0">
                <a:solidFill>
                  <a:srgbClr val="333333"/>
                </a:solidFill>
                <a:latin typeface="arial" panose="020B0604020202020204" pitchFamily="34" charset="0"/>
                <a:ea typeface="pmingliu" panose="02020500000000000000" pitchFamily="18" charset="-120"/>
              </a:rPr>
              <a:t>例</a:t>
            </a:r>
            <a:r>
              <a:rPr lang="en-US" altLang="zh-TW" dirty="0">
                <a:solidFill>
                  <a:srgbClr val="333333"/>
                </a:solidFill>
                <a:latin typeface="arial" panose="020B0604020202020204" pitchFamily="34" charset="0"/>
                <a:ea typeface="pmingliu" panose="02020500000000000000" pitchFamily="18" charset="-120"/>
              </a:rPr>
              <a:t>︰</a:t>
            </a:r>
            <a:endParaRPr lang="zh-TW" altLang="en-US" dirty="0">
              <a:solidFill>
                <a:srgbClr val="333333"/>
              </a:solidFill>
              <a:latin typeface="arial" panose="020B0604020202020204" pitchFamily="34" charset="0"/>
            </a:endParaRPr>
          </a:p>
          <a:p>
            <a:r>
              <a:rPr lang="zh-TW" altLang="en-US" dirty="0">
                <a:solidFill>
                  <a:srgbClr val="333333"/>
                </a:solidFill>
                <a:latin typeface="arial" panose="020B0604020202020204" pitchFamily="34" charset="0"/>
                <a:ea typeface="pmingliu" panose="02020500000000000000" pitchFamily="18" charset="-120"/>
              </a:rPr>
              <a:t>濃度 </a:t>
            </a:r>
            <a:r>
              <a:rPr lang="en-US" altLang="zh-TW" dirty="0">
                <a:solidFill>
                  <a:srgbClr val="333333"/>
                </a:solidFill>
                <a:latin typeface="arial" panose="020B0604020202020204" pitchFamily="34" charset="0"/>
                <a:ea typeface="pmingliu" panose="02020500000000000000" pitchFamily="18" charset="-120"/>
              </a:rPr>
              <a:t>0.1</a:t>
            </a:r>
            <a:r>
              <a:rPr lang="zh-TW" altLang="en-US" dirty="0">
                <a:solidFill>
                  <a:srgbClr val="333333"/>
                </a:solidFill>
                <a:latin typeface="arial" panose="020B0604020202020204" pitchFamily="34" charset="0"/>
                <a:ea typeface="pmingliu" panose="02020500000000000000" pitchFamily="18" charset="-120"/>
              </a:rPr>
              <a:t>、</a:t>
            </a:r>
            <a:r>
              <a:rPr lang="en-US" altLang="zh-TW" dirty="0">
                <a:solidFill>
                  <a:srgbClr val="333333"/>
                </a:solidFill>
                <a:latin typeface="arial" panose="020B0604020202020204" pitchFamily="34" charset="0"/>
                <a:ea typeface="pmingliu" panose="02020500000000000000" pitchFamily="18" charset="-120"/>
              </a:rPr>
              <a:t>0.01</a:t>
            </a:r>
            <a:r>
              <a:rPr lang="zh-TW" altLang="en-US" dirty="0">
                <a:solidFill>
                  <a:srgbClr val="333333"/>
                </a:solidFill>
                <a:latin typeface="arial" panose="020B0604020202020204" pitchFamily="34" charset="0"/>
                <a:ea typeface="pmingliu" panose="02020500000000000000" pitchFamily="18" charset="-120"/>
              </a:rPr>
              <a:t>、</a:t>
            </a:r>
            <a:r>
              <a:rPr lang="en-US" altLang="zh-TW" dirty="0">
                <a:solidFill>
                  <a:srgbClr val="333333"/>
                </a:solidFill>
                <a:latin typeface="arial" panose="020B0604020202020204" pitchFamily="34" charset="0"/>
                <a:ea typeface="pmingliu" panose="02020500000000000000" pitchFamily="18" charset="-120"/>
              </a:rPr>
              <a:t>0.001</a:t>
            </a:r>
            <a:r>
              <a:rPr lang="zh-TW" altLang="en-US" dirty="0">
                <a:solidFill>
                  <a:srgbClr val="333333"/>
                </a:solidFill>
                <a:latin typeface="arial" panose="020B0604020202020204" pitchFamily="34" charset="0"/>
                <a:ea typeface="pmingliu" panose="02020500000000000000" pitchFamily="18" charset="-120"/>
              </a:rPr>
              <a:t>、</a:t>
            </a:r>
            <a:r>
              <a:rPr lang="en-US" altLang="zh-TW" dirty="0">
                <a:solidFill>
                  <a:srgbClr val="333333"/>
                </a:solidFill>
                <a:latin typeface="arial" panose="020B0604020202020204" pitchFamily="34" charset="0"/>
                <a:ea typeface="pmingliu" panose="02020500000000000000" pitchFamily="18" charset="-120"/>
              </a:rPr>
              <a:t>0.0001</a:t>
            </a:r>
            <a:r>
              <a:rPr lang="zh-TW" altLang="en-US" dirty="0">
                <a:solidFill>
                  <a:srgbClr val="333333"/>
                </a:solidFill>
                <a:latin typeface="arial" panose="020B0604020202020204" pitchFamily="34" charset="0"/>
                <a:ea typeface="pmingliu" panose="02020500000000000000" pitchFamily="18" charset="-120"/>
              </a:rPr>
              <a:t>、</a:t>
            </a:r>
            <a:r>
              <a:rPr lang="en-US" altLang="zh-TW" dirty="0">
                <a:solidFill>
                  <a:srgbClr val="333333"/>
                </a:solidFill>
                <a:latin typeface="arial" panose="020B0604020202020204" pitchFamily="34" charset="0"/>
                <a:ea typeface="pmingliu" panose="02020500000000000000" pitchFamily="18" charset="-120"/>
              </a:rPr>
              <a:t>0.00001</a:t>
            </a:r>
            <a:r>
              <a:rPr lang="zh-TW" altLang="en-US" dirty="0">
                <a:solidFill>
                  <a:srgbClr val="333333"/>
                </a:solidFill>
                <a:latin typeface="arial" panose="020B0604020202020204" pitchFamily="34" charset="0"/>
                <a:ea typeface="pmingliu" panose="02020500000000000000" pitchFamily="18" charset="-120"/>
              </a:rPr>
              <a:t>、</a:t>
            </a:r>
            <a:r>
              <a:rPr lang="en-US" altLang="zh-TW" dirty="0">
                <a:solidFill>
                  <a:srgbClr val="333333"/>
                </a:solidFill>
                <a:latin typeface="arial" panose="020B0604020202020204" pitchFamily="34" charset="0"/>
                <a:ea typeface="pmingliu" panose="02020500000000000000" pitchFamily="18" charset="-120"/>
              </a:rPr>
              <a:t>0.000001</a:t>
            </a:r>
            <a:endParaRPr lang="zh-TW" altLang="en-US" dirty="0">
              <a:solidFill>
                <a:srgbClr val="333333"/>
              </a:solidFill>
              <a:latin typeface="arial" panose="020B0604020202020204" pitchFamily="34" charset="0"/>
            </a:endParaRPr>
          </a:p>
          <a:p>
            <a:r>
              <a:rPr lang="zh-TW" altLang="en-US" dirty="0">
                <a:solidFill>
                  <a:srgbClr val="333333"/>
                </a:solidFill>
                <a:latin typeface="arial" panose="020B0604020202020204" pitchFamily="34" charset="0"/>
                <a:ea typeface="pmingliu" panose="02020500000000000000" pitchFamily="18" charset="-120"/>
              </a:rPr>
              <a:t>抑制率</a:t>
            </a:r>
            <a:r>
              <a:rPr lang="en-US" altLang="zh-TW" dirty="0">
                <a:solidFill>
                  <a:srgbClr val="333333"/>
                </a:solidFill>
                <a:latin typeface="arial" panose="020B0604020202020204" pitchFamily="34" charset="0"/>
                <a:ea typeface="pmingliu" panose="02020500000000000000" pitchFamily="18" charset="-120"/>
              </a:rPr>
              <a:t>0.95</a:t>
            </a:r>
            <a:r>
              <a:rPr lang="zh-TW" altLang="en-US" dirty="0">
                <a:solidFill>
                  <a:srgbClr val="333333"/>
                </a:solidFill>
                <a:latin typeface="arial" panose="020B0604020202020204" pitchFamily="34" charset="0"/>
                <a:ea typeface="pmingliu" panose="02020500000000000000" pitchFamily="18" charset="-120"/>
              </a:rPr>
              <a:t>、 </a:t>
            </a:r>
            <a:r>
              <a:rPr lang="en-US" altLang="zh-TW" dirty="0">
                <a:solidFill>
                  <a:srgbClr val="333333"/>
                </a:solidFill>
                <a:latin typeface="arial" panose="020B0604020202020204" pitchFamily="34" charset="0"/>
                <a:ea typeface="pmingliu" panose="02020500000000000000" pitchFamily="18" charset="-120"/>
              </a:rPr>
              <a:t>0.80</a:t>
            </a:r>
            <a:r>
              <a:rPr lang="zh-TW" altLang="en-US" dirty="0">
                <a:solidFill>
                  <a:srgbClr val="333333"/>
                </a:solidFill>
                <a:latin typeface="arial" panose="020B0604020202020204" pitchFamily="34" charset="0"/>
                <a:ea typeface="pmingliu" panose="02020500000000000000" pitchFamily="18" charset="-120"/>
              </a:rPr>
              <a:t>、</a:t>
            </a:r>
            <a:r>
              <a:rPr lang="en-US" altLang="zh-TW" dirty="0">
                <a:solidFill>
                  <a:srgbClr val="333333"/>
                </a:solidFill>
                <a:latin typeface="arial" panose="020B0604020202020204" pitchFamily="34" charset="0"/>
                <a:ea typeface="pmingliu" panose="02020500000000000000" pitchFamily="18" charset="-120"/>
              </a:rPr>
              <a:t>0.65</a:t>
            </a:r>
            <a:r>
              <a:rPr lang="zh-TW" altLang="en-US" dirty="0">
                <a:solidFill>
                  <a:srgbClr val="333333"/>
                </a:solidFill>
                <a:latin typeface="arial" panose="020B0604020202020204" pitchFamily="34" charset="0"/>
                <a:ea typeface="pmingliu" panose="02020500000000000000" pitchFamily="18" charset="-120"/>
              </a:rPr>
              <a:t>、</a:t>
            </a:r>
            <a:r>
              <a:rPr lang="en-US" altLang="zh-TW" dirty="0">
                <a:solidFill>
                  <a:srgbClr val="333333"/>
                </a:solidFill>
                <a:latin typeface="arial" panose="020B0604020202020204" pitchFamily="34" charset="0"/>
                <a:ea typeface="pmingliu" panose="02020500000000000000" pitchFamily="18" charset="-120"/>
              </a:rPr>
              <a:t>0.43</a:t>
            </a:r>
            <a:r>
              <a:rPr lang="zh-TW" altLang="en-US" dirty="0">
                <a:solidFill>
                  <a:srgbClr val="333333"/>
                </a:solidFill>
                <a:latin typeface="arial" panose="020B0604020202020204" pitchFamily="34" charset="0"/>
                <a:ea typeface="pmingliu" panose="02020500000000000000" pitchFamily="18" charset="-120"/>
              </a:rPr>
              <a:t>、</a:t>
            </a:r>
            <a:r>
              <a:rPr lang="en-US" altLang="zh-TW" dirty="0">
                <a:solidFill>
                  <a:srgbClr val="333333"/>
                </a:solidFill>
                <a:latin typeface="arial" panose="020B0604020202020204" pitchFamily="34" charset="0"/>
                <a:ea typeface="pmingliu" panose="02020500000000000000" pitchFamily="18" charset="-120"/>
              </a:rPr>
              <a:t>0.21</a:t>
            </a:r>
            <a:r>
              <a:rPr lang="zh-TW" altLang="en-US" dirty="0">
                <a:solidFill>
                  <a:srgbClr val="333333"/>
                </a:solidFill>
                <a:latin typeface="arial" panose="020B0604020202020204" pitchFamily="34" charset="0"/>
                <a:ea typeface="pmingliu" panose="02020500000000000000" pitchFamily="18" charset="-120"/>
              </a:rPr>
              <a:t>、</a:t>
            </a:r>
            <a:r>
              <a:rPr lang="en-US" altLang="zh-TW" dirty="0">
                <a:solidFill>
                  <a:srgbClr val="333333"/>
                </a:solidFill>
                <a:latin typeface="arial" panose="020B0604020202020204" pitchFamily="34" charset="0"/>
                <a:ea typeface="pmingliu" panose="02020500000000000000" pitchFamily="18" charset="-120"/>
              </a:rPr>
              <a:t>0.06</a:t>
            </a:r>
            <a:endParaRPr lang="zh-TW" altLang="en-US" b="0" i="0"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404236242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流</a:t>
            </a:r>
            <a:r>
              <a:rPr lang="zh-TW" altLang="en-US" dirty="0" smtClean="0">
                <a:latin typeface="微軟正黑體" panose="020B0604030504040204" pitchFamily="34" charset="-120"/>
                <a:ea typeface="微軟正黑體" panose="020B0604030504040204" pitchFamily="34" charset="-120"/>
              </a:rPr>
              <a:t>感 </a:t>
            </a:r>
            <a:r>
              <a:rPr lang="en-US" altLang="zh-TW" dirty="0" smtClean="0">
                <a:latin typeface="微軟正黑體" panose="020B0604030504040204" pitchFamily="34" charset="-120"/>
                <a:ea typeface="微軟正黑體" panose="020B0604030504040204" pitchFamily="34" charset="-120"/>
              </a:rPr>
              <a:t>vs. </a:t>
            </a:r>
            <a:r>
              <a:rPr lang="zh-TW" altLang="en-US" dirty="0">
                <a:latin typeface="微軟正黑體" panose="020B0604030504040204" pitchFamily="34" charset="-120"/>
                <a:ea typeface="微軟正黑體" panose="020B0604030504040204" pitchFamily="34" charset="-120"/>
              </a:rPr>
              <a:t>感冒</a:t>
            </a:r>
            <a:endParaRPr lang="zh-TW" altLang="en-US" dirty="0"/>
          </a:p>
        </p:txBody>
      </p:sp>
      <p:graphicFrame>
        <p:nvGraphicFramePr>
          <p:cNvPr id="7" name="表格 6"/>
          <p:cNvGraphicFramePr>
            <a:graphicFrameLocks noGrp="1"/>
          </p:cNvGraphicFramePr>
          <p:nvPr>
            <p:extLst>
              <p:ext uri="{D42A27DB-BD31-4B8C-83A1-F6EECF244321}">
                <p14:modId xmlns:p14="http://schemas.microsoft.com/office/powerpoint/2010/main" val="1388626977"/>
              </p:ext>
            </p:extLst>
          </p:nvPr>
        </p:nvGraphicFramePr>
        <p:xfrm>
          <a:off x="1016001" y="1778001"/>
          <a:ext cx="9794241" cy="4205463"/>
        </p:xfrm>
        <a:graphic>
          <a:graphicData uri="http://schemas.openxmlformats.org/drawingml/2006/table">
            <a:tbl>
              <a:tblPr firstRow="1" bandRow="1">
                <a:tableStyleId>{5940675A-B579-460E-94D1-54222C63F5DA}</a:tableStyleId>
              </a:tblPr>
              <a:tblGrid>
                <a:gridCol w="1381760">
                  <a:extLst>
                    <a:ext uri="{9D8B030D-6E8A-4147-A177-3AD203B41FA5}">
                      <a16:colId xmlns:a16="http://schemas.microsoft.com/office/drawing/2014/main" val="247516424"/>
                    </a:ext>
                  </a:extLst>
                </a:gridCol>
                <a:gridCol w="4490720">
                  <a:extLst>
                    <a:ext uri="{9D8B030D-6E8A-4147-A177-3AD203B41FA5}">
                      <a16:colId xmlns:a16="http://schemas.microsoft.com/office/drawing/2014/main" val="2512150523"/>
                    </a:ext>
                  </a:extLst>
                </a:gridCol>
                <a:gridCol w="3921761">
                  <a:extLst>
                    <a:ext uri="{9D8B030D-6E8A-4147-A177-3AD203B41FA5}">
                      <a16:colId xmlns:a16="http://schemas.microsoft.com/office/drawing/2014/main" val="12889837"/>
                    </a:ext>
                  </a:extLst>
                </a:gridCol>
              </a:tblGrid>
              <a:tr h="618207">
                <a:tc>
                  <a:txBody>
                    <a:bodyPr/>
                    <a:lstStyle/>
                    <a:p>
                      <a:endParaRPr lang="zh-TW" altLang="en-US" sz="13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algn="ctr"/>
                      <a:r>
                        <a:rPr lang="zh-TW" altLang="en-US" sz="2400" b="1" dirty="0" smtClean="0">
                          <a:solidFill>
                            <a:srgbClr val="002060"/>
                          </a:solidFill>
                          <a:latin typeface="微軟正黑體" panose="020B0604030504040204" pitchFamily="34" charset="-120"/>
                          <a:ea typeface="微軟正黑體" panose="020B0604030504040204" pitchFamily="34" charset="-120"/>
                        </a:rPr>
                        <a:t>流感 </a:t>
                      </a:r>
                      <a:r>
                        <a:rPr lang="en-US" altLang="zh-TW" sz="2400" b="1" dirty="0" smtClean="0">
                          <a:solidFill>
                            <a:srgbClr val="002060"/>
                          </a:solidFill>
                          <a:latin typeface="微軟正黑體" panose="020B0604030504040204" pitchFamily="34" charset="-120"/>
                          <a:ea typeface="微軟正黑體" panose="020B0604030504040204" pitchFamily="34" charset="-120"/>
                        </a:rPr>
                        <a:t>(Influenza)</a:t>
                      </a:r>
                      <a:endParaRPr lang="zh-TW" altLang="en-US" sz="2400" b="1" dirty="0">
                        <a:solidFill>
                          <a:srgbClr val="002060"/>
                        </a:solidFill>
                        <a:latin typeface="微軟正黑體" panose="020B0604030504040204" pitchFamily="34" charset="-120"/>
                        <a:ea typeface="微軟正黑體" panose="020B0604030504040204" pitchFamily="34" charset="-12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algn="ctr"/>
                      <a:r>
                        <a:rPr lang="zh-TW" altLang="en-US" sz="2400" b="1" kern="1200" dirty="0" smtClean="0">
                          <a:solidFill>
                            <a:srgbClr val="002060"/>
                          </a:solidFill>
                          <a:latin typeface="微軟正黑體" panose="020B0604030504040204" pitchFamily="34" charset="-120"/>
                          <a:ea typeface="微軟正黑體" panose="020B0604030504040204" pitchFamily="34" charset="-120"/>
                          <a:cs typeface="+mn-cs"/>
                        </a:rPr>
                        <a:t>感冒 </a:t>
                      </a:r>
                      <a:r>
                        <a:rPr lang="en-US" altLang="zh-TW" sz="2400" b="1" kern="1200" dirty="0" smtClean="0">
                          <a:solidFill>
                            <a:srgbClr val="002060"/>
                          </a:solidFill>
                          <a:latin typeface="微軟正黑體" panose="020B0604030504040204" pitchFamily="34" charset="-120"/>
                          <a:ea typeface="微軟正黑體" panose="020B0604030504040204" pitchFamily="34" charset="-120"/>
                          <a:cs typeface="+mn-cs"/>
                        </a:rPr>
                        <a:t>(Common Cold)</a:t>
                      </a:r>
                      <a:endParaRPr lang="zh-TW" altLang="en-US" sz="24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71757620"/>
                  </a:ext>
                </a:extLst>
              </a:tr>
              <a:tr h="701040">
                <a:tc>
                  <a:txBody>
                    <a:bodyPr/>
                    <a:lstStyle/>
                    <a:p>
                      <a:pPr algn="ctr"/>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致病原</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流感病毒</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其他許多病毒</a:t>
                      </a:r>
                      <a:r>
                        <a:rPr lang="en-US" altLang="zh-TW" sz="2000" b="1" kern="1200" dirty="0" smtClean="0">
                          <a:solidFill>
                            <a:schemeClr val="tx1"/>
                          </a:solidFill>
                          <a:latin typeface="微軟正黑體" panose="020B0604030504040204" pitchFamily="34" charset="-120"/>
                          <a:ea typeface="微軟正黑體" panose="020B0604030504040204" pitchFamily="34" charset="-120"/>
                          <a:cs typeface="+mn-cs"/>
                        </a:rPr>
                        <a:t>(</a:t>
                      </a:r>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鼻病毒、呼吸道融合病 毒、腺病毒等</a:t>
                      </a:r>
                      <a:r>
                        <a:rPr lang="en-US" altLang="zh-TW" sz="2000" b="1" kern="1200" dirty="0" smtClean="0">
                          <a:solidFill>
                            <a:schemeClr val="tx1"/>
                          </a:solidFill>
                          <a:latin typeface="微軟正黑體" panose="020B0604030504040204" pitchFamily="34" charset="-120"/>
                          <a:ea typeface="微軟正黑體" panose="020B0604030504040204" pitchFamily="34" charset="-120"/>
                          <a:cs typeface="+mn-cs"/>
                        </a:rPr>
                        <a:t>)</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956536163"/>
                  </a:ext>
                </a:extLst>
              </a:tr>
              <a:tr h="626792">
                <a:tc>
                  <a:txBody>
                    <a:bodyPr/>
                    <a:lstStyle/>
                    <a:p>
                      <a:pPr algn="ctr"/>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影響範圍</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全身性</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呼吸道局部症狀為主</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23022428"/>
                  </a:ext>
                </a:extLst>
              </a:tr>
              <a:tr h="626792">
                <a:tc>
                  <a:txBody>
                    <a:bodyPr/>
                    <a:lstStyle/>
                    <a:p>
                      <a:pPr algn="ctr"/>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發病速度</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突發性</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突發</a:t>
                      </a:r>
                      <a:r>
                        <a:rPr lang="en-US" altLang="zh-TW" sz="2000" b="1" kern="1200" dirty="0" smtClean="0">
                          <a:solidFill>
                            <a:schemeClr val="tx1"/>
                          </a:solidFill>
                          <a:latin typeface="微軟正黑體" panose="020B0604030504040204" pitchFamily="34" charset="-120"/>
                          <a:ea typeface="微軟正黑體" panose="020B0604030504040204" pitchFamily="34" charset="-120"/>
                          <a:cs typeface="+mn-cs"/>
                        </a:rPr>
                        <a:t>/</a:t>
                      </a:r>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漸進性</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97411544"/>
                  </a:ext>
                </a:extLst>
              </a:tr>
              <a:tr h="1005840">
                <a:tc>
                  <a:txBody>
                    <a:bodyPr/>
                    <a:lstStyle/>
                    <a:p>
                      <a:pPr algn="ctr"/>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主要臨床症狀</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zh-TW" altLang="en-US" sz="2000" b="1" kern="1200" dirty="0" smtClean="0">
                          <a:solidFill>
                            <a:schemeClr val="accent2"/>
                          </a:solidFill>
                          <a:latin typeface="微軟正黑體" panose="020B0604030504040204" pitchFamily="34" charset="-120"/>
                          <a:ea typeface="微軟正黑體" panose="020B0604030504040204" pitchFamily="34" charset="-120"/>
                          <a:cs typeface="+mn-cs"/>
                        </a:rPr>
                        <a:t>嚴重★★★ </a:t>
                      </a:r>
                      <a:r>
                        <a:rPr lang="en-US" altLang="zh-TW" sz="2000" b="1" kern="1200" dirty="0" smtClean="0">
                          <a:solidFill>
                            <a:schemeClr val="tx1"/>
                          </a:solidFill>
                          <a:latin typeface="微軟正黑體" panose="020B0604030504040204" pitchFamily="34" charset="-120"/>
                          <a:ea typeface="微軟正黑體" panose="020B0604030504040204" pitchFamily="34" charset="-120"/>
                          <a:cs typeface="+mn-cs"/>
                        </a:rPr>
                        <a:t/>
                      </a:r>
                      <a:br>
                        <a:rPr lang="en-US" altLang="zh-TW" sz="2000" b="1" kern="1200" dirty="0" smtClean="0">
                          <a:solidFill>
                            <a:schemeClr val="tx1"/>
                          </a:solidFill>
                          <a:latin typeface="微軟正黑體" panose="020B0604030504040204" pitchFamily="34" charset="-120"/>
                          <a:ea typeface="微軟正黑體" panose="020B0604030504040204" pitchFamily="34" charset="-120"/>
                          <a:cs typeface="+mn-cs"/>
                        </a:rPr>
                      </a:br>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發燒、咳嗽、頭痛、肌肉酸痛、疲 倦、流鼻水、喉嚨痛</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症狀較輕微 喉嚨痛、打噴嚏、鼻塞、流鼻水</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53061405"/>
                  </a:ext>
                </a:extLst>
              </a:tr>
              <a:tr h="626792">
                <a:tc>
                  <a:txBody>
                    <a:bodyPr/>
                    <a:lstStyle/>
                    <a:p>
                      <a:pPr algn="ctr"/>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發燒</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高燒</a:t>
                      </a:r>
                      <a:r>
                        <a:rPr lang="en-US" altLang="zh-TW" sz="2000" b="1" kern="1200" dirty="0" smtClean="0">
                          <a:solidFill>
                            <a:schemeClr val="tx1"/>
                          </a:solidFill>
                          <a:latin typeface="微軟正黑體" panose="020B0604030504040204" pitchFamily="34" charset="-120"/>
                          <a:ea typeface="微軟正黑體" panose="020B0604030504040204" pitchFamily="34" charset="-120"/>
                          <a:cs typeface="+mn-cs"/>
                        </a:rPr>
                        <a:t>3-4</a:t>
                      </a:r>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天</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少發燒，僅體溫些微升高</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7829365"/>
                  </a:ext>
                </a:extLst>
              </a:tr>
            </a:tbl>
          </a:graphicData>
        </a:graphic>
      </p:graphicFrame>
    </p:spTree>
    <p:extLst>
      <p:ext uri="{BB962C8B-B14F-4D97-AF65-F5344CB8AC3E}">
        <p14:creationId xmlns:p14="http://schemas.microsoft.com/office/powerpoint/2010/main" val="44122739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726495" y="298504"/>
            <a:ext cx="8300483" cy="492443"/>
          </a:xfrm>
          <a:prstGeom prst="rect">
            <a:avLst/>
          </a:prstGeom>
          <a:solidFill>
            <a:schemeClr val="bg1"/>
          </a:solidFill>
        </p:spPr>
        <p:txBody>
          <a:bodyPr wrap="square" anchor="ctr">
            <a:spAutoFit/>
          </a:bodyPr>
          <a:lstStyle/>
          <a:p>
            <a:pPr>
              <a:defRPr/>
            </a:pPr>
            <a:r>
              <a:rPr lang="en-US" altLang="zh-TW" sz="2600" b="1" dirty="0" err="1">
                <a:solidFill>
                  <a:srgbClr val="000000"/>
                </a:solidFill>
                <a:latin typeface="Arial" panose="020B0604020202020204" pitchFamily="34" charset="0"/>
                <a:ea typeface="微軟正黑體" panose="020B0604030504040204" pitchFamily="34" charset="-120"/>
                <a:cs typeface="Arial" panose="020B0604020202020204" pitchFamily="34" charset="0"/>
              </a:rPr>
              <a:t>Peramivir</a:t>
            </a:r>
            <a:r>
              <a:rPr lang="zh-TW" altLang="en-US" sz="2600" b="1" dirty="0">
                <a:solidFill>
                  <a:srgbClr val="000000"/>
                </a:solidFill>
                <a:latin typeface="Arial" panose="020B0604020202020204" pitchFamily="34" charset="0"/>
                <a:ea typeface="微軟正黑體" panose="020B0604030504040204" pitchFamily="34" charset="-120"/>
                <a:cs typeface="Arial" panose="020B0604020202020204" pitchFamily="34" charset="0"/>
              </a:rPr>
              <a:t> 具有高度 </a:t>
            </a:r>
            <a:r>
              <a:rPr lang="en-US" altLang="zh-TW" sz="2600" b="1" dirty="0">
                <a:solidFill>
                  <a:srgbClr val="000000"/>
                </a:solidFill>
                <a:latin typeface="Arial" panose="020B0604020202020204" pitchFamily="34" charset="0"/>
                <a:ea typeface="微軟正黑體" panose="020B0604030504040204" pitchFamily="34" charset="-120"/>
                <a:cs typeface="Arial" panose="020B0604020202020204" pitchFamily="34" charset="0"/>
              </a:rPr>
              <a:t>Neuraminidase </a:t>
            </a:r>
            <a:r>
              <a:rPr lang="zh-TW" altLang="en-US" sz="2600" b="1" dirty="0">
                <a:solidFill>
                  <a:srgbClr val="000000"/>
                </a:solidFill>
                <a:latin typeface="Arial" panose="020B0604020202020204" pitchFamily="34" charset="0"/>
                <a:ea typeface="微軟正黑體" panose="020B0604030504040204" pitchFamily="34" charset="-120"/>
                <a:cs typeface="Arial" panose="020B0604020202020204" pitchFamily="34" charset="0"/>
              </a:rPr>
              <a:t>結合活性 </a:t>
            </a:r>
            <a:r>
              <a:rPr lang="en-US" altLang="zh-TW" sz="2600" b="1" dirty="0">
                <a:solidFill>
                  <a:srgbClr val="000000"/>
                </a:solidFill>
                <a:latin typeface="Arial" panose="020B0604020202020204" pitchFamily="34" charset="0"/>
                <a:ea typeface="微軟正黑體" panose="020B0604030504040204" pitchFamily="34" charset="-120"/>
                <a:cs typeface="Arial" panose="020B0604020202020204" pitchFamily="34" charset="0"/>
              </a:rPr>
              <a:t>(in vitro)</a:t>
            </a:r>
            <a:endParaRPr lang="zh-TW" altLang="en-US" sz="2600" b="1" dirty="0">
              <a:solidFill>
                <a:srgbClr val="0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6"/>
          <p:cNvSpPr/>
          <p:nvPr/>
        </p:nvSpPr>
        <p:spPr>
          <a:xfrm>
            <a:off x="9215920" y="6522106"/>
            <a:ext cx="3143892" cy="523220"/>
          </a:xfrm>
          <a:prstGeom prst="rect">
            <a:avLst/>
          </a:prstGeom>
        </p:spPr>
        <p:txBody>
          <a:bodyPr wrap="square" anchor="ctr">
            <a:spAutoFit/>
          </a:bodyPr>
          <a:lstStyle/>
          <a:p>
            <a:pPr>
              <a:defRPr/>
            </a:pPr>
            <a:r>
              <a:rPr lang="ja-JP" altLang="en-US" sz="1400" dirty="0">
                <a:latin typeface="Arial"/>
                <a:ea typeface="ＭＳ Ｐゴシック"/>
              </a:rPr>
              <a:t> </a:t>
            </a:r>
            <a:r>
              <a:rPr lang="en-US" altLang="ja-JP" sz="1400" dirty="0">
                <a:latin typeface="Arial"/>
                <a:ea typeface="ＭＳ Ｐゴシック"/>
              </a:rPr>
              <a:t>Rapiacta </a:t>
            </a:r>
            <a:r>
              <a:rPr lang="ja-JP" altLang="en-US" sz="1400" dirty="0">
                <a:latin typeface="Arial"/>
                <a:ea typeface="ＭＳ Ｐゴシック"/>
              </a:rPr>
              <a:t>医薬品インタビューフォー</a:t>
            </a:r>
            <a:r>
              <a:rPr lang="ja-JP" altLang="en-US" sz="1400" dirty="0" smtClean="0">
                <a:latin typeface="Arial"/>
                <a:ea typeface="ＭＳ Ｐゴシック"/>
              </a:rPr>
              <a:t>ム</a:t>
            </a:r>
            <a:r>
              <a:rPr lang="ja-JP" altLang="en-US" sz="1400" dirty="0">
                <a:latin typeface="Arial"/>
                <a:ea typeface="ＭＳ Ｐゴシック"/>
              </a:rPr>
              <a:t>	</a:t>
            </a:r>
          </a:p>
        </p:txBody>
      </p:sp>
      <p:grpSp>
        <p:nvGrpSpPr>
          <p:cNvPr id="10" name="群組 9"/>
          <p:cNvGrpSpPr/>
          <p:nvPr/>
        </p:nvGrpSpPr>
        <p:grpSpPr>
          <a:xfrm>
            <a:off x="2374392" y="1327450"/>
            <a:ext cx="6958584" cy="5082495"/>
            <a:chOff x="850392" y="1071417"/>
            <a:chExt cx="6958584" cy="5082495"/>
          </a:xfrm>
        </p:grpSpPr>
        <p:grpSp>
          <p:nvGrpSpPr>
            <p:cNvPr id="2" name="群組 1"/>
            <p:cNvGrpSpPr/>
            <p:nvPr/>
          </p:nvGrpSpPr>
          <p:grpSpPr>
            <a:xfrm>
              <a:off x="1389888" y="1071417"/>
              <a:ext cx="6419088" cy="5082495"/>
              <a:chOff x="1389888" y="1001461"/>
              <a:chExt cx="6419088" cy="5131923"/>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888" y="1001461"/>
                <a:ext cx="6419088" cy="275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725"/>
              <a:stretch/>
            </p:blipFill>
            <p:spPr bwMode="auto">
              <a:xfrm>
                <a:off x="1389888" y="3561110"/>
                <a:ext cx="6419088" cy="257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5756976" y="2377292"/>
                <a:ext cx="1521154" cy="745848"/>
              </a:xfrm>
              <a:prstGeom prst="rect">
                <a:avLst/>
              </a:prstGeom>
              <a:noFill/>
            </p:spPr>
            <p:txBody>
              <a:bodyPr wrap="square" rtlCol="0">
                <a:spAutoFit/>
              </a:bodyPr>
              <a:lstStyle/>
              <a:p>
                <a:pPr>
                  <a:defRPr/>
                </a:pPr>
                <a:r>
                  <a:rPr lang="zh-TW" altLang="en-US" sz="1400" dirty="0">
                    <a:solidFill>
                      <a:srgbClr val="FF0000"/>
                    </a:solidFill>
                    <a:latin typeface="微軟正黑體" panose="020B0604030504040204" pitchFamily="34" charset="-120"/>
                    <a:ea typeface="微軟正黑體" panose="020B0604030504040204" pitchFamily="34" charset="-120"/>
                  </a:rPr>
                  <a:t>與無投藥組相比</a:t>
                </a:r>
                <a:r>
                  <a:rPr lang="en-US" altLang="zh-TW" sz="1400" dirty="0" err="1">
                    <a:solidFill>
                      <a:srgbClr val="FF0000"/>
                    </a:solidFill>
                    <a:latin typeface="微軟正黑體" panose="020B0604030504040204" pitchFamily="34" charset="-120"/>
                    <a:ea typeface="微軟正黑體" panose="020B0604030504040204" pitchFamily="34" charset="-120"/>
                  </a:rPr>
                  <a:t>peramivir</a:t>
                </a:r>
                <a:r>
                  <a:rPr lang="en-US" altLang="zh-TW" sz="1400" dirty="0">
                    <a:solidFill>
                      <a:srgbClr val="FF0000"/>
                    </a:solidFill>
                    <a:latin typeface="微軟正黑體" panose="020B0604030504040204" pitchFamily="34" charset="-120"/>
                    <a:ea typeface="微軟正黑體" panose="020B0604030504040204" pitchFamily="34" charset="-120"/>
                  </a:rPr>
                  <a:t> </a:t>
                </a:r>
                <a:r>
                  <a:rPr lang="zh-TW" altLang="en-US" sz="1400" dirty="0">
                    <a:solidFill>
                      <a:srgbClr val="FF0000"/>
                    </a:solidFill>
                    <a:latin typeface="微軟正黑體" panose="020B0604030504040204" pitchFamily="34" charset="-120"/>
                    <a:ea typeface="微軟正黑體" panose="020B0604030504040204" pitchFamily="34" charset="-120"/>
                  </a:rPr>
                  <a:t>抑制</a:t>
                </a:r>
                <a:endParaRPr lang="en-US" altLang="zh-TW" sz="1400" dirty="0">
                  <a:solidFill>
                    <a:srgbClr val="FF0000"/>
                  </a:solidFill>
                  <a:latin typeface="微軟正黑體" panose="020B0604030504040204" pitchFamily="34" charset="-120"/>
                  <a:ea typeface="微軟正黑體" panose="020B0604030504040204" pitchFamily="34" charset="-120"/>
                </a:endParaRPr>
              </a:p>
              <a:p>
                <a:pPr>
                  <a:defRPr/>
                </a:pPr>
                <a:r>
                  <a:rPr lang="zh-TW" altLang="en-US" sz="1400" b="1" dirty="0">
                    <a:solidFill>
                      <a:srgbClr val="FF0000"/>
                    </a:solidFill>
                    <a:latin typeface="微軟正黑體" panose="020B0604030504040204" pitchFamily="34" charset="-120"/>
                    <a:ea typeface="微軟正黑體" panose="020B0604030504040204" pitchFamily="34" charset="-120"/>
                  </a:rPr>
                  <a:t>＞</a:t>
                </a:r>
                <a:r>
                  <a:rPr lang="en-US" altLang="zh-TW" sz="1400" b="1" dirty="0">
                    <a:solidFill>
                      <a:srgbClr val="FF0000"/>
                    </a:solidFill>
                    <a:latin typeface="微軟正黑體" panose="020B0604030504040204" pitchFamily="34" charset="-120"/>
                    <a:ea typeface="微軟正黑體" panose="020B0604030504040204" pitchFamily="34" charset="-120"/>
                  </a:rPr>
                  <a:t>90%</a:t>
                </a:r>
                <a:r>
                  <a:rPr lang="zh-TW" altLang="en-US" sz="1400" b="1" dirty="0">
                    <a:solidFill>
                      <a:srgbClr val="FF0000"/>
                    </a:solidFill>
                    <a:latin typeface="微軟正黑體" panose="020B0604030504040204" pitchFamily="34" charset="-120"/>
                    <a:ea typeface="微軟正黑體" panose="020B0604030504040204" pitchFamily="34" charset="-120"/>
                  </a:rPr>
                  <a:t> </a:t>
                </a:r>
                <a:r>
                  <a:rPr lang="en-US" altLang="zh-TW" sz="1400" dirty="0">
                    <a:solidFill>
                      <a:srgbClr val="FF0000"/>
                    </a:solidFill>
                    <a:latin typeface="微軟正黑體" panose="020B0604030504040204" pitchFamily="34" charset="-120"/>
                    <a:ea typeface="微軟正黑體" panose="020B0604030504040204" pitchFamily="34" charset="-120"/>
                  </a:rPr>
                  <a:t>NA</a:t>
                </a:r>
                <a:r>
                  <a:rPr lang="zh-TW" altLang="en-US" sz="1400" dirty="0">
                    <a:solidFill>
                      <a:srgbClr val="FF0000"/>
                    </a:solidFill>
                    <a:latin typeface="微軟正黑體" panose="020B0604030504040204" pitchFamily="34" charset="-120"/>
                    <a:ea typeface="微軟正黑體" panose="020B0604030504040204" pitchFamily="34" charset="-120"/>
                  </a:rPr>
                  <a:t>活性</a:t>
                </a:r>
              </a:p>
            </p:txBody>
          </p:sp>
        </p:grpSp>
        <p:sp>
          <p:nvSpPr>
            <p:cNvPr id="13" name="文字方塊 12"/>
            <p:cNvSpPr txBox="1"/>
            <p:nvPr/>
          </p:nvSpPr>
          <p:spPr>
            <a:xfrm>
              <a:off x="850392" y="1968483"/>
              <a:ext cx="461665" cy="3391313"/>
            </a:xfrm>
            <a:prstGeom prst="rect">
              <a:avLst/>
            </a:prstGeom>
            <a:noFill/>
          </p:spPr>
          <p:txBody>
            <a:bodyPr vert="vert270" wrap="none" rtlCol="0">
              <a:spAutoFit/>
            </a:bodyPr>
            <a:lstStyle/>
            <a:p>
              <a:pPr>
                <a:defRPr/>
              </a:pPr>
              <a:r>
                <a:rPr lang="en-US" altLang="zh-TW"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Neuraminidase </a:t>
              </a:r>
              <a:r>
                <a:rPr lang="zh-TW" altLang="en-US"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活性 </a:t>
              </a:r>
              <a:r>
                <a:rPr lang="en-US" altLang="zh-TW"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螢光測定</a:t>
              </a:r>
              <a:r>
                <a:rPr lang="en-US" altLang="zh-TW"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5" name="矩形 4"/>
          <p:cNvSpPr/>
          <p:nvPr/>
        </p:nvSpPr>
        <p:spPr>
          <a:xfrm>
            <a:off x="3381334" y="1032172"/>
            <a:ext cx="5580374" cy="338554"/>
          </a:xfrm>
          <a:prstGeom prst="rect">
            <a:avLst/>
          </a:prstGeom>
          <a:noFill/>
        </p:spPr>
        <p:txBody>
          <a:bodyPr wrap="none" anchor="ctr">
            <a:spAutoFit/>
          </a:bodyPr>
          <a:lstStyle/>
          <a:p>
            <a:pPr>
              <a:defRPr/>
            </a:pPr>
            <a:r>
              <a:rPr lang="en-US" altLang="zh-TW" sz="1600" b="1" dirty="0">
                <a:solidFill>
                  <a:srgbClr val="000000"/>
                </a:solidFill>
                <a:latin typeface="Arial"/>
                <a:ea typeface="微軟正黑體" panose="020B0604030504040204" pitchFamily="34" charset="-120"/>
              </a:rPr>
              <a:t>Neuraminidase Inhibitors </a:t>
            </a:r>
            <a:r>
              <a:rPr lang="zh-TW" altLang="en-US" sz="1600" b="1" dirty="0">
                <a:solidFill>
                  <a:srgbClr val="000000"/>
                </a:solidFill>
                <a:latin typeface="Arial"/>
                <a:ea typeface="微軟正黑體" panose="020B0604030504040204" pitchFamily="34" charset="-120"/>
              </a:rPr>
              <a:t>與 </a:t>
            </a:r>
            <a:r>
              <a:rPr lang="en-US" altLang="zh-TW" sz="1600" b="1" dirty="0">
                <a:solidFill>
                  <a:srgbClr val="000000"/>
                </a:solidFill>
                <a:latin typeface="Arial"/>
                <a:ea typeface="微軟正黑體" panose="020B0604030504040204" pitchFamily="34" charset="-120"/>
              </a:rPr>
              <a:t>Neuraminidase </a:t>
            </a:r>
            <a:r>
              <a:rPr lang="zh-TW" altLang="en-US" sz="1600" b="1" dirty="0">
                <a:solidFill>
                  <a:srgbClr val="000000"/>
                </a:solidFill>
                <a:latin typeface="Arial"/>
                <a:ea typeface="微軟正黑體" panose="020B0604030504040204" pitchFamily="34" charset="-120"/>
              </a:rPr>
              <a:t>的結合活性</a:t>
            </a:r>
          </a:p>
        </p:txBody>
      </p:sp>
      <p:sp>
        <p:nvSpPr>
          <p:cNvPr id="14" name="文字方塊 13"/>
          <p:cNvSpPr txBox="1"/>
          <p:nvPr/>
        </p:nvSpPr>
        <p:spPr>
          <a:xfrm>
            <a:off x="7280976" y="5002581"/>
            <a:ext cx="1934944" cy="738664"/>
          </a:xfrm>
          <a:prstGeom prst="rect">
            <a:avLst/>
          </a:prstGeom>
          <a:noFill/>
        </p:spPr>
        <p:txBody>
          <a:bodyPr wrap="square" rtlCol="0">
            <a:spAutoFit/>
          </a:bodyPr>
          <a:lstStyle/>
          <a:p>
            <a:pPr>
              <a:defRPr/>
            </a:pPr>
            <a:r>
              <a:rPr lang="zh-TW" altLang="en-US" sz="1400" dirty="0">
                <a:solidFill>
                  <a:srgbClr val="FF0000"/>
                </a:solidFill>
                <a:latin typeface="微軟正黑體" panose="020B0604030504040204" pitchFamily="34" charset="-120"/>
                <a:ea typeface="微軟正黑體" panose="020B0604030504040204" pitchFamily="34" charset="-120"/>
              </a:rPr>
              <a:t>與無投藥組</a:t>
            </a:r>
            <a:r>
              <a:rPr lang="zh-TW" altLang="en-US" sz="1400" dirty="0" smtClean="0">
                <a:solidFill>
                  <a:srgbClr val="FF0000"/>
                </a:solidFill>
                <a:latin typeface="微軟正黑體" panose="020B0604030504040204" pitchFamily="34" charset="-120"/>
                <a:ea typeface="微軟正黑體" panose="020B0604030504040204" pitchFamily="34" charset="-120"/>
              </a:rPr>
              <a:t>相比</a:t>
            </a:r>
            <a:r>
              <a:rPr lang="en-US" altLang="zh-TW" sz="1400" dirty="0" smtClean="0">
                <a:solidFill>
                  <a:srgbClr val="FF0000"/>
                </a:solidFill>
                <a:latin typeface="微軟正黑體" panose="020B0604030504040204" pitchFamily="34" charset="-120"/>
                <a:ea typeface="微軟正黑體" panose="020B0604030504040204" pitchFamily="34" charset="-120"/>
              </a:rPr>
              <a:t/>
            </a:r>
            <a:br>
              <a:rPr lang="en-US" altLang="zh-TW" sz="1400" dirty="0" smtClean="0">
                <a:solidFill>
                  <a:srgbClr val="FF0000"/>
                </a:solidFill>
                <a:latin typeface="微軟正黑體" panose="020B0604030504040204" pitchFamily="34" charset="-120"/>
                <a:ea typeface="微軟正黑體" panose="020B0604030504040204" pitchFamily="34" charset="-120"/>
              </a:rPr>
            </a:br>
            <a:r>
              <a:rPr lang="zh-TW" altLang="en-US" sz="1400" dirty="0" smtClean="0">
                <a:solidFill>
                  <a:srgbClr val="FF0000"/>
                </a:solidFill>
                <a:latin typeface="微軟正黑體" panose="020B0604030504040204" pitchFamily="34" charset="-120"/>
                <a:ea typeface="微軟正黑體" panose="020B0604030504040204" pitchFamily="34" charset="-120"/>
              </a:rPr>
              <a:t>第</a:t>
            </a:r>
            <a:r>
              <a:rPr lang="en-US" altLang="zh-TW" sz="1400" dirty="0" smtClean="0">
                <a:solidFill>
                  <a:srgbClr val="FF0000"/>
                </a:solidFill>
                <a:latin typeface="微軟正黑體" panose="020B0604030504040204" pitchFamily="34" charset="-120"/>
                <a:ea typeface="微軟正黑體" panose="020B0604030504040204" pitchFamily="34" charset="-120"/>
              </a:rPr>
              <a:t>25</a:t>
            </a:r>
            <a:r>
              <a:rPr lang="zh-TW" altLang="en-US" sz="1400" dirty="0" smtClean="0">
                <a:solidFill>
                  <a:srgbClr val="FF0000"/>
                </a:solidFill>
                <a:latin typeface="微軟正黑體" panose="020B0604030504040204" pitchFamily="34" charset="-120"/>
                <a:ea typeface="微軟正黑體" panose="020B0604030504040204" pitchFamily="34" charset="-120"/>
              </a:rPr>
              <a:t>小時，</a:t>
            </a:r>
            <a:r>
              <a:rPr lang="en-US" altLang="zh-TW" sz="1400" dirty="0" err="1" smtClean="0">
                <a:solidFill>
                  <a:srgbClr val="FF0000"/>
                </a:solidFill>
                <a:latin typeface="微軟正黑體" panose="020B0604030504040204" pitchFamily="34" charset="-120"/>
                <a:ea typeface="微軟正黑體" panose="020B0604030504040204" pitchFamily="34" charset="-120"/>
              </a:rPr>
              <a:t>peramivir</a:t>
            </a:r>
            <a:r>
              <a:rPr lang="en-US" altLang="zh-TW" sz="1400" dirty="0" smtClean="0">
                <a:solidFill>
                  <a:srgbClr val="FF0000"/>
                </a:solidFill>
                <a:latin typeface="微軟正黑體" panose="020B0604030504040204" pitchFamily="34" charset="-120"/>
                <a:ea typeface="微軟正黑體" panose="020B0604030504040204" pitchFamily="34" charset="-120"/>
              </a:rPr>
              <a:t> </a:t>
            </a:r>
            <a:r>
              <a:rPr lang="zh-TW" altLang="en-US" sz="1400" dirty="0" smtClean="0">
                <a:solidFill>
                  <a:srgbClr val="FF0000"/>
                </a:solidFill>
                <a:latin typeface="微軟正黑體" panose="020B0604030504040204" pitchFamily="34" charset="-120"/>
                <a:ea typeface="微軟正黑體" panose="020B0604030504040204" pitchFamily="34" charset="-120"/>
              </a:rPr>
              <a:t>抑制</a:t>
            </a:r>
            <a:r>
              <a:rPr lang="en-US" altLang="zh-TW" sz="1400" dirty="0" smtClean="0">
                <a:solidFill>
                  <a:srgbClr val="FF0000"/>
                </a:solidFill>
                <a:latin typeface="微軟正黑體" panose="020B0604030504040204" pitchFamily="34" charset="-120"/>
                <a:ea typeface="微軟正黑體" panose="020B0604030504040204" pitchFamily="34" charset="-120"/>
              </a:rPr>
              <a:t>NA</a:t>
            </a:r>
            <a:r>
              <a:rPr lang="zh-TW" altLang="en-US" sz="1400" dirty="0">
                <a:solidFill>
                  <a:srgbClr val="FF0000"/>
                </a:solidFill>
                <a:latin typeface="微軟正黑體" panose="020B0604030504040204" pitchFamily="34" charset="-120"/>
                <a:ea typeface="微軟正黑體" panose="020B0604030504040204" pitchFamily="34" charset="-120"/>
              </a:rPr>
              <a:t>活性仍達</a:t>
            </a:r>
            <a:r>
              <a:rPr lang="en-US" altLang="zh-TW" sz="1400" b="1" dirty="0">
                <a:solidFill>
                  <a:srgbClr val="FF0000"/>
                </a:solidFill>
                <a:latin typeface="微軟正黑體" panose="020B0604030504040204" pitchFamily="34" charset="-120"/>
                <a:ea typeface="微軟正黑體" panose="020B0604030504040204" pitchFamily="34" charset="-120"/>
              </a:rPr>
              <a:t>70%</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sp>
        <p:nvSpPr>
          <p:cNvPr id="9" name="矩形 8"/>
          <p:cNvSpPr/>
          <p:nvPr/>
        </p:nvSpPr>
        <p:spPr>
          <a:xfrm>
            <a:off x="12192000" y="1120369"/>
            <a:ext cx="4976117" cy="3139321"/>
          </a:xfrm>
          <a:prstGeom prst="rect">
            <a:avLst/>
          </a:prstGeom>
          <a:solidFill>
            <a:schemeClr val="bg1"/>
          </a:solidFill>
          <a:ln>
            <a:solidFill>
              <a:srgbClr val="C00000"/>
            </a:solidFill>
          </a:ln>
        </p:spPr>
        <p:txBody>
          <a:bodyPr wrap="square">
            <a:spAutoFit/>
          </a:bodyPr>
          <a:lstStyle/>
          <a:p>
            <a:r>
              <a:rPr lang="zh-TW" altLang="en-US" dirty="0"/>
              <a:t>為什麼</a:t>
            </a:r>
            <a:r>
              <a:rPr lang="en-US" altLang="zh-TW" dirty="0"/>
              <a:t>RAC</a:t>
            </a:r>
            <a:r>
              <a:rPr lang="zh-TW" altLang="en-US" dirty="0"/>
              <a:t>一次性的施打即可提供相當的療效</a:t>
            </a:r>
            <a:r>
              <a:rPr lang="en-US" altLang="zh-TW" dirty="0"/>
              <a:t>?</a:t>
            </a:r>
          </a:p>
          <a:p>
            <a:r>
              <a:rPr lang="zh-TW" altLang="en-US" dirty="0"/>
              <a:t>從上圖</a:t>
            </a:r>
            <a:r>
              <a:rPr lang="en-US" altLang="zh-TW" dirty="0"/>
              <a:t>NA</a:t>
            </a:r>
            <a:r>
              <a:rPr lang="zh-TW" altLang="en-US" dirty="0"/>
              <a:t>活性測試證明，與無投藥組相比，使用</a:t>
            </a:r>
            <a:r>
              <a:rPr lang="en-US" altLang="zh-TW" dirty="0" err="1"/>
              <a:t>Rapiacta</a:t>
            </a:r>
            <a:r>
              <a:rPr lang="zh-TW" altLang="en-US" dirty="0"/>
              <a:t>後</a:t>
            </a:r>
            <a:r>
              <a:rPr lang="en-US" altLang="zh-TW" dirty="0"/>
              <a:t>NA</a:t>
            </a:r>
            <a:r>
              <a:rPr lang="zh-TW" altLang="en-US" dirty="0"/>
              <a:t>的活性抑制率，於第四小時仍＞</a:t>
            </a:r>
            <a:r>
              <a:rPr lang="en-US" altLang="zh-TW" dirty="0"/>
              <a:t>90%</a:t>
            </a:r>
            <a:r>
              <a:rPr lang="zh-TW" altLang="en-US" dirty="0"/>
              <a:t>，因此</a:t>
            </a:r>
            <a:r>
              <a:rPr lang="en-US" altLang="zh-TW" dirty="0" err="1"/>
              <a:t>Rapiacta</a:t>
            </a:r>
            <a:r>
              <a:rPr lang="en-US" altLang="zh-TW" dirty="0"/>
              <a:t> </a:t>
            </a:r>
            <a:r>
              <a:rPr lang="zh-TW" altLang="en-US" dirty="0"/>
              <a:t>與</a:t>
            </a:r>
            <a:r>
              <a:rPr lang="en-US" altLang="zh-TW" dirty="0"/>
              <a:t>NA</a:t>
            </a:r>
            <a:r>
              <a:rPr lang="zh-TW" altLang="en-US" dirty="0"/>
              <a:t>的結合活性強，並優於</a:t>
            </a:r>
            <a:r>
              <a:rPr lang="en-US" altLang="zh-TW" dirty="0"/>
              <a:t>Tamiflu</a:t>
            </a:r>
            <a:r>
              <a:rPr lang="zh-TW" altLang="en-US" dirty="0"/>
              <a:t>。</a:t>
            </a:r>
            <a:endParaRPr lang="en-US" altLang="zh-TW" dirty="0"/>
          </a:p>
          <a:p>
            <a:r>
              <a:rPr lang="en-US" altLang="zh-TW" dirty="0"/>
              <a:t>(</a:t>
            </a:r>
            <a:r>
              <a:rPr lang="zh-TW" altLang="en-US" dirty="0"/>
              <a:t>下圖</a:t>
            </a:r>
            <a:r>
              <a:rPr lang="en-US" altLang="zh-TW" dirty="0"/>
              <a:t>)</a:t>
            </a:r>
            <a:r>
              <a:rPr lang="zh-TW" altLang="en-US" dirty="0"/>
              <a:t>，與無投藥組相比，使用</a:t>
            </a:r>
            <a:r>
              <a:rPr lang="en-US" altLang="zh-TW" dirty="0" err="1"/>
              <a:t>Rapiacta</a:t>
            </a:r>
            <a:r>
              <a:rPr lang="zh-TW" altLang="en-US" dirty="0"/>
              <a:t>後</a:t>
            </a:r>
            <a:r>
              <a:rPr lang="en-US" altLang="zh-TW" dirty="0"/>
              <a:t>NA</a:t>
            </a:r>
            <a:r>
              <a:rPr lang="zh-TW" altLang="en-US" dirty="0"/>
              <a:t>的活性抑制率於第</a:t>
            </a:r>
            <a:r>
              <a:rPr lang="en-US" altLang="zh-TW" dirty="0"/>
              <a:t>25</a:t>
            </a:r>
            <a:r>
              <a:rPr lang="zh-TW" altLang="en-US" dirty="0"/>
              <a:t>小時約</a:t>
            </a:r>
            <a:r>
              <a:rPr lang="en-US" altLang="zh-TW" dirty="0"/>
              <a:t>70%</a:t>
            </a:r>
            <a:r>
              <a:rPr lang="zh-TW" altLang="en-US" dirty="0"/>
              <a:t>，而使用</a:t>
            </a:r>
            <a:r>
              <a:rPr lang="en-US" altLang="zh-TW" dirty="0"/>
              <a:t>Tamiflu</a:t>
            </a:r>
            <a:r>
              <a:rPr lang="zh-TW" altLang="en-US" dirty="0"/>
              <a:t>組</a:t>
            </a:r>
            <a:r>
              <a:rPr lang="en-US" altLang="zh-TW" dirty="0"/>
              <a:t>NA</a:t>
            </a:r>
            <a:r>
              <a:rPr lang="zh-TW" altLang="en-US" dirty="0"/>
              <a:t>的活性幾乎與無投藥組相當，因此</a:t>
            </a:r>
            <a:r>
              <a:rPr lang="en-US" altLang="zh-TW" dirty="0" err="1"/>
              <a:t>Rapiacta</a:t>
            </a:r>
            <a:r>
              <a:rPr lang="en-US" altLang="zh-TW" dirty="0"/>
              <a:t> </a:t>
            </a:r>
            <a:r>
              <a:rPr lang="zh-TW" altLang="en-US" dirty="0"/>
              <a:t>與</a:t>
            </a:r>
            <a:r>
              <a:rPr lang="en-US" altLang="zh-TW" dirty="0"/>
              <a:t>NA</a:t>
            </a:r>
            <a:r>
              <a:rPr lang="zh-TW" altLang="en-US" dirty="0"/>
              <a:t>結合的持續時間較</a:t>
            </a:r>
            <a:r>
              <a:rPr lang="en-US" altLang="zh-TW" dirty="0"/>
              <a:t>Tamiflu</a:t>
            </a:r>
            <a:r>
              <a:rPr lang="zh-TW" altLang="en-US" dirty="0"/>
              <a:t>持久。</a:t>
            </a:r>
            <a:endParaRPr lang="en-US" altLang="zh-TW" dirty="0"/>
          </a:p>
          <a:p>
            <a:r>
              <a:rPr lang="zh-TW" altLang="en-US" dirty="0"/>
              <a:t>由於</a:t>
            </a:r>
            <a:r>
              <a:rPr lang="en-US" altLang="zh-TW" dirty="0" err="1"/>
              <a:t>Rapiacta</a:t>
            </a:r>
            <a:r>
              <a:rPr lang="zh-TW" altLang="en-US" dirty="0"/>
              <a:t>與</a:t>
            </a:r>
            <a:r>
              <a:rPr lang="en-US" altLang="zh-TW" dirty="0"/>
              <a:t>NA</a:t>
            </a:r>
            <a:r>
              <a:rPr lang="zh-TW" altLang="en-US" dirty="0"/>
              <a:t>結合活性強並且持久，因此可以一次性的施打即可提供相當的療效</a:t>
            </a:r>
          </a:p>
        </p:txBody>
      </p:sp>
    </p:spTree>
    <p:extLst>
      <p:ext uri="{BB962C8B-B14F-4D97-AF65-F5344CB8AC3E}">
        <p14:creationId xmlns:p14="http://schemas.microsoft.com/office/powerpoint/2010/main" val="107602686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2273967" y="204537"/>
            <a:ext cx="7351294" cy="3080173"/>
            <a:chOff x="1070810" y="125494"/>
            <a:chExt cx="9693367" cy="4061495"/>
          </a:xfrm>
        </p:grpSpPr>
        <p:pic>
          <p:nvPicPr>
            <p:cNvPr id="2" name="圖片 1"/>
            <p:cNvPicPr>
              <a:picLocks noChangeAspect="1"/>
            </p:cNvPicPr>
            <p:nvPr/>
          </p:nvPicPr>
          <p:blipFill>
            <a:blip r:embed="rId2"/>
            <a:stretch>
              <a:fillRect/>
            </a:stretch>
          </p:blipFill>
          <p:spPr>
            <a:xfrm>
              <a:off x="1070810" y="125494"/>
              <a:ext cx="9693367" cy="4061495"/>
            </a:xfrm>
            <a:prstGeom prst="rect">
              <a:avLst/>
            </a:prstGeom>
          </p:spPr>
        </p:pic>
        <p:pic>
          <p:nvPicPr>
            <p:cNvPr id="5" name="圖片 4"/>
            <p:cNvPicPr>
              <a:picLocks noChangeAspect="1"/>
            </p:cNvPicPr>
            <p:nvPr/>
          </p:nvPicPr>
          <p:blipFill rotWithShape="1">
            <a:blip r:embed="rId2">
              <a:duotone>
                <a:schemeClr val="accent2">
                  <a:shade val="45000"/>
                  <a:satMod val="135000"/>
                </a:schemeClr>
                <a:prstClr val="white"/>
              </a:duotone>
            </a:blip>
            <a:srcRect l="53248" t="32853" r="25527" b="22416"/>
            <a:stretch/>
          </p:blipFill>
          <p:spPr>
            <a:xfrm>
              <a:off x="6244388" y="1479885"/>
              <a:ext cx="2057401" cy="1816768"/>
            </a:xfrm>
            <a:prstGeom prst="rect">
              <a:avLst/>
            </a:prstGeom>
          </p:spPr>
        </p:pic>
      </p:grpSp>
      <p:grpSp>
        <p:nvGrpSpPr>
          <p:cNvPr id="10" name="群組 9"/>
          <p:cNvGrpSpPr/>
          <p:nvPr/>
        </p:nvGrpSpPr>
        <p:grpSpPr>
          <a:xfrm>
            <a:off x="2273967" y="3284710"/>
            <a:ext cx="7351294" cy="3048417"/>
            <a:chOff x="1636295" y="3367521"/>
            <a:chExt cx="8037094" cy="3332803"/>
          </a:xfrm>
        </p:grpSpPr>
        <p:pic>
          <p:nvPicPr>
            <p:cNvPr id="7" name="圖片 6"/>
            <p:cNvPicPr>
              <a:picLocks noChangeAspect="1"/>
            </p:cNvPicPr>
            <p:nvPr/>
          </p:nvPicPr>
          <p:blipFill>
            <a:blip r:embed="rId3"/>
            <a:stretch>
              <a:fillRect/>
            </a:stretch>
          </p:blipFill>
          <p:spPr>
            <a:xfrm>
              <a:off x="1636295" y="3367521"/>
              <a:ext cx="8037094" cy="3332803"/>
            </a:xfrm>
            <a:prstGeom prst="rect">
              <a:avLst/>
            </a:prstGeom>
          </p:spPr>
        </p:pic>
        <p:pic>
          <p:nvPicPr>
            <p:cNvPr id="8" name="圖片 7"/>
            <p:cNvPicPr>
              <a:picLocks noChangeAspect="1"/>
            </p:cNvPicPr>
            <p:nvPr/>
          </p:nvPicPr>
          <p:blipFill rotWithShape="1">
            <a:blip r:embed="rId3">
              <a:duotone>
                <a:schemeClr val="accent2">
                  <a:shade val="45000"/>
                  <a:satMod val="135000"/>
                </a:schemeClr>
                <a:prstClr val="white"/>
              </a:duotone>
            </a:blip>
            <a:srcRect l="53443" t="33293" r="25150" b="19415"/>
            <a:stretch/>
          </p:blipFill>
          <p:spPr>
            <a:xfrm>
              <a:off x="5931568" y="4511842"/>
              <a:ext cx="1720516" cy="1576137"/>
            </a:xfrm>
            <a:prstGeom prst="rect">
              <a:avLst/>
            </a:prstGeom>
          </p:spPr>
        </p:pic>
      </p:grpSp>
      <p:sp>
        <p:nvSpPr>
          <p:cNvPr id="9" name="矩形 8"/>
          <p:cNvSpPr/>
          <p:nvPr/>
        </p:nvSpPr>
        <p:spPr>
          <a:xfrm>
            <a:off x="8116461" y="6515658"/>
            <a:ext cx="4075539" cy="369332"/>
          </a:xfrm>
          <a:prstGeom prst="rect">
            <a:avLst/>
          </a:prstGeom>
        </p:spPr>
        <p:txBody>
          <a:bodyPr wrap="none">
            <a:spAutoFit/>
          </a:bodyPr>
          <a:lstStyle/>
          <a:p>
            <a:r>
              <a:rPr lang="zh-TW" altLang="en-US" dirty="0"/>
              <a:t>Ikematsu et al</a:t>
            </a:r>
            <a:r>
              <a:rPr lang="zh-TW" altLang="en-US" dirty="0" smtClean="0"/>
              <a:t>.  </a:t>
            </a:r>
            <a:r>
              <a:rPr lang="zh-TW" altLang="en-US" i="1" dirty="0" smtClean="0"/>
              <a:t>J </a:t>
            </a:r>
            <a:r>
              <a:rPr lang="zh-TW" altLang="en-US" i="1" dirty="0"/>
              <a:t>Infect Chemother </a:t>
            </a:r>
            <a:r>
              <a:rPr lang="zh-TW" altLang="en-US" dirty="0"/>
              <a:t>(2017)</a:t>
            </a:r>
          </a:p>
        </p:txBody>
      </p:sp>
      <p:sp>
        <p:nvSpPr>
          <p:cNvPr id="11" name="矩形 10"/>
          <p:cNvSpPr/>
          <p:nvPr/>
        </p:nvSpPr>
        <p:spPr>
          <a:xfrm>
            <a:off x="1117280" y="6515658"/>
            <a:ext cx="2981137" cy="369332"/>
          </a:xfrm>
          <a:prstGeom prst="rect">
            <a:avLst/>
          </a:prstGeom>
        </p:spPr>
        <p:txBody>
          <a:bodyPr wrap="none">
            <a:spAutoFit/>
          </a:bodyPr>
          <a:lstStyle/>
          <a:p>
            <a:r>
              <a:rPr lang="en-US" altLang="zh-TW" dirty="0" smtClean="0"/>
              <a:t>IC50: inhibitory concentration</a:t>
            </a:r>
            <a:endParaRPr lang="zh-TW" altLang="en-US" dirty="0"/>
          </a:p>
        </p:txBody>
      </p:sp>
    </p:spTree>
    <p:extLst>
      <p:ext uri="{BB962C8B-B14F-4D97-AF65-F5344CB8AC3E}">
        <p14:creationId xmlns:p14="http://schemas.microsoft.com/office/powerpoint/2010/main" val="23562902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63386"/>
          <a:stretch/>
        </p:blipFill>
        <p:spPr>
          <a:xfrm>
            <a:off x="1311965" y="1036511"/>
            <a:ext cx="4094921" cy="5154309"/>
          </a:xfrm>
          <a:prstGeom prst="rect">
            <a:avLst/>
          </a:prstGeom>
        </p:spPr>
      </p:pic>
      <p:sp>
        <p:nvSpPr>
          <p:cNvPr id="6" name="矩形 5"/>
          <p:cNvSpPr/>
          <p:nvPr/>
        </p:nvSpPr>
        <p:spPr>
          <a:xfrm>
            <a:off x="1149626" y="114804"/>
            <a:ext cx="9684026" cy="707886"/>
          </a:xfrm>
          <a:prstGeom prst="rect">
            <a:avLst/>
          </a:prstGeom>
        </p:spPr>
        <p:txBody>
          <a:bodyPr wrap="square">
            <a:spAutoFit/>
          </a:bodyPr>
          <a:lstStyle/>
          <a:p>
            <a:r>
              <a:rPr lang="zh-TW" altLang="en-US" sz="2000" b="1" dirty="0">
                <a:solidFill>
                  <a:srgbClr val="0070C0"/>
                </a:solidFill>
              </a:rPr>
              <a:t>Comparison of Efficacy of Intravenous Peramivir and Oral Oseltamivir for the Treatment of Influenza </a:t>
            </a:r>
            <a:r>
              <a:rPr lang="en-US" altLang="zh-TW" sz="2000" b="1" dirty="0">
                <a:solidFill>
                  <a:srgbClr val="0070C0"/>
                </a:solidFill>
              </a:rPr>
              <a:t>:</a:t>
            </a:r>
            <a:r>
              <a:rPr lang="zh-TW" altLang="en-US" sz="2000" b="1" dirty="0">
                <a:solidFill>
                  <a:srgbClr val="0070C0"/>
                </a:solidFill>
              </a:rPr>
              <a:t> Systematic Review and Meta-Analysis</a:t>
            </a:r>
          </a:p>
        </p:txBody>
      </p:sp>
      <p:sp>
        <p:nvSpPr>
          <p:cNvPr id="7" name="矩形 6"/>
          <p:cNvSpPr/>
          <p:nvPr/>
        </p:nvSpPr>
        <p:spPr>
          <a:xfrm>
            <a:off x="8584538" y="6488668"/>
            <a:ext cx="3607462" cy="369332"/>
          </a:xfrm>
          <a:prstGeom prst="rect">
            <a:avLst/>
          </a:prstGeom>
        </p:spPr>
        <p:txBody>
          <a:bodyPr wrap="none">
            <a:spAutoFit/>
          </a:bodyPr>
          <a:lstStyle/>
          <a:p>
            <a:r>
              <a:rPr lang="en-US" altLang="zh-TW" dirty="0" err="1"/>
              <a:t>Yonsei</a:t>
            </a:r>
            <a:r>
              <a:rPr lang="en-US" altLang="zh-TW" dirty="0"/>
              <a:t> Med J 2017 Jul;58(4):778-785</a:t>
            </a:r>
            <a:endParaRPr lang="zh-TW" altLang="en-US" dirty="0"/>
          </a:p>
        </p:txBody>
      </p:sp>
      <p:sp>
        <p:nvSpPr>
          <p:cNvPr id="10" name="矩形 9"/>
          <p:cNvSpPr/>
          <p:nvPr/>
        </p:nvSpPr>
        <p:spPr>
          <a:xfrm>
            <a:off x="5602902" y="2162086"/>
            <a:ext cx="5757523" cy="3046988"/>
          </a:xfrm>
          <a:prstGeom prst="rect">
            <a:avLst/>
          </a:prstGeom>
        </p:spPr>
        <p:txBody>
          <a:bodyPr wrap="square">
            <a:spAutoFit/>
          </a:bodyPr>
          <a:lstStyle/>
          <a:p>
            <a:r>
              <a:rPr lang="en-US" altLang="zh-TW" sz="2400" dirty="0" err="1" smtClean="0"/>
              <a:t>Peramivir</a:t>
            </a:r>
            <a:r>
              <a:rPr lang="en-US" altLang="zh-TW" sz="2400" dirty="0" smtClean="0"/>
              <a:t>  vs. </a:t>
            </a:r>
            <a:r>
              <a:rPr lang="en-US" altLang="zh-TW" sz="2400" dirty="0" err="1" smtClean="0"/>
              <a:t>oseltamivir</a:t>
            </a:r>
            <a:r>
              <a:rPr lang="en-US" altLang="zh-TW" sz="2400" dirty="0" smtClean="0"/>
              <a:t> </a:t>
            </a:r>
          </a:p>
          <a:p>
            <a:r>
              <a:rPr lang="en-US" altLang="zh-TW" sz="2400" dirty="0" smtClean="0">
                <a:latin typeface="Arial" panose="020B0604020202020204" pitchFamily="34" charset="0"/>
                <a:ea typeface="+mj-ea"/>
                <a:cs typeface="Arial" panose="020B0604020202020204" pitchFamily="34" charset="0"/>
              </a:rPr>
              <a:t>T</a:t>
            </a:r>
            <a:r>
              <a:rPr lang="zh-TW" altLang="en-US" sz="2400" dirty="0">
                <a:latin typeface="Arial" panose="020B0604020202020204" pitchFamily="34" charset="0"/>
                <a:ea typeface="+mj-ea"/>
                <a:cs typeface="Arial" panose="020B0604020202020204" pitchFamily="34" charset="0"/>
              </a:rPr>
              <a:t>ime </a:t>
            </a:r>
            <a:r>
              <a:rPr lang="zh-TW" altLang="en-US" sz="2400" b="1" dirty="0">
                <a:latin typeface="Arial" panose="020B0604020202020204" pitchFamily="34" charset="0"/>
                <a:ea typeface="+mj-ea"/>
                <a:cs typeface="Arial" panose="020B0604020202020204" pitchFamily="34" charset="0"/>
              </a:rPr>
              <a:t>to alleviation of fever</a:t>
            </a:r>
            <a:r>
              <a:rPr lang="en-US" altLang="zh-TW" sz="2400" dirty="0" smtClean="0"/>
              <a:t>:</a:t>
            </a:r>
            <a:r>
              <a:rPr lang="zh-TW" altLang="en-US" sz="2400" dirty="0" smtClean="0"/>
              <a:t> </a:t>
            </a:r>
            <a:r>
              <a:rPr lang="en-US" altLang="zh-TW" sz="2400" dirty="0" smtClean="0">
                <a:solidFill>
                  <a:srgbClr val="C00000"/>
                </a:solidFill>
              </a:rPr>
              <a:t>- 7.17 hours </a:t>
            </a:r>
            <a:r>
              <a:rPr lang="en-US" altLang="zh-TW" sz="2400" dirty="0" smtClean="0"/>
              <a:t>(</a:t>
            </a:r>
            <a:r>
              <a:rPr lang="pl-PL" altLang="zh-TW" sz="2400" dirty="0"/>
              <a:t>95% CI -11.00 to -3.34</a:t>
            </a:r>
            <a:r>
              <a:rPr lang="en-US" altLang="zh-TW" sz="2400" dirty="0" smtClean="0"/>
              <a:t>)</a:t>
            </a:r>
            <a:br>
              <a:rPr lang="en-US" altLang="zh-TW" sz="2400" dirty="0" smtClean="0"/>
            </a:br>
            <a:r>
              <a:rPr lang="en-US" altLang="zh-TW" sz="2400" dirty="0" smtClean="0"/>
              <a:t/>
            </a:r>
            <a:br>
              <a:rPr lang="en-US" altLang="zh-TW" sz="2400" dirty="0" smtClean="0"/>
            </a:br>
            <a:r>
              <a:rPr lang="en-US" altLang="zh-TW" sz="2400" dirty="0" smtClean="0"/>
              <a:t>Mortality</a:t>
            </a:r>
            <a:r>
              <a:rPr lang="en-US" altLang="zh-TW" sz="2400" dirty="0"/>
              <a:t>, length of hospital stay, change in virus titer </a:t>
            </a:r>
            <a:r>
              <a:rPr lang="en-US" altLang="zh-TW" sz="2400" dirty="0" smtClean="0"/>
              <a:t>48 hours </a:t>
            </a:r>
            <a:r>
              <a:rPr lang="en-US" altLang="zh-TW" sz="2400" dirty="0"/>
              <a:t>after admission, and the incidence of adverse events </a:t>
            </a:r>
            <a:r>
              <a:rPr lang="en-US" altLang="zh-TW" sz="2400" dirty="0" smtClean="0"/>
              <a:t> not </a:t>
            </a:r>
            <a:r>
              <a:rPr lang="en-US" altLang="zh-TW" sz="2400" dirty="0"/>
              <a:t>significantly different </a:t>
            </a:r>
            <a:r>
              <a:rPr lang="en-US" altLang="zh-TW" sz="2400" dirty="0" smtClean="0"/>
              <a:t> </a:t>
            </a:r>
            <a:endParaRPr lang="zh-TW" altLang="en-US" sz="2400" dirty="0"/>
          </a:p>
        </p:txBody>
      </p:sp>
    </p:spTree>
    <p:extLst>
      <p:ext uri="{BB962C8B-B14F-4D97-AF65-F5344CB8AC3E}">
        <p14:creationId xmlns:p14="http://schemas.microsoft.com/office/powerpoint/2010/main" val="381132478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2343894" y="386113"/>
            <a:ext cx="7361238" cy="603250"/>
          </a:xfrm>
        </p:spPr>
        <p:txBody>
          <a:bodyPr anchor="ctr">
            <a:normAutofit/>
          </a:bodyPr>
          <a:lstStyle/>
          <a:p>
            <a:pPr algn="l"/>
            <a:r>
              <a:rPr lang="en-US" altLang="zh-TW" sz="2800" dirty="0">
                <a:latin typeface="Arial" panose="020B0604020202020204" pitchFamily="34" charset="0"/>
                <a:cs typeface="Arial" panose="020B0604020202020204" pitchFamily="34" charset="0"/>
              </a:rPr>
              <a:t>Time to </a:t>
            </a:r>
            <a:r>
              <a:rPr lang="en-US" altLang="zh-TW" sz="2800" b="1" dirty="0">
                <a:latin typeface="Arial" panose="020B0604020202020204" pitchFamily="34" charset="0"/>
                <a:cs typeface="Arial" panose="020B0604020202020204" pitchFamily="34" charset="0"/>
              </a:rPr>
              <a:t>eliminate the influenza virus</a:t>
            </a:r>
            <a:endParaRPr lang="zh-TW" altLang="en-US" sz="2800" b="1" dirty="0">
              <a:latin typeface="Arial" panose="020B0604020202020204" pitchFamily="34" charset="0"/>
              <a:cs typeface="Arial" panose="020B0604020202020204" pitchFamily="34" charset="0"/>
            </a:endParaRPr>
          </a:p>
        </p:txBody>
      </p:sp>
      <p:pic>
        <p:nvPicPr>
          <p:cNvPr id="5" name="內容版面配置區 4"/>
          <p:cNvPicPr>
            <a:picLocks noGrp="1" noChangeAspect="1"/>
          </p:cNvPicPr>
          <p:nvPr>
            <p:ph idx="4294967295"/>
          </p:nvPr>
        </p:nvPicPr>
        <p:blipFill rotWithShape="1">
          <a:blip r:embed="rId3" cstate="print"/>
          <a:srcRect l="10416" t="20430" r="52671" b="27909"/>
          <a:stretch/>
        </p:blipFill>
        <p:spPr>
          <a:xfrm>
            <a:off x="2514600" y="1639889"/>
            <a:ext cx="5334000" cy="4664075"/>
          </a:xfrm>
          <a:prstGeom prst="rect">
            <a:avLst/>
          </a:prstGeom>
          <a:solidFill>
            <a:schemeClr val="tx2"/>
          </a:solidFill>
        </p:spPr>
      </p:pic>
      <p:graphicFrame>
        <p:nvGraphicFramePr>
          <p:cNvPr id="13" name="表格 12"/>
          <p:cNvGraphicFramePr>
            <a:graphicFrameLocks noGrp="1"/>
          </p:cNvGraphicFramePr>
          <p:nvPr/>
        </p:nvGraphicFramePr>
        <p:xfrm>
          <a:off x="12432288" y="3443838"/>
          <a:ext cx="2374896" cy="960120"/>
        </p:xfrm>
        <a:graphic>
          <a:graphicData uri="http://schemas.openxmlformats.org/drawingml/2006/table">
            <a:tbl>
              <a:tblPr firstRow="1" bandRow="1">
                <a:tableStyleId>{5C22544A-7EE6-4342-B048-85BDC9FD1C3A}</a:tableStyleId>
              </a:tblPr>
              <a:tblGrid>
                <a:gridCol w="1251362">
                  <a:extLst>
                    <a:ext uri="{9D8B030D-6E8A-4147-A177-3AD203B41FA5}">
                      <a16:colId xmlns:a16="http://schemas.microsoft.com/office/drawing/2014/main" val="41579538"/>
                    </a:ext>
                  </a:extLst>
                </a:gridCol>
                <a:gridCol w="529174">
                  <a:extLst>
                    <a:ext uri="{9D8B030D-6E8A-4147-A177-3AD203B41FA5}">
                      <a16:colId xmlns:a16="http://schemas.microsoft.com/office/drawing/2014/main" val="2803603877"/>
                    </a:ext>
                  </a:extLst>
                </a:gridCol>
                <a:gridCol w="594360">
                  <a:extLst>
                    <a:ext uri="{9D8B030D-6E8A-4147-A177-3AD203B41FA5}">
                      <a16:colId xmlns:a16="http://schemas.microsoft.com/office/drawing/2014/main" val="1779677060"/>
                    </a:ext>
                  </a:extLst>
                </a:gridCol>
              </a:tblGrid>
              <a:tr h="251460">
                <a:tc>
                  <a:txBody>
                    <a:bodyPr/>
                    <a:lstStyle/>
                    <a:p>
                      <a:pPr algn="ctr"/>
                      <a:r>
                        <a:rPr lang="en-US" altLang="zh-TW" sz="1200" dirty="0"/>
                        <a:t>Influenza Type</a:t>
                      </a:r>
                      <a:endParaRPr lang="zh-TW" altLang="en-US" sz="1200" dirty="0"/>
                    </a:p>
                  </a:txBody>
                  <a:tcPr marL="68580" marR="68580" marT="34290" marB="34290"/>
                </a:tc>
                <a:tc>
                  <a:txBody>
                    <a:bodyPr/>
                    <a:lstStyle/>
                    <a:p>
                      <a:pPr algn="ctr"/>
                      <a:r>
                        <a:rPr lang="en-US" altLang="zh-TW" sz="1200" dirty="0"/>
                        <a:t>A</a:t>
                      </a:r>
                      <a:endParaRPr lang="zh-TW" altLang="en-US" sz="1200" dirty="0"/>
                    </a:p>
                  </a:txBody>
                  <a:tcPr marL="68580" marR="68580" marT="34290" marB="34290"/>
                </a:tc>
                <a:tc>
                  <a:txBody>
                    <a:bodyPr/>
                    <a:lstStyle/>
                    <a:p>
                      <a:pPr algn="ctr"/>
                      <a:r>
                        <a:rPr lang="en-US" altLang="zh-TW" sz="1200" dirty="0"/>
                        <a:t>B</a:t>
                      </a:r>
                      <a:endParaRPr lang="zh-TW" altLang="en-US" sz="1200" dirty="0"/>
                    </a:p>
                  </a:txBody>
                  <a:tcPr marL="68580" marR="68580" marT="34290" marB="34290"/>
                </a:tc>
                <a:extLst>
                  <a:ext uri="{0D108BD9-81ED-4DB2-BD59-A6C34878D82A}">
                    <a16:rowId xmlns:a16="http://schemas.microsoft.com/office/drawing/2014/main" val="3126402276"/>
                  </a:ext>
                </a:extLst>
              </a:tr>
              <a:tr h="617220">
                <a:tc>
                  <a:txBody>
                    <a:bodyPr/>
                    <a:lstStyle/>
                    <a:p>
                      <a:r>
                        <a:rPr lang="en-US" altLang="zh-TW" sz="1200" b="0" i="0" u="none" strike="noStrike" kern="1200" baseline="0" dirty="0">
                          <a:solidFill>
                            <a:schemeClr val="dk1"/>
                          </a:solidFill>
                          <a:latin typeface="+mn-lt"/>
                          <a:ea typeface="+mn-ea"/>
                          <a:cs typeface="+mn-cs"/>
                        </a:rPr>
                        <a:t>NAIs eliminate  influenza virus (Days)</a:t>
                      </a:r>
                      <a:endParaRPr lang="zh-TW" altLang="en-US" sz="1200" dirty="0"/>
                    </a:p>
                  </a:txBody>
                  <a:tcPr marL="68580" marR="68580" marT="34290" marB="34290" anchor="ctr"/>
                </a:tc>
                <a:tc>
                  <a:txBody>
                    <a:bodyPr/>
                    <a:lstStyle/>
                    <a:p>
                      <a:pPr algn="ctr"/>
                      <a:r>
                        <a:rPr lang="en-US" altLang="zh-TW" sz="1400" b="0" i="0" u="none" strike="noStrike" kern="1200" baseline="0" dirty="0">
                          <a:solidFill>
                            <a:schemeClr val="dk1"/>
                          </a:solidFill>
                          <a:latin typeface="+mn-lt"/>
                          <a:ea typeface="+mn-ea"/>
                          <a:cs typeface="+mn-cs"/>
                        </a:rPr>
                        <a:t>4.21 ± 0.94</a:t>
                      </a:r>
                      <a:endParaRPr lang="zh-TW" altLang="en-US" sz="1200" dirty="0"/>
                    </a:p>
                  </a:txBody>
                  <a:tcPr marL="68580" marR="68580" marT="34290" marB="34290" anchor="ctr"/>
                </a:tc>
                <a:tc>
                  <a:txBody>
                    <a:bodyPr/>
                    <a:lstStyle/>
                    <a:p>
                      <a:pPr algn="ctr"/>
                      <a:r>
                        <a:rPr lang="en-US" altLang="zh-TW" sz="1400" b="0" i="0" u="none" strike="noStrike" kern="1200" baseline="0" dirty="0">
                          <a:solidFill>
                            <a:schemeClr val="dk1"/>
                          </a:solidFill>
                          <a:latin typeface="+mn-lt"/>
                          <a:ea typeface="+mn-ea"/>
                          <a:cs typeface="+mn-cs"/>
                        </a:rPr>
                        <a:t>4.26 ±</a:t>
                      </a:r>
                    </a:p>
                    <a:p>
                      <a:pPr algn="ctr"/>
                      <a:r>
                        <a:rPr lang="en-US" altLang="zh-TW" sz="1400" b="0" i="0" u="none" strike="noStrike" kern="1200" baseline="0" dirty="0">
                          <a:solidFill>
                            <a:schemeClr val="dk1"/>
                          </a:solidFill>
                          <a:latin typeface="+mn-lt"/>
                          <a:ea typeface="+mn-ea"/>
                          <a:cs typeface="+mn-cs"/>
                        </a:rPr>
                        <a:t>1.20</a:t>
                      </a:r>
                      <a:endParaRPr lang="zh-TW" altLang="en-US" sz="1200" dirty="0"/>
                    </a:p>
                  </a:txBody>
                  <a:tcPr marL="68580" marR="68580" marT="34290" marB="34290" anchor="ctr"/>
                </a:tc>
                <a:extLst>
                  <a:ext uri="{0D108BD9-81ED-4DB2-BD59-A6C34878D82A}">
                    <a16:rowId xmlns:a16="http://schemas.microsoft.com/office/drawing/2014/main" val="2109899864"/>
                  </a:ext>
                </a:extLst>
              </a:tr>
            </a:tbl>
          </a:graphicData>
        </a:graphic>
      </p:graphicFrame>
      <p:sp>
        <p:nvSpPr>
          <p:cNvPr id="14" name="矩形 13"/>
          <p:cNvSpPr/>
          <p:nvPr/>
        </p:nvSpPr>
        <p:spPr>
          <a:xfrm>
            <a:off x="1465211" y="1054953"/>
            <a:ext cx="6821494" cy="400110"/>
          </a:xfrm>
          <a:prstGeom prst="rect">
            <a:avLst/>
          </a:prstGeom>
          <a:noFill/>
        </p:spPr>
        <p:txBody>
          <a:bodyPr wrap="square">
            <a:spAutoFit/>
          </a:bodyPr>
          <a:lstStyle/>
          <a:p>
            <a:pPr algn="ctr">
              <a:defRPr/>
            </a:pPr>
            <a:r>
              <a:rPr lang="en-US" altLang="zh-TW" sz="2000" b="1" dirty="0" err="1">
                <a:solidFill>
                  <a:srgbClr val="0070C0"/>
                </a:solidFill>
              </a:rPr>
              <a:t>Peramivir</a:t>
            </a:r>
            <a:r>
              <a:rPr lang="en-US" altLang="zh-TW" sz="2000" b="1" dirty="0">
                <a:solidFill>
                  <a:srgbClr val="0070C0"/>
                </a:solidFill>
              </a:rPr>
              <a:t> tended to eliminate the virus sooner.</a:t>
            </a:r>
            <a:endParaRPr lang="zh-TW" altLang="en-US" sz="2000" b="1" dirty="0">
              <a:solidFill>
                <a:srgbClr val="0070C0"/>
              </a:solidFill>
            </a:endParaRPr>
          </a:p>
        </p:txBody>
      </p:sp>
      <p:grpSp>
        <p:nvGrpSpPr>
          <p:cNvPr id="3" name="群組 2"/>
          <p:cNvGrpSpPr/>
          <p:nvPr/>
        </p:nvGrpSpPr>
        <p:grpSpPr>
          <a:xfrm>
            <a:off x="8078626" y="4705937"/>
            <a:ext cx="2358743" cy="1155114"/>
            <a:chOff x="5929747" y="3911601"/>
            <a:chExt cx="1697902" cy="774699"/>
          </a:xfrm>
        </p:grpSpPr>
        <p:pic>
          <p:nvPicPr>
            <p:cNvPr id="8" name="圖片 7"/>
            <p:cNvPicPr>
              <a:picLocks noChangeAspect="1"/>
            </p:cNvPicPr>
            <p:nvPr/>
          </p:nvPicPr>
          <p:blipFill rotWithShape="1">
            <a:blip r:embed="rId4" cstate="print"/>
            <a:srcRect l="18358" t="9327" r="56261" b="85775"/>
            <a:stretch/>
          </p:blipFill>
          <p:spPr>
            <a:xfrm>
              <a:off x="5929747" y="4470400"/>
              <a:ext cx="1118753" cy="215900"/>
            </a:xfrm>
            <a:prstGeom prst="rect">
              <a:avLst/>
            </a:prstGeom>
          </p:spPr>
        </p:pic>
        <p:pic>
          <p:nvPicPr>
            <p:cNvPr id="12" name="圖片 11"/>
            <p:cNvPicPr>
              <a:picLocks noChangeAspect="1"/>
            </p:cNvPicPr>
            <p:nvPr/>
          </p:nvPicPr>
          <p:blipFill rotWithShape="1">
            <a:blip r:embed="rId4" cstate="print"/>
            <a:srcRect l="46908" t="3771" r="14571" b="89891"/>
            <a:stretch/>
          </p:blipFill>
          <p:spPr>
            <a:xfrm>
              <a:off x="5929747" y="4152901"/>
              <a:ext cx="1697902" cy="279399"/>
            </a:xfrm>
            <a:prstGeom prst="rect">
              <a:avLst/>
            </a:prstGeom>
          </p:spPr>
        </p:pic>
        <p:pic>
          <p:nvPicPr>
            <p:cNvPr id="15" name="圖片 14"/>
            <p:cNvPicPr>
              <a:picLocks noChangeAspect="1"/>
            </p:cNvPicPr>
            <p:nvPr/>
          </p:nvPicPr>
          <p:blipFill rotWithShape="1">
            <a:blip r:embed="rId4" cstate="print"/>
            <a:srcRect l="18358" t="4380" r="53956" b="91010"/>
            <a:stretch/>
          </p:blipFill>
          <p:spPr>
            <a:xfrm>
              <a:off x="5929747" y="3911601"/>
              <a:ext cx="1220353" cy="203200"/>
            </a:xfrm>
            <a:prstGeom prst="rect">
              <a:avLst/>
            </a:prstGeom>
          </p:spPr>
        </p:pic>
      </p:grpSp>
      <p:sp>
        <p:nvSpPr>
          <p:cNvPr id="21" name="矩形 20"/>
          <p:cNvSpPr/>
          <p:nvPr/>
        </p:nvSpPr>
        <p:spPr>
          <a:xfrm>
            <a:off x="7874873" y="2936008"/>
            <a:ext cx="2794355" cy="1015663"/>
          </a:xfrm>
          <a:prstGeom prst="rect">
            <a:avLst/>
          </a:prstGeom>
        </p:spPr>
        <p:txBody>
          <a:bodyPr wrap="none">
            <a:spAutoFit/>
          </a:bodyPr>
          <a:lstStyle/>
          <a:p>
            <a:pPr>
              <a:defRPr/>
            </a:pPr>
            <a:r>
              <a:rPr lang="en-US" altLang="zh-TW" sz="1500" dirty="0" err="1">
                <a:solidFill>
                  <a:srgbClr val="000000"/>
                </a:solidFill>
                <a:latin typeface="Arial" panose="020B0604020202020204" pitchFamily="34" charset="0"/>
                <a:ea typeface="ＭＳ Ｐゴシック"/>
                <a:cs typeface="Arial" panose="020B0604020202020204" pitchFamily="34" charset="0"/>
              </a:rPr>
              <a:t>Peramivir</a:t>
            </a:r>
            <a:r>
              <a:rPr lang="en-US" altLang="zh-TW" sz="1500" dirty="0">
                <a:solidFill>
                  <a:srgbClr val="000000"/>
                </a:solidFill>
                <a:latin typeface="Arial" panose="020B0604020202020204" pitchFamily="34" charset="0"/>
                <a:ea typeface="ＭＳ Ｐゴシック"/>
                <a:cs typeface="Arial" panose="020B0604020202020204" pitchFamily="34" charset="0"/>
              </a:rPr>
              <a:t>: 3.71 ± 1.38 days</a:t>
            </a:r>
            <a:endParaRPr lang="zh-TW" altLang="en-US" sz="1500" dirty="0">
              <a:solidFill>
                <a:srgbClr val="000000"/>
              </a:solidFill>
              <a:latin typeface="Arial" panose="020B0604020202020204" pitchFamily="34" charset="0"/>
              <a:ea typeface="ＭＳ Ｐゴシック"/>
              <a:cs typeface="Arial" panose="020B0604020202020204" pitchFamily="34" charset="0"/>
            </a:endParaRPr>
          </a:p>
          <a:p>
            <a:pPr>
              <a:defRPr/>
            </a:pPr>
            <a:r>
              <a:rPr lang="en-US" altLang="zh-TW" sz="1500" dirty="0" err="1">
                <a:solidFill>
                  <a:srgbClr val="000000"/>
                </a:solidFill>
                <a:latin typeface="Arial" panose="020B0604020202020204" pitchFamily="34" charset="0"/>
                <a:ea typeface="ＭＳ Ｐゴシック"/>
                <a:cs typeface="Arial" panose="020B0604020202020204" pitchFamily="34" charset="0"/>
              </a:rPr>
              <a:t>Laninamivir</a:t>
            </a:r>
            <a:r>
              <a:rPr lang="en-US" altLang="zh-TW" sz="1500" dirty="0">
                <a:solidFill>
                  <a:srgbClr val="000000"/>
                </a:solidFill>
                <a:latin typeface="Arial" panose="020B0604020202020204" pitchFamily="34" charset="0"/>
                <a:ea typeface="ＭＳ Ｐゴシック"/>
                <a:cs typeface="Arial" panose="020B0604020202020204" pitchFamily="34" charset="0"/>
              </a:rPr>
              <a:t>: 4.09 ± 1.23 days</a:t>
            </a:r>
            <a:endParaRPr lang="zh-TW" altLang="en-US" sz="1500" dirty="0">
              <a:solidFill>
                <a:srgbClr val="000000"/>
              </a:solidFill>
              <a:latin typeface="Arial" panose="020B0604020202020204" pitchFamily="34" charset="0"/>
              <a:ea typeface="ＭＳ Ｐゴシック"/>
              <a:cs typeface="Arial" panose="020B0604020202020204" pitchFamily="34" charset="0"/>
            </a:endParaRPr>
          </a:p>
          <a:p>
            <a:pPr>
              <a:defRPr/>
            </a:pPr>
            <a:r>
              <a:rPr lang="en-US" altLang="zh-TW" sz="1500" dirty="0" err="1">
                <a:solidFill>
                  <a:srgbClr val="000000"/>
                </a:solidFill>
                <a:latin typeface="Arial" panose="020B0604020202020204" pitchFamily="34" charset="0"/>
                <a:ea typeface="ＭＳ Ｐゴシック"/>
                <a:cs typeface="Arial" panose="020B0604020202020204" pitchFamily="34" charset="0"/>
              </a:rPr>
              <a:t>Zanamivir</a:t>
            </a:r>
            <a:r>
              <a:rPr lang="en-US" altLang="zh-TW" sz="1500" dirty="0">
                <a:solidFill>
                  <a:srgbClr val="000000"/>
                </a:solidFill>
                <a:latin typeface="Arial" panose="020B0604020202020204" pitchFamily="34" charset="0"/>
                <a:ea typeface="ＭＳ Ｐゴシック"/>
                <a:cs typeface="Arial" panose="020B0604020202020204" pitchFamily="34" charset="0"/>
              </a:rPr>
              <a:t>: 4.33 ± 1.38 days</a:t>
            </a:r>
            <a:endParaRPr lang="zh-TW" altLang="en-US" sz="1500" dirty="0">
              <a:solidFill>
                <a:srgbClr val="000000"/>
              </a:solidFill>
              <a:latin typeface="Arial" panose="020B0604020202020204" pitchFamily="34" charset="0"/>
              <a:ea typeface="ＭＳ Ｐゴシック"/>
              <a:cs typeface="Arial" panose="020B0604020202020204" pitchFamily="34" charset="0"/>
            </a:endParaRPr>
          </a:p>
          <a:p>
            <a:pPr>
              <a:defRPr/>
            </a:pPr>
            <a:r>
              <a:rPr lang="en-US" altLang="zh-TW" sz="1500" dirty="0" err="1">
                <a:solidFill>
                  <a:srgbClr val="000000"/>
                </a:solidFill>
                <a:latin typeface="Arial" panose="020B0604020202020204" pitchFamily="34" charset="0"/>
                <a:ea typeface="ＭＳ Ｐゴシック"/>
                <a:cs typeface="Arial" panose="020B0604020202020204" pitchFamily="34" charset="0"/>
              </a:rPr>
              <a:t>Oseltamivir</a:t>
            </a:r>
            <a:r>
              <a:rPr lang="en-US" altLang="zh-TW" sz="1500" dirty="0">
                <a:solidFill>
                  <a:srgbClr val="000000"/>
                </a:solidFill>
                <a:latin typeface="Arial" panose="020B0604020202020204" pitchFamily="34" charset="0"/>
                <a:ea typeface="ＭＳ Ｐゴシック"/>
                <a:cs typeface="Arial" panose="020B0604020202020204" pitchFamily="34" charset="0"/>
              </a:rPr>
              <a:t>: 4.75 ± 1.47 days</a:t>
            </a:r>
            <a:endParaRPr lang="zh-TW" altLang="en-US" sz="1500" dirty="0">
              <a:solidFill>
                <a:srgbClr val="000000"/>
              </a:solidFill>
              <a:latin typeface="Arial" panose="020B0604020202020204" pitchFamily="34" charset="0"/>
              <a:ea typeface="ＭＳ Ｐゴシック"/>
              <a:cs typeface="Arial" panose="020B0604020202020204" pitchFamily="34" charset="0"/>
            </a:endParaRPr>
          </a:p>
        </p:txBody>
      </p:sp>
      <p:sp>
        <p:nvSpPr>
          <p:cNvPr id="22" name="Rectangle 67"/>
          <p:cNvSpPr>
            <a:spLocks noChangeArrowheads="1"/>
          </p:cNvSpPr>
          <p:nvPr/>
        </p:nvSpPr>
        <p:spPr bwMode="auto">
          <a:xfrm>
            <a:off x="3613878" y="2849881"/>
            <a:ext cx="235042" cy="3157602"/>
          </a:xfrm>
          <a:prstGeom prst="rect">
            <a:avLst/>
          </a:prstGeom>
          <a:solidFill>
            <a:schemeClr val="accent1">
              <a:lumMod val="60000"/>
              <a:lumOff val="40000"/>
            </a:schemeClr>
          </a:solidFill>
          <a:ln w="28575">
            <a:solidFill>
              <a:srgbClr val="89A4A7"/>
            </a:solidFill>
          </a:ln>
          <a:effectLst/>
        </p:spPr>
        <p:txBody>
          <a:bodyPr wrap="none" anchor="ctr"/>
          <a:lstStyle>
            <a:lvl1pPr eaLnBrk="0" hangingPunct="0">
              <a:defRPr kumimoji="1" sz="3200">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3200">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3200">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3200">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9pPr>
          </a:lstStyle>
          <a:p>
            <a:pPr eaLnBrk="1" hangingPunct="1">
              <a:defRPr/>
            </a:pPr>
            <a:endParaRPr lang="ja-JP" altLang="en-US">
              <a:solidFill>
                <a:srgbClr val="000000"/>
              </a:solidFill>
            </a:endParaRPr>
          </a:p>
        </p:txBody>
      </p:sp>
      <p:sp>
        <p:nvSpPr>
          <p:cNvPr id="23" name="Rectangle 67"/>
          <p:cNvSpPr>
            <a:spLocks noChangeArrowheads="1"/>
          </p:cNvSpPr>
          <p:nvPr/>
        </p:nvSpPr>
        <p:spPr bwMode="auto">
          <a:xfrm>
            <a:off x="4760683" y="2545081"/>
            <a:ext cx="239943" cy="3462403"/>
          </a:xfrm>
          <a:prstGeom prst="rect">
            <a:avLst/>
          </a:prstGeom>
          <a:solidFill>
            <a:srgbClr val="B6CDEB"/>
          </a:solidFill>
          <a:ln w="28575">
            <a:solidFill>
              <a:srgbClr val="89A4A7"/>
            </a:solidFill>
          </a:ln>
          <a:effectLst/>
        </p:spPr>
        <p:txBody>
          <a:bodyPr wrap="none" anchor="ctr"/>
          <a:lstStyle>
            <a:lvl1pPr eaLnBrk="0" hangingPunct="0">
              <a:defRPr kumimoji="1" sz="3200">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3200">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3200">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3200">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9pPr>
          </a:lstStyle>
          <a:p>
            <a:pPr eaLnBrk="1" hangingPunct="1">
              <a:defRPr/>
            </a:pPr>
            <a:endParaRPr lang="ja-JP" altLang="en-US">
              <a:solidFill>
                <a:srgbClr val="000000"/>
              </a:solidFill>
            </a:endParaRPr>
          </a:p>
        </p:txBody>
      </p:sp>
      <p:sp>
        <p:nvSpPr>
          <p:cNvPr id="24" name="Rectangle 67"/>
          <p:cNvSpPr>
            <a:spLocks noChangeArrowheads="1"/>
          </p:cNvSpPr>
          <p:nvPr/>
        </p:nvSpPr>
        <p:spPr bwMode="auto">
          <a:xfrm>
            <a:off x="5904543" y="2337689"/>
            <a:ext cx="239943" cy="3669795"/>
          </a:xfrm>
          <a:prstGeom prst="rect">
            <a:avLst/>
          </a:prstGeom>
          <a:solidFill>
            <a:srgbClr val="B6CDEB"/>
          </a:solidFill>
          <a:ln w="28575">
            <a:solidFill>
              <a:srgbClr val="89A4A7"/>
            </a:solidFill>
          </a:ln>
          <a:effectLst/>
        </p:spPr>
        <p:txBody>
          <a:bodyPr wrap="none" anchor="ctr"/>
          <a:lstStyle>
            <a:lvl1pPr eaLnBrk="0" hangingPunct="0">
              <a:defRPr kumimoji="1" sz="3200">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3200">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3200">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3200">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9pPr>
          </a:lstStyle>
          <a:p>
            <a:pPr eaLnBrk="1" hangingPunct="1">
              <a:defRPr/>
            </a:pPr>
            <a:endParaRPr lang="ja-JP" altLang="en-US">
              <a:solidFill>
                <a:srgbClr val="000000"/>
              </a:solidFill>
            </a:endParaRPr>
          </a:p>
        </p:txBody>
      </p:sp>
      <p:sp>
        <p:nvSpPr>
          <p:cNvPr id="25" name="Rectangle 67"/>
          <p:cNvSpPr>
            <a:spLocks noChangeArrowheads="1"/>
          </p:cNvSpPr>
          <p:nvPr/>
        </p:nvSpPr>
        <p:spPr bwMode="auto">
          <a:xfrm>
            <a:off x="7059786" y="1996441"/>
            <a:ext cx="239943" cy="4011042"/>
          </a:xfrm>
          <a:prstGeom prst="rect">
            <a:avLst/>
          </a:prstGeom>
          <a:solidFill>
            <a:srgbClr val="B6CDEB"/>
          </a:solidFill>
          <a:ln w="28575">
            <a:solidFill>
              <a:srgbClr val="89A4A7"/>
            </a:solidFill>
          </a:ln>
          <a:effectLst/>
        </p:spPr>
        <p:txBody>
          <a:bodyPr wrap="none" anchor="ctr"/>
          <a:lstStyle>
            <a:lvl1pPr eaLnBrk="0" hangingPunct="0">
              <a:defRPr kumimoji="1" sz="3200">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3200">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3200">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3200">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9pPr>
          </a:lstStyle>
          <a:p>
            <a:pPr eaLnBrk="1" hangingPunct="1">
              <a:defRPr/>
            </a:pPr>
            <a:endParaRPr lang="ja-JP" altLang="en-US">
              <a:solidFill>
                <a:srgbClr val="000000"/>
              </a:solidFill>
            </a:endParaRPr>
          </a:p>
        </p:txBody>
      </p:sp>
      <p:sp>
        <p:nvSpPr>
          <p:cNvPr id="26" name="Rectangle 67"/>
          <p:cNvSpPr>
            <a:spLocks noChangeArrowheads="1"/>
          </p:cNvSpPr>
          <p:nvPr/>
        </p:nvSpPr>
        <p:spPr bwMode="auto">
          <a:xfrm>
            <a:off x="8150929" y="5170918"/>
            <a:ext cx="271553" cy="159545"/>
          </a:xfrm>
          <a:prstGeom prst="rect">
            <a:avLst/>
          </a:prstGeom>
          <a:solidFill>
            <a:srgbClr val="B6CDEB"/>
          </a:solidFill>
          <a:ln w="28575">
            <a:solidFill>
              <a:srgbClr val="89A4A7"/>
            </a:solidFill>
          </a:ln>
          <a:effectLst/>
        </p:spPr>
        <p:txBody>
          <a:bodyPr wrap="none" anchor="ctr"/>
          <a:lstStyle>
            <a:lvl1pPr eaLnBrk="0" hangingPunct="0">
              <a:defRPr kumimoji="1" sz="3200">
                <a:solidFill>
                  <a:schemeClr val="tx1"/>
                </a:solidFill>
                <a:latin typeface="Arial" panose="020B0604020202020204" pitchFamily="34" charset="0"/>
                <a:ea typeface="MS PGothic" panose="020B0600070205080204" pitchFamily="34" charset="-128"/>
              </a:defRPr>
            </a:lvl1pPr>
            <a:lvl2pPr marL="742950" indent="-285750" eaLnBrk="0" hangingPunct="0">
              <a:defRPr kumimoji="1" sz="3200">
                <a:solidFill>
                  <a:schemeClr val="tx1"/>
                </a:solidFill>
                <a:latin typeface="Arial" panose="020B0604020202020204" pitchFamily="34" charset="0"/>
                <a:ea typeface="MS PGothic" panose="020B0600070205080204" pitchFamily="34" charset="-128"/>
              </a:defRPr>
            </a:lvl2pPr>
            <a:lvl3pPr marL="1143000" indent="-228600" eaLnBrk="0" hangingPunct="0">
              <a:defRPr kumimoji="1" sz="3200">
                <a:solidFill>
                  <a:schemeClr val="tx1"/>
                </a:solidFill>
                <a:latin typeface="Arial" panose="020B0604020202020204" pitchFamily="34" charset="0"/>
                <a:ea typeface="MS PGothic" panose="020B0600070205080204" pitchFamily="34" charset="-128"/>
              </a:defRPr>
            </a:lvl3pPr>
            <a:lvl4pPr marL="1600200" indent="-228600" eaLnBrk="0" hangingPunct="0">
              <a:defRPr kumimoji="1" sz="3200">
                <a:solidFill>
                  <a:schemeClr val="tx1"/>
                </a:solidFill>
                <a:latin typeface="Arial" panose="020B0604020202020204" pitchFamily="34" charset="0"/>
                <a:ea typeface="MS PGothic" panose="020B0600070205080204" pitchFamily="34" charset="-128"/>
              </a:defRPr>
            </a:lvl4pPr>
            <a:lvl5pPr marL="2057400" indent="-228600" eaLnBrk="0" hangingPunct="0">
              <a:defRPr kumimoji="1"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MS PGothic" panose="020B0600070205080204" pitchFamily="34" charset="-128"/>
              </a:defRPr>
            </a:lvl9pPr>
          </a:lstStyle>
          <a:p>
            <a:pPr eaLnBrk="1" hangingPunct="1">
              <a:defRPr/>
            </a:pPr>
            <a:endParaRPr lang="ja-JP" altLang="en-US">
              <a:solidFill>
                <a:srgbClr val="000000"/>
              </a:solidFill>
            </a:endParaRPr>
          </a:p>
        </p:txBody>
      </p:sp>
      <p:sp>
        <p:nvSpPr>
          <p:cNvPr id="20" name="矩形 19"/>
          <p:cNvSpPr/>
          <p:nvPr/>
        </p:nvSpPr>
        <p:spPr>
          <a:xfrm>
            <a:off x="7232694" y="6543697"/>
            <a:ext cx="4959306" cy="369332"/>
          </a:xfrm>
          <a:prstGeom prst="rect">
            <a:avLst/>
          </a:prstGeom>
        </p:spPr>
        <p:txBody>
          <a:bodyPr wrap="none">
            <a:spAutoFit/>
          </a:bodyPr>
          <a:lstStyle/>
          <a:p>
            <a:pPr>
              <a:defRPr/>
            </a:pPr>
            <a:r>
              <a:rPr lang="en-US" altLang="zh-TW" dirty="0"/>
              <a:t>Takemoto Y, et al. Chemotherapy 2013;59:373–378</a:t>
            </a:r>
          </a:p>
        </p:txBody>
      </p:sp>
    </p:spTree>
    <p:extLst>
      <p:ext uri="{BB962C8B-B14F-4D97-AF65-F5344CB8AC3E}">
        <p14:creationId xmlns:p14="http://schemas.microsoft.com/office/powerpoint/2010/main" val="68623691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err="1">
                <a:latin typeface="微軟正黑體" panose="020B0604030504040204" pitchFamily="34" charset="-120"/>
                <a:ea typeface="微軟正黑體" panose="020B0604030504040204" pitchFamily="34" charset="-120"/>
              </a:rPr>
              <a:t>Baloxavir</a:t>
            </a:r>
            <a:r>
              <a:rPr lang="en-US" altLang="zh-TW" dirty="0">
                <a:latin typeface="微軟正黑體" panose="020B0604030504040204" pitchFamily="34" charset="-120"/>
                <a:ea typeface="微軟正黑體" panose="020B0604030504040204" pitchFamily="34" charset="-120"/>
              </a:rPr>
              <a:t> </a:t>
            </a:r>
            <a:r>
              <a:rPr lang="en-US" altLang="zh-TW" dirty="0" err="1" smtClean="0">
                <a:latin typeface="微軟正黑體" panose="020B0604030504040204" pitchFamily="34" charset="-120"/>
                <a:ea typeface="微軟正黑體" panose="020B0604030504040204" pitchFamily="34" charset="-120"/>
              </a:rPr>
              <a:t>marboxil</a:t>
            </a:r>
            <a:r>
              <a:rPr lang="en-US" altLang="zh-TW" dirty="0" smtClean="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en-US" altLang="zh-TW" dirty="0" err="1">
                <a:latin typeface="微軟正黑體" panose="020B0604030504040204" pitchFamily="34" charset="-120"/>
                <a:ea typeface="微軟正黑體" panose="020B0604030504040204" pitchFamily="34" charset="-120"/>
              </a:rPr>
              <a:t>Xofluza</a:t>
            </a:r>
            <a:r>
              <a:rPr lang="en-US" altLang="zh-TW" dirty="0" smtClean="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紓伏效</a:t>
            </a:r>
          </a:p>
        </p:txBody>
      </p:sp>
      <p:sp>
        <p:nvSpPr>
          <p:cNvPr id="3" name="內容版面配置區 2"/>
          <p:cNvSpPr>
            <a:spLocks noGrp="1"/>
          </p:cNvSpPr>
          <p:nvPr>
            <p:ph idx="1"/>
          </p:nvPr>
        </p:nvSpPr>
        <p:spPr>
          <a:xfrm>
            <a:off x="845127" y="1780977"/>
            <a:ext cx="5393627" cy="4351337"/>
          </a:xfrm>
        </p:spPr>
        <p:txBody>
          <a:bodyPr>
            <a:normAutofit fontScale="92500"/>
          </a:bodyPr>
          <a:lstStyle/>
          <a:p>
            <a:pPr>
              <a:lnSpc>
                <a:spcPct val="100000"/>
              </a:lnSpc>
            </a:pPr>
            <a:r>
              <a:rPr lang="zh-TW" altLang="en-US" sz="2200" b="1" dirty="0">
                <a:latin typeface="微軟正黑體" panose="020B0604030504040204" pitchFamily="34" charset="-120"/>
                <a:ea typeface="微軟正黑體" panose="020B0604030504040204" pitchFamily="34" charset="-120"/>
              </a:rPr>
              <a:t>口服</a:t>
            </a:r>
            <a:r>
              <a:rPr lang="zh-TW" altLang="en-US" sz="2200" dirty="0">
                <a:latin typeface="微軟正黑體" panose="020B0604030504040204" pitchFamily="34" charset="-120"/>
                <a:ea typeface="微軟正黑體" panose="020B0604030504040204" pitchFamily="34" charset="-120"/>
              </a:rPr>
              <a:t>劑型 </a:t>
            </a:r>
            <a:r>
              <a:rPr lang="en-US" altLang="zh-TW" sz="2200" dirty="0">
                <a:latin typeface="微軟正黑體" panose="020B0604030504040204" pitchFamily="34" charset="-120"/>
                <a:ea typeface="微軟正黑體" panose="020B0604030504040204" pitchFamily="34" charset="-120"/>
              </a:rPr>
              <a:t>(20mg/tab)</a:t>
            </a:r>
            <a:r>
              <a:rPr lang="zh-TW" altLang="en-US" sz="2200" dirty="0">
                <a:latin typeface="微軟正黑體" panose="020B0604030504040204" pitchFamily="34" charset="-120"/>
                <a:ea typeface="微軟正黑體" panose="020B0604030504040204" pitchFamily="34" charset="-120"/>
              </a:rPr>
              <a:t>，僅需服用</a:t>
            </a:r>
            <a:r>
              <a:rPr lang="zh-TW" altLang="en-US" sz="2200" b="1" dirty="0">
                <a:latin typeface="微軟正黑體" panose="020B0604030504040204" pitchFamily="34" charset="-120"/>
                <a:ea typeface="微軟正黑體" panose="020B0604030504040204" pitchFamily="34" charset="-120"/>
              </a:rPr>
              <a:t>單次</a:t>
            </a:r>
            <a:r>
              <a:rPr lang="zh-TW" altLang="en-US" sz="2200" dirty="0">
                <a:latin typeface="微軟正黑體" panose="020B0604030504040204" pitchFamily="34" charset="-120"/>
                <a:ea typeface="微軟正黑體" panose="020B0604030504040204" pitchFamily="34" charset="-120"/>
              </a:rPr>
              <a:t>劑量</a:t>
            </a:r>
          </a:p>
          <a:p>
            <a:pPr>
              <a:lnSpc>
                <a:spcPct val="100000"/>
              </a:lnSpc>
            </a:pPr>
            <a:r>
              <a:rPr lang="zh-TW" altLang="en-US" sz="2200" dirty="0">
                <a:latin typeface="微軟正黑體" panose="020B0604030504040204" pitchFamily="34" charset="-120"/>
                <a:ea typeface="微軟正黑體" panose="020B0604030504040204" pitchFamily="34" charset="-120"/>
              </a:rPr>
              <a:t>於</a:t>
            </a:r>
            <a:r>
              <a:rPr lang="en-US" altLang="zh-TW" sz="2200" dirty="0">
                <a:latin typeface="微軟正黑體" panose="020B0604030504040204" pitchFamily="34" charset="-120"/>
                <a:ea typeface="微軟正黑體" panose="020B0604030504040204" pitchFamily="34" charset="-120"/>
              </a:rPr>
              <a:t>2018</a:t>
            </a:r>
            <a:r>
              <a:rPr lang="zh-TW" altLang="en-US" sz="2200" dirty="0">
                <a:latin typeface="微軟正黑體" panose="020B0604030504040204" pitchFamily="34" charset="-120"/>
                <a:ea typeface="微軟正黑體" panose="020B0604030504040204" pitchFamily="34" charset="-120"/>
              </a:rPr>
              <a:t>年在日本及美國先後取得許可證上市的 </a:t>
            </a:r>
            <a:r>
              <a:rPr lang="en-US" altLang="zh-TW" sz="2200" dirty="0" err="1">
                <a:latin typeface="微軟正黑體" panose="020B0604030504040204" pitchFamily="34" charset="-120"/>
                <a:ea typeface="微軟正黑體" panose="020B0604030504040204" pitchFamily="34" charset="-120"/>
              </a:rPr>
              <a:t>Baloxavir</a:t>
            </a:r>
            <a:r>
              <a:rPr lang="en-US" altLang="zh-TW" sz="2200" dirty="0">
                <a:latin typeface="微軟正黑體" panose="020B0604030504040204" pitchFamily="34" charset="-120"/>
                <a:ea typeface="微軟正黑體" panose="020B0604030504040204" pitchFamily="34" charset="-120"/>
              </a:rPr>
              <a:t> </a:t>
            </a:r>
            <a:r>
              <a:rPr lang="zh-TW" altLang="en-US" sz="2200" dirty="0">
                <a:latin typeface="微軟正黑體" panose="020B0604030504040204" pitchFamily="34" charset="-120"/>
                <a:ea typeface="微軟正黑體" panose="020B0604030504040204" pitchFamily="34" charset="-120"/>
              </a:rPr>
              <a:t>，藉由抑制流感病毒的 </a:t>
            </a:r>
            <a:r>
              <a:rPr lang="en-US" altLang="zh-TW" sz="2200" b="1" dirty="0">
                <a:latin typeface="微軟正黑體" panose="020B0604030504040204" pitchFamily="34" charset="-120"/>
                <a:ea typeface="微軟正黑體" panose="020B0604030504040204" pitchFamily="34" charset="-120"/>
              </a:rPr>
              <a:t>Cap </a:t>
            </a:r>
            <a:r>
              <a:rPr lang="zh-TW" altLang="en-US" sz="2200" b="1" dirty="0">
                <a:latin typeface="微軟正黑體" panose="020B0604030504040204" pitchFamily="34" charset="-120"/>
                <a:ea typeface="微軟正黑體" panose="020B0604030504040204" pitchFamily="34" charset="-120"/>
              </a:rPr>
              <a:t>依賴型核酸內切酶</a:t>
            </a:r>
            <a:r>
              <a:rPr lang="en-US" altLang="zh-TW" sz="2200" b="1" dirty="0">
                <a:latin typeface="微軟正黑體" panose="020B0604030504040204" pitchFamily="34" charset="-120"/>
                <a:ea typeface="微軟正黑體" panose="020B0604030504040204" pitchFamily="34" charset="-120"/>
              </a:rPr>
              <a:t>(Cap dependent endonuclease)</a:t>
            </a:r>
            <a:r>
              <a:rPr lang="zh-TW" altLang="en-US" sz="2200" dirty="0">
                <a:latin typeface="微軟正黑體" panose="020B0604030504040204" pitchFamily="34" charset="-120"/>
                <a:ea typeface="微軟正黑體" panose="020B0604030504040204" pitchFamily="34" charset="-120"/>
              </a:rPr>
              <a:t>破壞病毒在人體複製機制</a:t>
            </a:r>
            <a:endParaRPr lang="en-US" altLang="zh-TW" sz="2200" dirty="0">
              <a:latin typeface="微軟正黑體" panose="020B0604030504040204" pitchFamily="34" charset="-120"/>
              <a:ea typeface="微軟正黑體" panose="020B0604030504040204" pitchFamily="34" charset="-120"/>
            </a:endParaRPr>
          </a:p>
          <a:p>
            <a:pPr>
              <a:lnSpc>
                <a:spcPct val="100000"/>
              </a:lnSpc>
            </a:pPr>
            <a:r>
              <a:rPr lang="zh-TW" altLang="en-US" sz="2200" dirty="0">
                <a:latin typeface="微軟正黑體" panose="020B0604030504040204" pitchFamily="34" charset="-120"/>
                <a:ea typeface="微軟正黑體" panose="020B0604030504040204" pitchFamily="34" charset="-120"/>
              </a:rPr>
              <a:t>適用成人及</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歲以上兒童</a:t>
            </a:r>
            <a:endParaRPr lang="en-US" altLang="zh-TW" sz="2200" dirty="0">
              <a:latin typeface="微軟正黑體" panose="020B0604030504040204" pitchFamily="34" charset="-120"/>
              <a:ea typeface="微軟正黑體" panose="020B0604030504040204" pitchFamily="34" charset="-120"/>
            </a:endParaRPr>
          </a:p>
          <a:p>
            <a:pPr>
              <a:lnSpc>
                <a:spcPct val="100000"/>
              </a:lnSpc>
            </a:pPr>
            <a:r>
              <a:rPr lang="zh-TW" altLang="en-US" sz="2200" dirty="0">
                <a:latin typeface="微軟正黑體" panose="020B0604030504040204" pitchFamily="34" charset="-120"/>
                <a:ea typeface="微軟正黑體" panose="020B0604030504040204" pitchFamily="34" charset="-120"/>
              </a:rPr>
              <a:t>副作用</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 腹瀉，噁心</a:t>
            </a:r>
            <a:endParaRPr lang="en-US" altLang="zh-TW" sz="2200" dirty="0">
              <a:latin typeface="微軟正黑體" panose="020B0604030504040204" pitchFamily="34" charset="-120"/>
              <a:ea typeface="微軟正黑體" panose="020B0604030504040204" pitchFamily="34" charset="-120"/>
            </a:endParaRPr>
          </a:p>
          <a:p>
            <a:pPr>
              <a:lnSpc>
                <a:spcPct val="100000"/>
              </a:lnSpc>
            </a:pPr>
            <a:r>
              <a:rPr lang="zh-TW" altLang="en-US" sz="2200" dirty="0">
                <a:latin typeface="微軟正黑體" panose="020B0604030504040204" pitchFamily="34" charset="-120"/>
                <a:ea typeface="微軟正黑體" panose="020B0604030504040204" pitchFamily="34" charset="-120"/>
              </a:rPr>
              <a:t>肝腎功能</a:t>
            </a:r>
            <a:r>
              <a:rPr lang="en-US" altLang="zh-TW" sz="2200" dirty="0">
                <a:latin typeface="微軟正黑體" panose="020B0604030504040204" pitchFamily="34" charset="-120"/>
                <a:ea typeface="微軟正黑體" panose="020B0604030504040204" pitchFamily="34" charset="-120"/>
              </a:rPr>
              <a:t>: </a:t>
            </a:r>
            <a:r>
              <a:rPr lang="en-US" altLang="zh-TW" sz="2200" dirty="0" err="1">
                <a:latin typeface="微軟正黑體" panose="020B0604030504040204" pitchFamily="34" charset="-120"/>
                <a:ea typeface="微軟正黑體" panose="020B0604030504040204" pitchFamily="34" charset="-120"/>
              </a:rPr>
              <a:t>CCr</a:t>
            </a:r>
            <a:r>
              <a:rPr lang="en-US" altLang="zh-TW" sz="2200" dirty="0">
                <a:latin typeface="微軟正黑體" panose="020B0604030504040204" pitchFamily="34" charset="-120"/>
                <a:ea typeface="微軟正黑體" panose="020B0604030504040204" pitchFamily="34" charset="-120"/>
              </a:rPr>
              <a:t>&gt;30, Child A-B</a:t>
            </a:r>
            <a:r>
              <a:rPr lang="zh-TW" altLang="en-US" sz="2200" dirty="0">
                <a:latin typeface="微軟正黑體" panose="020B0604030504040204" pitchFamily="34" charset="-120"/>
                <a:ea typeface="微軟正黑體" panose="020B0604030504040204" pitchFamily="34" charset="-120"/>
              </a:rPr>
              <a:t>無需調整劑量</a:t>
            </a:r>
            <a:endParaRPr lang="en-US" altLang="zh-TW" sz="2200" dirty="0">
              <a:latin typeface="微軟正黑體" panose="020B0604030504040204" pitchFamily="34" charset="-120"/>
              <a:ea typeface="微軟正黑體" panose="020B0604030504040204" pitchFamily="34" charset="-120"/>
            </a:endParaRPr>
          </a:p>
          <a:p>
            <a:pPr>
              <a:lnSpc>
                <a:spcPct val="100000"/>
              </a:lnSpc>
            </a:pPr>
            <a:r>
              <a:rPr lang="zh-TW" altLang="en-US" sz="2200" dirty="0">
                <a:latin typeface="微軟正黑體" panose="020B0604030504040204" pitchFamily="34" charset="-120"/>
                <a:ea typeface="微軟正黑體" panose="020B0604030504040204" pitchFamily="34" charset="-120"/>
              </a:rPr>
              <a:t>使用</a:t>
            </a:r>
            <a:r>
              <a:rPr lang="en-US" altLang="zh-TW" sz="22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sz="2000" dirty="0"/>
              <a:t/>
            </a:r>
            <a:br>
              <a:rPr lang="en-US" altLang="zh-TW" sz="2000" dirty="0"/>
            </a:br>
            <a:endParaRPr lang="en-US" altLang="zh-TW" sz="2000" dirty="0"/>
          </a:p>
          <a:p>
            <a:pPr marL="0" indent="0">
              <a:lnSpc>
                <a:spcPct val="100000"/>
              </a:lnSpc>
              <a:buNone/>
            </a:pPr>
            <a:endParaRPr lang="zh-TW" altLang="en-US" sz="2000" dirty="0">
              <a:latin typeface="微軟正黑體" panose="020B0604030504040204" pitchFamily="34" charset="-120"/>
              <a:ea typeface="微軟正黑體" panose="020B0604030504040204" pitchFamily="34" charset="-120"/>
            </a:endParaRPr>
          </a:p>
        </p:txBody>
      </p:sp>
      <p:pic>
        <p:nvPicPr>
          <p:cNvPr id="4098" name="Picture 2" descr="https://www.shionogi.com/content/dam/shionogi/ts/products/yes/prescription/images/xofluza-img-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422" y="1691323"/>
            <a:ext cx="3919993" cy="22653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表格 4"/>
          <p:cNvGraphicFramePr>
            <a:graphicFrameLocks noGrp="1"/>
          </p:cNvGraphicFramePr>
          <p:nvPr>
            <p:extLst>
              <p:ext uri="{D42A27DB-BD31-4B8C-83A1-F6EECF244321}">
                <p14:modId xmlns:p14="http://schemas.microsoft.com/office/powerpoint/2010/main" val="2881716340"/>
              </p:ext>
            </p:extLst>
          </p:nvPr>
        </p:nvGraphicFramePr>
        <p:xfrm>
          <a:off x="1172735" y="5339833"/>
          <a:ext cx="5066019" cy="792480"/>
        </p:xfrm>
        <a:graphic>
          <a:graphicData uri="http://schemas.openxmlformats.org/drawingml/2006/table">
            <a:tbl>
              <a:tblPr firstRow="1" bandRow="1">
                <a:tableStyleId>{69CF1AB2-1976-4502-BF36-3FF5EA218861}</a:tableStyleId>
              </a:tblPr>
              <a:tblGrid>
                <a:gridCol w="1364279">
                  <a:extLst>
                    <a:ext uri="{9D8B030D-6E8A-4147-A177-3AD203B41FA5}">
                      <a16:colId xmlns:a16="http://schemas.microsoft.com/office/drawing/2014/main" val="2126302158"/>
                    </a:ext>
                  </a:extLst>
                </a:gridCol>
                <a:gridCol w="3701740">
                  <a:extLst>
                    <a:ext uri="{9D8B030D-6E8A-4147-A177-3AD203B41FA5}">
                      <a16:colId xmlns:a16="http://schemas.microsoft.com/office/drawing/2014/main" val="2334146593"/>
                    </a:ext>
                  </a:extLst>
                </a:gridCol>
              </a:tblGrid>
              <a:tr h="396240">
                <a:tc>
                  <a:txBody>
                    <a:bodyPr/>
                    <a:lstStyle/>
                    <a:p>
                      <a:pPr marL="0" algn="l" defTabSz="914400" rtl="0" eaLnBrk="1" latinLnBrk="0" hangingPunct="1"/>
                      <a:r>
                        <a:rPr lang="en-US" altLang="zh-TW" sz="2000" b="0" kern="1200" dirty="0" smtClean="0">
                          <a:solidFill>
                            <a:schemeClr val="dk1"/>
                          </a:solidFill>
                          <a:latin typeface="微軟正黑體" panose="020B0604030504040204" pitchFamily="34" charset="-120"/>
                          <a:ea typeface="微軟正黑體" panose="020B0604030504040204" pitchFamily="34" charset="-120"/>
                          <a:cs typeface="+mn-cs"/>
                        </a:rPr>
                        <a:t>40-80Kg</a:t>
                      </a:r>
                      <a:endParaRPr lang="zh-TW" altLang="en-US" sz="2000" b="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r>
                        <a:rPr lang="zh-TW" altLang="en-US" sz="2000" b="0" kern="1200" dirty="0" smtClean="0">
                          <a:solidFill>
                            <a:schemeClr val="dk1"/>
                          </a:solidFill>
                          <a:latin typeface="微軟正黑體" panose="020B0604030504040204" pitchFamily="34" charset="-120"/>
                          <a:ea typeface="微軟正黑體" panose="020B0604030504040204" pitchFamily="34" charset="-120"/>
                          <a:cs typeface="+mn-cs"/>
                        </a:rPr>
                        <a:t>單次服用  </a:t>
                      </a:r>
                      <a:r>
                        <a:rPr lang="en-US" altLang="zh-TW" sz="2000" b="0" kern="1200" dirty="0" smtClean="0">
                          <a:solidFill>
                            <a:schemeClr val="dk1"/>
                          </a:solidFill>
                          <a:latin typeface="微軟正黑體" panose="020B0604030504040204" pitchFamily="34" charset="-120"/>
                          <a:ea typeface="微軟正黑體" panose="020B0604030504040204" pitchFamily="34" charset="-120"/>
                          <a:cs typeface="+mn-cs"/>
                        </a:rPr>
                        <a:t>40mg (2</a:t>
                      </a:r>
                      <a:r>
                        <a:rPr lang="zh-TW" altLang="en-US" sz="2000" b="0" kern="1200" dirty="0" smtClean="0">
                          <a:solidFill>
                            <a:schemeClr val="dk1"/>
                          </a:solidFill>
                          <a:latin typeface="微軟正黑體" panose="020B0604030504040204" pitchFamily="34" charset="-120"/>
                          <a:ea typeface="微軟正黑體" panose="020B0604030504040204" pitchFamily="34" charset="-120"/>
                          <a:cs typeface="+mn-cs"/>
                        </a:rPr>
                        <a:t> </a:t>
                      </a:r>
                      <a:r>
                        <a:rPr lang="en-US" altLang="zh-TW" sz="2000" b="0" kern="1200" dirty="0" smtClean="0">
                          <a:solidFill>
                            <a:schemeClr val="dk1"/>
                          </a:solidFill>
                          <a:latin typeface="微軟正黑體" panose="020B0604030504040204" pitchFamily="34" charset="-120"/>
                          <a:ea typeface="微軟正黑體" panose="020B0604030504040204" pitchFamily="34" charset="-120"/>
                          <a:cs typeface="+mn-cs"/>
                        </a:rPr>
                        <a:t>tab)</a:t>
                      </a:r>
                      <a:endParaRPr lang="zh-TW" altLang="en-US" sz="2000" b="0" kern="1200" dirty="0">
                        <a:solidFill>
                          <a:schemeClr val="dk1"/>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2557083474"/>
                  </a:ext>
                </a:extLst>
              </a:tr>
              <a:tr h="396240">
                <a:tc>
                  <a:txBody>
                    <a:bodyPr/>
                    <a:lstStyle/>
                    <a:p>
                      <a:pPr marL="0" algn="l" defTabSz="914400" rtl="0" eaLnBrk="1" latinLnBrk="0" hangingPunct="1"/>
                      <a:r>
                        <a:rPr lang="en-US" altLang="zh-TW" sz="2000" b="0" kern="1200" dirty="0" smtClean="0">
                          <a:solidFill>
                            <a:schemeClr val="dk1"/>
                          </a:solidFill>
                          <a:latin typeface="微軟正黑體" panose="020B0604030504040204" pitchFamily="34" charset="-120"/>
                          <a:ea typeface="微軟正黑體" panose="020B0604030504040204" pitchFamily="34" charset="-120"/>
                          <a:cs typeface="+mn-cs"/>
                        </a:rPr>
                        <a:t>&gt;80Kg</a:t>
                      </a:r>
                      <a:endParaRPr lang="zh-TW" altLang="en-US" sz="2000" b="0"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kern="1200" dirty="0" smtClean="0">
                          <a:solidFill>
                            <a:schemeClr val="dk1"/>
                          </a:solidFill>
                          <a:latin typeface="微軟正黑體" panose="020B0604030504040204" pitchFamily="34" charset="-120"/>
                          <a:ea typeface="微軟正黑體" panose="020B0604030504040204" pitchFamily="34" charset="-120"/>
                          <a:cs typeface="+mn-cs"/>
                        </a:rPr>
                        <a:t>單次服用  </a:t>
                      </a:r>
                      <a:r>
                        <a:rPr lang="en-US" altLang="zh-TW" sz="2000" b="0" kern="1200" dirty="0" smtClean="0">
                          <a:solidFill>
                            <a:schemeClr val="dk1"/>
                          </a:solidFill>
                          <a:latin typeface="微軟正黑體" panose="020B0604030504040204" pitchFamily="34" charset="-120"/>
                          <a:ea typeface="微軟正黑體" panose="020B0604030504040204" pitchFamily="34" charset="-120"/>
                          <a:cs typeface="+mn-cs"/>
                        </a:rPr>
                        <a:t>80mg (4</a:t>
                      </a:r>
                      <a:r>
                        <a:rPr lang="zh-TW" altLang="en-US" sz="2000" b="0" kern="1200" dirty="0" smtClean="0">
                          <a:solidFill>
                            <a:schemeClr val="dk1"/>
                          </a:solidFill>
                          <a:latin typeface="微軟正黑體" panose="020B0604030504040204" pitchFamily="34" charset="-120"/>
                          <a:ea typeface="微軟正黑體" panose="020B0604030504040204" pitchFamily="34" charset="-120"/>
                          <a:cs typeface="+mn-cs"/>
                        </a:rPr>
                        <a:t> </a:t>
                      </a:r>
                      <a:r>
                        <a:rPr lang="en-US" altLang="zh-TW" sz="2000" b="0" kern="1200" dirty="0" smtClean="0">
                          <a:solidFill>
                            <a:schemeClr val="dk1"/>
                          </a:solidFill>
                          <a:latin typeface="微軟正黑體" panose="020B0604030504040204" pitchFamily="34" charset="-120"/>
                          <a:ea typeface="微軟正黑體" panose="020B0604030504040204" pitchFamily="34" charset="-120"/>
                          <a:cs typeface="+mn-cs"/>
                        </a:rPr>
                        <a:t>tab) </a:t>
                      </a:r>
                      <a:endParaRPr lang="zh-TW" altLang="en-US" sz="2000" b="0"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3976237817"/>
                  </a:ext>
                </a:extLst>
              </a:tr>
            </a:tbl>
          </a:graphicData>
        </a:graphic>
      </p:graphicFrame>
      <p:sp>
        <p:nvSpPr>
          <p:cNvPr id="6" name="矩形 5"/>
          <p:cNvSpPr/>
          <p:nvPr/>
        </p:nvSpPr>
        <p:spPr>
          <a:xfrm>
            <a:off x="10391507" y="6442115"/>
            <a:ext cx="1800493" cy="369332"/>
          </a:xfrm>
          <a:prstGeom prst="rect">
            <a:avLst/>
          </a:prstGeom>
        </p:spPr>
        <p:txBody>
          <a:bodyPr wrap="none">
            <a:spAutoFit/>
          </a:bodyPr>
          <a:lstStyle/>
          <a:p>
            <a:r>
              <a:rPr lang="zh-TW" altLang="en-US" dirty="0">
                <a:latin typeface="微軟正黑體" panose="020B0604030504040204" pitchFamily="34" charset="-120"/>
                <a:ea typeface="微軟正黑體" panose="020B0604030504040204" pitchFamily="34" charset="-120"/>
              </a:rPr>
              <a:t>紓伏效</a:t>
            </a:r>
            <a:r>
              <a:rPr lang="zh-TW" altLang="en-US" dirty="0">
                <a:solidFill>
                  <a:srgbClr val="000000"/>
                </a:solidFill>
                <a:latin typeface="微軟正黑體" panose="020B0604030504040204" pitchFamily="34" charset="-120"/>
                <a:ea typeface="微軟正黑體" panose="020B0604030504040204" pitchFamily="34" charset="-120"/>
              </a:rPr>
              <a:t>中文仿單</a:t>
            </a:r>
          </a:p>
        </p:txBody>
      </p:sp>
      <p:sp>
        <p:nvSpPr>
          <p:cNvPr id="4" name="矩形 3"/>
          <p:cNvSpPr/>
          <p:nvPr/>
        </p:nvSpPr>
        <p:spPr>
          <a:xfrm>
            <a:off x="6306641" y="4412634"/>
            <a:ext cx="5044440" cy="1323439"/>
          </a:xfrm>
          <a:prstGeom prst="rect">
            <a:avLst/>
          </a:prstGeom>
        </p:spPr>
        <p:txBody>
          <a:bodyPr wrap="square">
            <a:spAutoFit/>
          </a:bodyPr>
          <a:lstStyle/>
          <a:p>
            <a:pPr marL="342900" indent="-34290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服藥時，可與或不與食物併服，但應避免和乳製品、高鈣飲品、含多 價陽離子緩瀉劑、抗酸劑或口服補充劑</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例如：鈣、鐵、鎂、硒或鋅</a:t>
            </a:r>
            <a:r>
              <a:rPr lang="en-US" altLang="zh-TW" sz="2000" dirty="0">
                <a:latin typeface="微軟正黑體" panose="020B0604030504040204" pitchFamily="34" charset="-120"/>
                <a:ea typeface="微軟正黑體" panose="020B0604030504040204" pitchFamily="34" charset="-120"/>
              </a:rPr>
              <a:t>) </a:t>
            </a:r>
            <a:r>
              <a:rPr lang="zh-TW" altLang="en-US" sz="2000" dirty="0">
                <a:latin typeface="微軟正黑體" panose="020B0604030504040204" pitchFamily="34" charset="-120"/>
                <a:ea typeface="微軟正黑體" panose="020B0604030504040204" pitchFamily="34" charset="-120"/>
              </a:rPr>
              <a:t>併服。 </a:t>
            </a:r>
          </a:p>
        </p:txBody>
      </p:sp>
    </p:spTree>
    <p:extLst>
      <p:ext uri="{BB962C8B-B14F-4D97-AF65-F5344CB8AC3E}">
        <p14:creationId xmlns:p14="http://schemas.microsoft.com/office/powerpoint/2010/main" val="5070518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750530" y="1"/>
            <a:ext cx="8365380" cy="1023393"/>
          </a:xfrm>
        </p:spPr>
        <p:txBody>
          <a:bodyPr>
            <a:noAutofit/>
          </a:bodyPr>
          <a:lstStyle/>
          <a:p>
            <a:pPr>
              <a:lnSpc>
                <a:spcPct val="100000"/>
              </a:lnSpc>
            </a:pPr>
            <a:r>
              <a:rPr lang="en-GB" altLang="ja-JP" sz="2600" b="1" dirty="0">
                <a:solidFill>
                  <a:prstClr val="black"/>
                </a:solidFill>
                <a:latin typeface="Arial" panose="020B0604020202020204" pitchFamily="34" charset="0"/>
                <a:cs typeface="Arial" panose="020B0604020202020204" pitchFamily="34" charset="0"/>
              </a:rPr>
              <a:t>Baloxavir: a cap-dependent endonuclease inhibitor that prevents viral replication</a:t>
            </a:r>
            <a:endParaRPr kumimoji="1" lang="ja-JP" altLang="en-US" sz="2600" b="1" dirty="0">
              <a:latin typeface="Arial" panose="020B0604020202020204" pitchFamily="34" charset="0"/>
              <a:cs typeface="Arial" panose="020B0604020202020204" pitchFamily="34" charset="0"/>
            </a:endParaRPr>
          </a:p>
        </p:txBody>
      </p:sp>
      <p:sp>
        <p:nvSpPr>
          <p:cNvPr id="5" name="テキスト ボックス 6"/>
          <p:cNvSpPr txBox="1"/>
          <p:nvPr/>
        </p:nvSpPr>
        <p:spPr>
          <a:xfrm>
            <a:off x="6578216" y="6417744"/>
            <a:ext cx="3481402" cy="276999"/>
          </a:xfrm>
          <a:prstGeom prst="rect">
            <a:avLst/>
          </a:prstGeom>
          <a:noFill/>
        </p:spPr>
        <p:txBody>
          <a:bodyPr wrap="none" rtlCol="0">
            <a:spAutoFit/>
          </a:bodyPr>
          <a:lstStyle/>
          <a:p>
            <a:pPr>
              <a:defRPr/>
            </a:pPr>
            <a:r>
              <a:rPr kumimoji="1" lang="en-US" altLang="ja-JP" sz="1200" dirty="0">
                <a:solidFill>
                  <a:prstClr val="black"/>
                </a:solidFill>
                <a:latin typeface="Arial" panose="020B0604020202020204"/>
                <a:ea typeface="ＭＳ Ｐゴシック" panose="020B0600070205080204" pitchFamily="34" charset="-128"/>
              </a:rPr>
              <a:t>Noshi et al. Antiviral Res. 2018 Dec;160:109-117</a:t>
            </a:r>
            <a:endParaRPr kumimoji="1" lang="ja-JP" altLang="en-US" sz="1200" dirty="0">
              <a:solidFill>
                <a:prstClr val="black"/>
              </a:solidFill>
              <a:latin typeface="Arial" panose="020B0604020202020204"/>
              <a:ea typeface="ＭＳ Ｐゴシック" panose="020B0600070205080204" pitchFamily="34" charset="-128"/>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920" y="1453896"/>
            <a:ext cx="8398868" cy="4425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投影片編號版面配置區 2"/>
          <p:cNvSpPr>
            <a:spLocks noGrp="1"/>
          </p:cNvSpPr>
          <p:nvPr>
            <p:ph type="sldNum" sz="quarter" idx="12"/>
          </p:nvPr>
        </p:nvSpPr>
        <p:spPr>
          <a:xfrm>
            <a:off x="8457438" y="6447792"/>
            <a:ext cx="2057400" cy="365125"/>
          </a:xfrm>
        </p:spPr>
        <p:txBody>
          <a:bodyPr/>
          <a:lstStyle/>
          <a:p>
            <a:pPr>
              <a:defRPr/>
            </a:pPr>
            <a:fld id="{B5A1672B-BB48-B049-AB1F-E1B45EF7E5A3}" type="slidenum">
              <a:rPr lang="en-US" smtClean="0">
                <a:solidFill>
                  <a:prstClr val="black">
                    <a:lumMod val="50000"/>
                    <a:lumOff val="50000"/>
                  </a:prstClr>
                </a:solidFill>
                <a:latin typeface="Arial" panose="020B0604020202020204"/>
              </a:rPr>
              <a:pPr>
                <a:defRPr/>
              </a:pPr>
              <a:t>45</a:t>
            </a:fld>
            <a:endParaRPr lang="en-US" dirty="0">
              <a:solidFill>
                <a:prstClr val="black">
                  <a:lumMod val="50000"/>
                  <a:lumOff val="50000"/>
                </a:prstClr>
              </a:solidFill>
              <a:latin typeface="Arial" panose="020B0604020202020204"/>
            </a:endParaRPr>
          </a:p>
        </p:txBody>
      </p:sp>
    </p:spTree>
    <p:extLst>
      <p:ext uri="{BB962C8B-B14F-4D97-AF65-F5344CB8AC3E}">
        <p14:creationId xmlns:p14="http://schemas.microsoft.com/office/powerpoint/2010/main" val="136751070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17539" y="98202"/>
            <a:ext cx="8162048" cy="921736"/>
          </a:xfrm>
        </p:spPr>
        <p:txBody>
          <a:bodyPr anchor="ctr">
            <a:noAutofit/>
          </a:bodyPr>
          <a:lstStyle/>
          <a:p>
            <a:r>
              <a:rPr lang="en-GB" sz="2600" b="1" dirty="0">
                <a:latin typeface="Arial" panose="020B0604020202020204" pitchFamily="34" charset="0"/>
                <a:cs typeface="Arial" panose="020B0604020202020204" pitchFamily="34" charset="0"/>
              </a:rPr>
              <a:t>Baloxavir is a novel influenza molecule that inhibits viral cap-dependent endonuclease activity</a:t>
            </a:r>
          </a:p>
        </p:txBody>
      </p:sp>
      <p:sp>
        <p:nvSpPr>
          <p:cNvPr id="6" name="Text Placeholder 10"/>
          <p:cNvSpPr txBox="1">
            <a:spLocks/>
          </p:cNvSpPr>
          <p:nvPr/>
        </p:nvSpPr>
        <p:spPr>
          <a:xfrm>
            <a:off x="5754190" y="6094973"/>
            <a:ext cx="3984943" cy="729276"/>
          </a:xfrm>
          <a:prstGeom prst="rect">
            <a:avLst/>
          </a:prstGeom>
        </p:spPr>
        <p:txBody>
          <a:bodyPr vert="horz" lIns="91440" tIns="45720" rIns="91440" bIns="45720" rtlCol="0" anchor="ctr">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GB" dirty="0">
                <a:solidFill>
                  <a:schemeClr val="tx1"/>
                </a:solidFill>
                <a:latin typeface="Arial" panose="020B0604020202020204" pitchFamily="34" charset="0"/>
                <a:cs typeface="Arial" panose="020B0604020202020204" pitchFamily="34" charset="0"/>
              </a:rPr>
              <a:t>1. </a:t>
            </a:r>
            <a:r>
              <a:rPr lang="en-GB" dirty="0" err="1">
                <a:solidFill>
                  <a:schemeClr val="tx1"/>
                </a:solidFill>
                <a:latin typeface="Arial" panose="020B0604020202020204" pitchFamily="34" charset="0"/>
                <a:cs typeface="Arial" panose="020B0604020202020204" pitchFamily="34" charset="0"/>
              </a:rPr>
              <a:t>Eisfeld</a:t>
            </a:r>
            <a:r>
              <a:rPr lang="en-GB" dirty="0">
                <a:solidFill>
                  <a:schemeClr val="tx1"/>
                </a:solidFill>
                <a:latin typeface="Arial" panose="020B0604020202020204" pitchFamily="34" charset="0"/>
                <a:cs typeface="Arial" panose="020B0604020202020204" pitchFamily="34" charset="0"/>
              </a:rPr>
              <a:t> et al. Nat Rev </a:t>
            </a:r>
            <a:r>
              <a:rPr lang="en-GB" dirty="0" err="1">
                <a:solidFill>
                  <a:schemeClr val="tx1"/>
                </a:solidFill>
                <a:latin typeface="Arial" panose="020B0604020202020204" pitchFamily="34" charset="0"/>
                <a:cs typeface="Arial" panose="020B0604020202020204" pitchFamily="34" charset="0"/>
              </a:rPr>
              <a:t>Microbiol</a:t>
            </a:r>
            <a:r>
              <a:rPr lang="en-GB" dirty="0">
                <a:solidFill>
                  <a:schemeClr val="tx1"/>
                </a:solidFill>
                <a:latin typeface="Arial" panose="020B0604020202020204" pitchFamily="34" charset="0"/>
                <a:cs typeface="Arial" panose="020B0604020202020204" pitchFamily="34" charset="0"/>
              </a:rPr>
              <a:t> 2015</a:t>
            </a:r>
          </a:p>
          <a:p>
            <a:pPr algn="r"/>
            <a:r>
              <a:rPr lang="en-GB" dirty="0">
                <a:solidFill>
                  <a:schemeClr val="tx1"/>
                </a:solidFill>
                <a:latin typeface="Arial" panose="020B0604020202020204" pitchFamily="34" charset="0"/>
                <a:cs typeface="Arial" panose="020B0604020202020204" pitchFamily="34" charset="0"/>
              </a:rPr>
              <a:t>2. Reich S., et al.</a:t>
            </a:r>
            <a:r>
              <a:rPr lang="fr-FR" dirty="0">
                <a:solidFill>
                  <a:schemeClr val="tx1"/>
                </a:solidFill>
                <a:latin typeface="Arial" panose="020B0604020202020204" pitchFamily="34" charset="0"/>
                <a:cs typeface="Arial" panose="020B0604020202020204" pitchFamily="34" charset="0"/>
              </a:rPr>
              <a:t> Nature. 2014 Dec 18;516(7531):361-6</a:t>
            </a:r>
            <a:r>
              <a:rPr lang="en-GB" dirty="0">
                <a:solidFill>
                  <a:schemeClr val="tx1"/>
                </a:solidFill>
                <a:latin typeface="Arial" panose="020B0604020202020204" pitchFamily="34" charset="0"/>
                <a:cs typeface="Arial" panose="020B0604020202020204" pitchFamily="34" charset="0"/>
              </a:rPr>
              <a:t> </a:t>
            </a:r>
          </a:p>
          <a:p>
            <a:pPr algn="r"/>
            <a:r>
              <a:rPr lang="en-GB" dirty="0">
                <a:solidFill>
                  <a:schemeClr val="tx1"/>
                </a:solidFill>
                <a:latin typeface="Arial" panose="020B0604020202020204" pitchFamily="34" charset="0"/>
                <a:cs typeface="Arial" panose="020B0604020202020204" pitchFamily="34" charset="0"/>
              </a:rPr>
              <a:t>3. </a:t>
            </a:r>
            <a:r>
              <a:rPr lang="en-GB" dirty="0" err="1">
                <a:solidFill>
                  <a:schemeClr val="tx1"/>
                </a:solidFill>
                <a:latin typeface="Arial" panose="020B0604020202020204" pitchFamily="34" charset="0"/>
                <a:cs typeface="Arial" panose="020B0604020202020204" pitchFamily="34" charset="0"/>
              </a:rPr>
              <a:t>Noshi</a:t>
            </a:r>
            <a:r>
              <a:rPr lang="en-GB" dirty="0">
                <a:solidFill>
                  <a:schemeClr val="tx1"/>
                </a:solidFill>
                <a:latin typeface="Arial" panose="020B0604020202020204" pitchFamily="34" charset="0"/>
                <a:cs typeface="Arial" panose="020B0604020202020204" pitchFamily="34" charset="0"/>
              </a:rPr>
              <a:t> T., et al. Antiviral Res. 2018 Dec;160:109-117</a:t>
            </a:r>
          </a:p>
        </p:txBody>
      </p:sp>
      <p:grpSp>
        <p:nvGrpSpPr>
          <p:cNvPr id="7" name="Group 58"/>
          <p:cNvGrpSpPr/>
          <p:nvPr/>
        </p:nvGrpSpPr>
        <p:grpSpPr>
          <a:xfrm>
            <a:off x="5231258" y="2238456"/>
            <a:ext cx="2791351" cy="972311"/>
            <a:chOff x="2845679" y="1462090"/>
            <a:chExt cx="2279601" cy="729233"/>
          </a:xfrm>
        </p:grpSpPr>
        <p:cxnSp>
          <p:nvCxnSpPr>
            <p:cNvPr id="8" name="Straight Connector 59"/>
            <p:cNvCxnSpPr/>
            <p:nvPr/>
          </p:nvCxnSpPr>
          <p:spPr>
            <a:xfrm flipH="1">
              <a:off x="2897146" y="1476606"/>
              <a:ext cx="650868" cy="0"/>
            </a:xfrm>
            <a:prstGeom prst="line">
              <a:avLst/>
            </a:prstGeom>
            <a:ln w="28575">
              <a:solidFill>
                <a:srgbClr val="4472C4"/>
              </a:solidFill>
            </a:ln>
          </p:spPr>
          <p:style>
            <a:lnRef idx="2">
              <a:schemeClr val="accent1"/>
            </a:lnRef>
            <a:fillRef idx="0">
              <a:schemeClr val="accent1"/>
            </a:fillRef>
            <a:effectRef idx="1">
              <a:schemeClr val="accent1"/>
            </a:effectRef>
            <a:fontRef idx="minor">
              <a:schemeClr val="tx1"/>
            </a:fontRef>
          </p:style>
        </p:cxnSp>
        <p:cxnSp>
          <p:nvCxnSpPr>
            <p:cNvPr id="9" name="Straight Connector 60"/>
            <p:cNvCxnSpPr/>
            <p:nvPr/>
          </p:nvCxnSpPr>
          <p:spPr>
            <a:xfrm flipV="1">
              <a:off x="2903065" y="1462090"/>
              <a:ext cx="0" cy="468488"/>
            </a:xfrm>
            <a:prstGeom prst="line">
              <a:avLst/>
            </a:prstGeom>
            <a:ln w="28575">
              <a:solidFill>
                <a:srgbClr val="4472C4"/>
              </a:solidFill>
            </a:ln>
          </p:spPr>
          <p:style>
            <a:lnRef idx="2">
              <a:schemeClr val="accent1"/>
            </a:lnRef>
            <a:fillRef idx="0">
              <a:schemeClr val="accent1"/>
            </a:fillRef>
            <a:effectRef idx="1">
              <a:schemeClr val="accent1"/>
            </a:effectRef>
            <a:fontRef idx="minor">
              <a:schemeClr val="tx1"/>
            </a:fontRef>
          </p:style>
        </p:cxnSp>
        <p:cxnSp>
          <p:nvCxnSpPr>
            <p:cNvPr id="10" name="Straight Connector 62"/>
            <p:cNvCxnSpPr/>
            <p:nvPr/>
          </p:nvCxnSpPr>
          <p:spPr>
            <a:xfrm flipH="1">
              <a:off x="2845679" y="1932959"/>
              <a:ext cx="114770" cy="1"/>
            </a:xfrm>
            <a:prstGeom prst="line">
              <a:avLst/>
            </a:prstGeom>
            <a:ln w="28575">
              <a:solidFill>
                <a:srgbClr val="4472C4"/>
              </a:solidFill>
            </a:ln>
          </p:spPr>
          <p:style>
            <a:lnRef idx="2">
              <a:schemeClr val="accent1"/>
            </a:lnRef>
            <a:fillRef idx="0">
              <a:schemeClr val="accent1"/>
            </a:fillRef>
            <a:effectRef idx="1">
              <a:schemeClr val="accent1"/>
            </a:effectRef>
            <a:fontRef idx="minor">
              <a:schemeClr val="tx1"/>
            </a:fontRef>
          </p:style>
        </p:cxnSp>
        <p:sp>
          <p:nvSpPr>
            <p:cNvPr id="11" name="Rectangle 63"/>
            <p:cNvSpPr/>
            <p:nvPr/>
          </p:nvSpPr>
          <p:spPr>
            <a:xfrm>
              <a:off x="3480803" y="1471323"/>
              <a:ext cx="1644477" cy="720000"/>
            </a:xfrm>
            <a:prstGeom prst="rect">
              <a:avLst/>
            </a:prstGeom>
            <a:solidFill>
              <a:srgbClr val="4472C4"/>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66">
                <a:defRPr/>
              </a:pPr>
              <a:r>
                <a:rPr lang="en-GB" sz="1100" b="1" i="1" kern="0" dirty="0">
                  <a:solidFill>
                    <a:srgbClr val="FFFFFF"/>
                  </a:solidFill>
                  <a:latin typeface="Arial" panose="020B0604020202020204" pitchFamily="34" charset="0"/>
                  <a:cs typeface="Arial" panose="020B0604020202020204" pitchFamily="34" charset="0"/>
                  <a:sym typeface="Arial"/>
                </a:rPr>
                <a:t>Baloxavir stops </a:t>
              </a:r>
              <a:br>
                <a:rPr lang="en-GB" sz="1100" b="1" i="1" kern="0" dirty="0">
                  <a:solidFill>
                    <a:srgbClr val="FFFFFF"/>
                  </a:solidFill>
                  <a:latin typeface="Arial" panose="020B0604020202020204" pitchFamily="34" charset="0"/>
                  <a:cs typeface="Arial" panose="020B0604020202020204" pitchFamily="34" charset="0"/>
                  <a:sym typeface="Arial"/>
                </a:rPr>
              </a:br>
              <a:r>
                <a:rPr lang="en-GB" sz="1100" b="1" i="1" kern="0" dirty="0">
                  <a:solidFill>
                    <a:srgbClr val="FFFFFF"/>
                  </a:solidFill>
                  <a:latin typeface="Arial" panose="020B0604020202020204" pitchFamily="34" charset="0"/>
                  <a:cs typeface="Arial" panose="020B0604020202020204" pitchFamily="34" charset="0"/>
                  <a:sym typeface="Arial"/>
                </a:rPr>
                <a:t>‘cap-snatching’ by inhibiting endonuclease activity of the PA subunit. Downstream viral replication is prevented</a:t>
              </a:r>
              <a:r>
                <a:rPr lang="en-GB" sz="1100" b="1" i="1" kern="0" baseline="30000" dirty="0">
                  <a:solidFill>
                    <a:srgbClr val="FFFFFF"/>
                  </a:solidFill>
                  <a:latin typeface="Arial" panose="020B0604020202020204" pitchFamily="34" charset="0"/>
                  <a:cs typeface="Arial" panose="020B0604020202020204" pitchFamily="34" charset="0"/>
                  <a:sym typeface="Arial"/>
                </a:rPr>
                <a:t>3</a:t>
              </a:r>
            </a:p>
          </p:txBody>
        </p:sp>
      </p:grpSp>
      <p:grpSp>
        <p:nvGrpSpPr>
          <p:cNvPr id="12" name="Group 64"/>
          <p:cNvGrpSpPr/>
          <p:nvPr/>
        </p:nvGrpSpPr>
        <p:grpSpPr>
          <a:xfrm>
            <a:off x="3907802" y="3003159"/>
            <a:ext cx="1561131" cy="2850528"/>
            <a:chOff x="4194835" y="1471504"/>
            <a:chExt cx="1492266" cy="2724786"/>
          </a:xfrm>
        </p:grpSpPr>
        <p:sp>
          <p:nvSpPr>
            <p:cNvPr id="13" name="Oval 65"/>
            <p:cNvSpPr/>
            <p:nvPr/>
          </p:nvSpPr>
          <p:spPr>
            <a:xfrm>
              <a:off x="4393877" y="1471504"/>
              <a:ext cx="490466" cy="490466"/>
            </a:xfrm>
            <a:prstGeom prst="ellipse">
              <a:avLst/>
            </a:prstGeom>
            <a:solidFill>
              <a:srgbClr val="FF66FF"/>
            </a:solidFill>
            <a:ln w="31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00" b="1" kern="0" dirty="0">
                <a:solidFill>
                  <a:srgbClr val="FFFFFF"/>
                </a:solidFill>
                <a:latin typeface="Arial" panose="020B0604020202020204" pitchFamily="34" charset="0"/>
                <a:cs typeface="Arial" panose="020B0604020202020204" pitchFamily="34" charset="0"/>
                <a:sym typeface="Arial"/>
              </a:endParaRPr>
            </a:p>
          </p:txBody>
        </p:sp>
        <p:sp>
          <p:nvSpPr>
            <p:cNvPr id="14" name="Oval 66"/>
            <p:cNvSpPr/>
            <p:nvPr/>
          </p:nvSpPr>
          <p:spPr>
            <a:xfrm>
              <a:off x="4661754" y="1796728"/>
              <a:ext cx="490466" cy="490466"/>
            </a:xfrm>
            <a:prstGeom prst="ellipse">
              <a:avLst/>
            </a:prstGeom>
            <a:solidFill>
              <a:schemeClr val="accent1">
                <a:lumMod val="40000"/>
                <a:lumOff val="60000"/>
              </a:schemeClr>
            </a:solidFill>
            <a:ln w="3175">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00" b="1" kern="0" dirty="0">
                <a:solidFill>
                  <a:srgbClr val="FFFFFF"/>
                </a:solidFill>
                <a:latin typeface="Arial" panose="020B0604020202020204" pitchFamily="34" charset="0"/>
                <a:cs typeface="Arial" panose="020B0604020202020204" pitchFamily="34" charset="0"/>
                <a:sym typeface="Arial"/>
              </a:endParaRPr>
            </a:p>
          </p:txBody>
        </p:sp>
        <p:sp>
          <p:nvSpPr>
            <p:cNvPr id="15" name="Oval 67"/>
            <p:cNvSpPr/>
            <p:nvPr/>
          </p:nvSpPr>
          <p:spPr>
            <a:xfrm>
              <a:off x="4798463" y="2283548"/>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16" name="Oval 68"/>
            <p:cNvSpPr/>
            <p:nvPr/>
          </p:nvSpPr>
          <p:spPr>
            <a:xfrm>
              <a:off x="4258036" y="1831100"/>
              <a:ext cx="490466" cy="490466"/>
            </a:xfrm>
            <a:prstGeom prst="ellipse">
              <a:avLst/>
            </a:prstGeom>
            <a:solidFill>
              <a:srgbClr val="2867B0"/>
            </a:solidFill>
            <a:ln w="31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00" b="1" kern="0" dirty="0">
                <a:solidFill>
                  <a:srgbClr val="FFFFFF"/>
                </a:solidFill>
                <a:latin typeface="Arial" panose="020B0604020202020204" pitchFamily="34" charset="0"/>
                <a:cs typeface="Arial" panose="020B0604020202020204" pitchFamily="34" charset="0"/>
                <a:sym typeface="Arial"/>
              </a:endParaRPr>
            </a:p>
          </p:txBody>
        </p:sp>
        <p:sp>
          <p:nvSpPr>
            <p:cNvPr id="17" name="Oval 69"/>
            <p:cNvSpPr/>
            <p:nvPr/>
          </p:nvSpPr>
          <p:spPr>
            <a:xfrm>
              <a:off x="4589367" y="2229521"/>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18" name="Oval 70"/>
            <p:cNvSpPr/>
            <p:nvPr/>
          </p:nvSpPr>
          <p:spPr>
            <a:xfrm>
              <a:off x="4383995" y="2168745"/>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19" name="Oval 71"/>
            <p:cNvSpPr/>
            <p:nvPr/>
          </p:nvSpPr>
          <p:spPr>
            <a:xfrm>
              <a:off x="4831639" y="2505572"/>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20" name="Oval 72"/>
            <p:cNvSpPr/>
            <p:nvPr/>
          </p:nvSpPr>
          <p:spPr>
            <a:xfrm>
              <a:off x="4622543" y="2451546"/>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21" name="Oval 73"/>
            <p:cNvSpPr/>
            <p:nvPr/>
          </p:nvSpPr>
          <p:spPr>
            <a:xfrm>
              <a:off x="4417171" y="2390770"/>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22" name="Oval 74"/>
            <p:cNvSpPr/>
            <p:nvPr/>
          </p:nvSpPr>
          <p:spPr>
            <a:xfrm>
              <a:off x="4847931" y="2739867"/>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23" name="Oval 75"/>
            <p:cNvSpPr/>
            <p:nvPr/>
          </p:nvSpPr>
          <p:spPr>
            <a:xfrm>
              <a:off x="4638834" y="2675958"/>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24" name="Oval 76"/>
            <p:cNvSpPr/>
            <p:nvPr/>
          </p:nvSpPr>
          <p:spPr>
            <a:xfrm>
              <a:off x="4433462" y="2615182"/>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25" name="Oval 77"/>
            <p:cNvSpPr/>
            <p:nvPr/>
          </p:nvSpPr>
          <p:spPr>
            <a:xfrm>
              <a:off x="4886537" y="2949457"/>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26" name="Oval 78"/>
            <p:cNvSpPr/>
            <p:nvPr/>
          </p:nvSpPr>
          <p:spPr>
            <a:xfrm>
              <a:off x="4667559" y="2895431"/>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27" name="Oval 79"/>
            <p:cNvSpPr/>
            <p:nvPr/>
          </p:nvSpPr>
          <p:spPr>
            <a:xfrm>
              <a:off x="4452306" y="2834655"/>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28" name="Oval 80"/>
            <p:cNvSpPr/>
            <p:nvPr/>
          </p:nvSpPr>
          <p:spPr>
            <a:xfrm>
              <a:off x="4883066" y="3168767"/>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29" name="Oval 81"/>
            <p:cNvSpPr/>
            <p:nvPr/>
          </p:nvSpPr>
          <p:spPr>
            <a:xfrm>
              <a:off x="4673969" y="3114739"/>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30" name="Oval 82"/>
            <p:cNvSpPr/>
            <p:nvPr/>
          </p:nvSpPr>
          <p:spPr>
            <a:xfrm>
              <a:off x="4468598" y="3053963"/>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pic>
          <p:nvPicPr>
            <p:cNvPr id="31" name="Picture 83"/>
            <p:cNvPicPr>
              <a:picLocks noChangeAspect="1"/>
            </p:cNvPicPr>
            <p:nvPr/>
          </p:nvPicPr>
          <p:blipFill>
            <a:blip r:embed="rId3"/>
            <a:stretch>
              <a:fillRect/>
            </a:stretch>
          </p:blipFill>
          <p:spPr>
            <a:xfrm>
              <a:off x="4299812" y="2239406"/>
              <a:ext cx="821604" cy="327526"/>
            </a:xfrm>
            <a:prstGeom prst="rect">
              <a:avLst/>
            </a:prstGeom>
          </p:spPr>
        </p:pic>
        <p:pic>
          <p:nvPicPr>
            <p:cNvPr id="32" name="Picture 84"/>
            <p:cNvPicPr>
              <a:picLocks noChangeAspect="1"/>
            </p:cNvPicPr>
            <p:nvPr/>
          </p:nvPicPr>
          <p:blipFill>
            <a:blip r:embed="rId3"/>
            <a:stretch>
              <a:fillRect/>
            </a:stretch>
          </p:blipFill>
          <p:spPr>
            <a:xfrm>
              <a:off x="4345139" y="2662777"/>
              <a:ext cx="821604" cy="327526"/>
            </a:xfrm>
            <a:prstGeom prst="rect">
              <a:avLst/>
            </a:prstGeom>
          </p:spPr>
        </p:pic>
        <p:pic>
          <p:nvPicPr>
            <p:cNvPr id="33" name="Picture 85"/>
            <p:cNvPicPr>
              <a:picLocks noChangeAspect="1"/>
            </p:cNvPicPr>
            <p:nvPr/>
          </p:nvPicPr>
          <p:blipFill>
            <a:blip r:embed="rId3"/>
            <a:stretch>
              <a:fillRect/>
            </a:stretch>
          </p:blipFill>
          <p:spPr>
            <a:xfrm>
              <a:off x="4396749" y="3105911"/>
              <a:ext cx="769995" cy="327526"/>
            </a:xfrm>
            <a:prstGeom prst="rect">
              <a:avLst/>
            </a:prstGeom>
          </p:spPr>
        </p:pic>
        <p:sp>
          <p:nvSpPr>
            <p:cNvPr id="34" name="Oval 86"/>
            <p:cNvSpPr/>
            <p:nvPr/>
          </p:nvSpPr>
          <p:spPr>
            <a:xfrm>
              <a:off x="4885202" y="3385688"/>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35" name="Oval 87"/>
            <p:cNvSpPr/>
            <p:nvPr/>
          </p:nvSpPr>
          <p:spPr>
            <a:xfrm>
              <a:off x="4676106" y="3331660"/>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36" name="Oval 88"/>
            <p:cNvSpPr/>
            <p:nvPr/>
          </p:nvSpPr>
          <p:spPr>
            <a:xfrm>
              <a:off x="4470734" y="3270885"/>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37" name="Oval 89"/>
            <p:cNvSpPr/>
            <p:nvPr/>
          </p:nvSpPr>
          <p:spPr>
            <a:xfrm>
              <a:off x="4908849" y="3614124"/>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38" name="Oval 90"/>
            <p:cNvSpPr/>
            <p:nvPr/>
          </p:nvSpPr>
          <p:spPr>
            <a:xfrm>
              <a:off x="4699753" y="3562649"/>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39" name="Oval 91"/>
            <p:cNvSpPr/>
            <p:nvPr/>
          </p:nvSpPr>
          <p:spPr>
            <a:xfrm>
              <a:off x="4494381" y="3494218"/>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40" name="Oval 92"/>
            <p:cNvSpPr/>
            <p:nvPr/>
          </p:nvSpPr>
          <p:spPr>
            <a:xfrm>
              <a:off x="4489441" y="3717263"/>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41" name="Oval 93"/>
            <p:cNvSpPr/>
            <p:nvPr/>
          </p:nvSpPr>
          <p:spPr>
            <a:xfrm>
              <a:off x="4608193" y="3900607"/>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42" name="Oval 94"/>
            <p:cNvSpPr/>
            <p:nvPr/>
          </p:nvSpPr>
          <p:spPr>
            <a:xfrm>
              <a:off x="4839223" y="3979241"/>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43" name="Oval 95"/>
            <p:cNvSpPr/>
            <p:nvPr/>
          </p:nvSpPr>
          <p:spPr>
            <a:xfrm>
              <a:off x="4958159" y="3820703"/>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pic>
          <p:nvPicPr>
            <p:cNvPr id="44" name="Picture 96"/>
            <p:cNvPicPr>
              <a:picLocks noChangeAspect="1"/>
            </p:cNvPicPr>
            <p:nvPr/>
          </p:nvPicPr>
          <p:blipFill>
            <a:blip r:embed="rId3"/>
            <a:stretch>
              <a:fillRect/>
            </a:stretch>
          </p:blipFill>
          <p:spPr>
            <a:xfrm>
              <a:off x="4427462" y="3541878"/>
              <a:ext cx="776107" cy="300395"/>
            </a:xfrm>
            <a:prstGeom prst="rect">
              <a:avLst/>
            </a:prstGeom>
          </p:spPr>
        </p:pic>
        <p:sp>
          <p:nvSpPr>
            <p:cNvPr id="45" name="TextBox 97"/>
            <p:cNvSpPr txBox="1"/>
            <p:nvPr/>
          </p:nvSpPr>
          <p:spPr>
            <a:xfrm>
              <a:off x="5038799" y="3244058"/>
              <a:ext cx="648302" cy="480404"/>
            </a:xfrm>
            <a:prstGeom prst="rect">
              <a:avLst/>
            </a:prstGeom>
            <a:noFill/>
          </p:spPr>
          <p:txBody>
            <a:bodyPr wrap="square" rtlCol="0" anchor="ctr">
              <a:spAutoFit/>
            </a:bodyPr>
            <a:lstStyle/>
            <a:p>
              <a:pPr algn="r" defTabSz="685783">
                <a:defRPr/>
              </a:pPr>
              <a:r>
                <a:rPr lang="en-GB" sz="1333" b="1" kern="0" dirty="0">
                  <a:solidFill>
                    <a:srgbClr val="000000"/>
                  </a:solidFill>
                  <a:latin typeface="Arial" panose="020B0604020202020204" pitchFamily="34" charset="0"/>
                  <a:cs typeface="Arial" panose="020B0604020202020204" pitchFamily="34" charset="0"/>
                  <a:sym typeface="Arial"/>
                </a:rPr>
                <a:t>Viral RNA</a:t>
              </a:r>
            </a:p>
          </p:txBody>
        </p:sp>
        <p:sp>
          <p:nvSpPr>
            <p:cNvPr id="46" name="TextBox 98"/>
            <p:cNvSpPr txBox="1"/>
            <p:nvPr/>
          </p:nvSpPr>
          <p:spPr>
            <a:xfrm>
              <a:off x="4309845" y="1552858"/>
              <a:ext cx="648302" cy="284333"/>
            </a:xfrm>
            <a:prstGeom prst="rect">
              <a:avLst/>
            </a:prstGeom>
            <a:noFill/>
          </p:spPr>
          <p:txBody>
            <a:bodyPr wrap="square" rtlCol="0" anchor="ctr">
              <a:spAutoFit/>
            </a:bodyPr>
            <a:lstStyle/>
            <a:p>
              <a:pPr algn="ctr" defTabSz="685783">
                <a:defRPr/>
              </a:pPr>
              <a:r>
                <a:rPr lang="en-GB" sz="1333" b="1" kern="0" dirty="0">
                  <a:solidFill>
                    <a:srgbClr val="FFFFFF"/>
                  </a:solidFill>
                  <a:latin typeface="Arial" panose="020B0604020202020204" pitchFamily="34" charset="0"/>
                  <a:cs typeface="Arial" panose="020B0604020202020204" pitchFamily="34" charset="0"/>
                  <a:sym typeface="Arial"/>
                </a:rPr>
                <a:t>PA</a:t>
              </a:r>
            </a:p>
          </p:txBody>
        </p:sp>
        <p:sp>
          <p:nvSpPr>
            <p:cNvPr id="47" name="TextBox 99"/>
            <p:cNvSpPr txBox="1"/>
            <p:nvPr/>
          </p:nvSpPr>
          <p:spPr>
            <a:xfrm>
              <a:off x="4194835" y="1903009"/>
              <a:ext cx="648302" cy="284333"/>
            </a:xfrm>
            <a:prstGeom prst="rect">
              <a:avLst/>
            </a:prstGeom>
            <a:noFill/>
          </p:spPr>
          <p:txBody>
            <a:bodyPr wrap="square" rtlCol="0" anchor="ctr">
              <a:spAutoFit/>
            </a:bodyPr>
            <a:lstStyle/>
            <a:p>
              <a:pPr algn="ctr" defTabSz="685783">
                <a:defRPr/>
              </a:pPr>
              <a:r>
                <a:rPr lang="en-GB" sz="1333" b="1" kern="0" dirty="0">
                  <a:solidFill>
                    <a:srgbClr val="FFFFFF"/>
                  </a:solidFill>
                  <a:latin typeface="Arial" panose="020B0604020202020204" pitchFamily="34" charset="0"/>
                  <a:cs typeface="Arial" panose="020B0604020202020204" pitchFamily="34" charset="0"/>
                  <a:sym typeface="Arial"/>
                </a:rPr>
                <a:t>PB1</a:t>
              </a:r>
            </a:p>
          </p:txBody>
        </p:sp>
        <p:sp>
          <p:nvSpPr>
            <p:cNvPr id="48" name="TextBox 100"/>
            <p:cNvSpPr txBox="1"/>
            <p:nvPr/>
          </p:nvSpPr>
          <p:spPr>
            <a:xfrm>
              <a:off x="4616012" y="1903009"/>
              <a:ext cx="648302" cy="284333"/>
            </a:xfrm>
            <a:prstGeom prst="rect">
              <a:avLst/>
            </a:prstGeom>
            <a:noFill/>
          </p:spPr>
          <p:txBody>
            <a:bodyPr wrap="square" rtlCol="0" anchor="ctr">
              <a:spAutoFit/>
            </a:bodyPr>
            <a:lstStyle/>
            <a:p>
              <a:pPr algn="ctr" defTabSz="685783">
                <a:defRPr/>
              </a:pPr>
              <a:r>
                <a:rPr lang="en-GB" sz="1333" b="1" kern="0" dirty="0">
                  <a:solidFill>
                    <a:srgbClr val="000000"/>
                  </a:solidFill>
                  <a:latin typeface="Arial" panose="020B0604020202020204" pitchFamily="34" charset="0"/>
                  <a:cs typeface="Arial" panose="020B0604020202020204" pitchFamily="34" charset="0"/>
                  <a:sym typeface="Arial"/>
                </a:rPr>
                <a:t>PB2</a:t>
              </a:r>
            </a:p>
          </p:txBody>
        </p:sp>
        <p:sp>
          <p:nvSpPr>
            <p:cNvPr id="49" name="TextBox 101"/>
            <p:cNvSpPr txBox="1"/>
            <p:nvPr/>
          </p:nvSpPr>
          <p:spPr>
            <a:xfrm>
              <a:off x="4410320" y="2453349"/>
              <a:ext cx="648304" cy="220650"/>
            </a:xfrm>
            <a:prstGeom prst="rect">
              <a:avLst/>
            </a:prstGeom>
            <a:noFill/>
            <a:ln>
              <a:noFill/>
            </a:ln>
          </p:spPr>
          <p:txBody>
            <a:bodyPr wrap="square" rtlCol="0" anchor="ctr">
              <a:spAutoFit/>
            </a:bodyPr>
            <a:lstStyle/>
            <a:p>
              <a:pPr algn="ctr" defTabSz="685783">
                <a:defRPr/>
              </a:pPr>
              <a:r>
                <a:rPr lang="en-GB" sz="900" b="1" kern="0" dirty="0">
                  <a:solidFill>
                    <a:srgbClr val="000000"/>
                  </a:solidFill>
                  <a:latin typeface="Arial" panose="020B0604020202020204" pitchFamily="34" charset="0"/>
                  <a:cs typeface="Arial" panose="020B0604020202020204" pitchFamily="34" charset="0"/>
                  <a:sym typeface="Arial"/>
                </a:rPr>
                <a:t>NP</a:t>
              </a:r>
            </a:p>
          </p:txBody>
        </p:sp>
      </p:grpSp>
      <p:cxnSp>
        <p:nvCxnSpPr>
          <p:cNvPr id="50" name="Straight Arrow Connector 102"/>
          <p:cNvCxnSpPr/>
          <p:nvPr/>
        </p:nvCxnSpPr>
        <p:spPr>
          <a:xfrm>
            <a:off x="5890876" y="4392993"/>
            <a:ext cx="1104000" cy="1"/>
          </a:xfrm>
          <a:prstGeom prst="straightConnector1">
            <a:avLst/>
          </a:prstGeom>
          <a:ln w="12700">
            <a:headEnd type="none" w="med" len="med"/>
            <a:tailEnd type="triangle" w="med" len="med"/>
          </a:ln>
        </p:spPr>
        <p:style>
          <a:lnRef idx="3">
            <a:schemeClr val="dk1"/>
          </a:lnRef>
          <a:fillRef idx="0">
            <a:schemeClr val="dk1"/>
          </a:fillRef>
          <a:effectRef idx="2">
            <a:schemeClr val="dk1"/>
          </a:effectRef>
          <a:fontRef idx="minor">
            <a:schemeClr val="tx1"/>
          </a:fontRef>
        </p:style>
      </p:cxnSp>
      <p:grpSp>
        <p:nvGrpSpPr>
          <p:cNvPr id="51" name="Group 103"/>
          <p:cNvGrpSpPr/>
          <p:nvPr/>
        </p:nvGrpSpPr>
        <p:grpSpPr>
          <a:xfrm>
            <a:off x="6885563" y="2960506"/>
            <a:ext cx="2293176" cy="2694127"/>
            <a:chOff x="5174609" y="1804623"/>
            <a:chExt cx="1719882" cy="2020595"/>
          </a:xfrm>
        </p:grpSpPr>
        <p:cxnSp>
          <p:nvCxnSpPr>
            <p:cNvPr id="52" name="Curved Connector 104"/>
            <p:cNvCxnSpPr>
              <a:stCxn id="84" idx="3"/>
              <a:endCxn id="54" idx="0"/>
            </p:cNvCxnSpPr>
            <p:nvPr/>
          </p:nvCxnSpPr>
          <p:spPr>
            <a:xfrm flipV="1">
              <a:off x="5852347" y="2180627"/>
              <a:ext cx="324699" cy="363625"/>
            </a:xfrm>
            <a:prstGeom prst="curvedConnector2">
              <a:avLst/>
            </a:prstGeom>
            <a:ln/>
          </p:spPr>
          <p:style>
            <a:lnRef idx="1">
              <a:schemeClr val="dk1"/>
            </a:lnRef>
            <a:fillRef idx="0">
              <a:schemeClr val="dk1"/>
            </a:fillRef>
            <a:effectRef idx="0">
              <a:schemeClr val="dk1"/>
            </a:effectRef>
            <a:fontRef idx="minor">
              <a:schemeClr val="tx1"/>
            </a:fontRef>
          </p:style>
        </p:cxnSp>
        <p:grpSp>
          <p:nvGrpSpPr>
            <p:cNvPr id="53" name="Group 105"/>
            <p:cNvGrpSpPr/>
            <p:nvPr/>
          </p:nvGrpSpPr>
          <p:grpSpPr>
            <a:xfrm>
              <a:off x="5174609" y="2061990"/>
              <a:ext cx="839126" cy="1763228"/>
              <a:chOff x="4194835" y="1949024"/>
              <a:chExt cx="1069480" cy="2247266"/>
            </a:xfrm>
          </p:grpSpPr>
          <p:sp>
            <p:nvSpPr>
              <p:cNvPr id="56" name="Oval 108"/>
              <p:cNvSpPr/>
              <p:nvPr/>
            </p:nvSpPr>
            <p:spPr>
              <a:xfrm>
                <a:off x="4798463" y="2283548"/>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57" name="Oval 109"/>
              <p:cNvSpPr/>
              <p:nvPr/>
            </p:nvSpPr>
            <p:spPr>
              <a:xfrm>
                <a:off x="4589367" y="2229521"/>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58" name="Oval 110"/>
              <p:cNvSpPr/>
              <p:nvPr/>
            </p:nvSpPr>
            <p:spPr>
              <a:xfrm>
                <a:off x="4383995" y="2168745"/>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59" name="Oval 111"/>
              <p:cNvSpPr/>
              <p:nvPr/>
            </p:nvSpPr>
            <p:spPr>
              <a:xfrm>
                <a:off x="4831639" y="2505572"/>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60" name="Oval 112"/>
              <p:cNvSpPr/>
              <p:nvPr/>
            </p:nvSpPr>
            <p:spPr>
              <a:xfrm>
                <a:off x="4622543" y="2451546"/>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61" name="Oval 113"/>
              <p:cNvSpPr/>
              <p:nvPr/>
            </p:nvSpPr>
            <p:spPr>
              <a:xfrm>
                <a:off x="4417171" y="2390770"/>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62" name="Oval 114"/>
              <p:cNvSpPr/>
              <p:nvPr/>
            </p:nvSpPr>
            <p:spPr>
              <a:xfrm>
                <a:off x="4847931" y="2739867"/>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63" name="Oval 115"/>
              <p:cNvSpPr/>
              <p:nvPr/>
            </p:nvSpPr>
            <p:spPr>
              <a:xfrm>
                <a:off x="4638834" y="2675958"/>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64" name="Oval 116"/>
              <p:cNvSpPr/>
              <p:nvPr/>
            </p:nvSpPr>
            <p:spPr>
              <a:xfrm>
                <a:off x="4433462" y="2615182"/>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65" name="Oval 117"/>
              <p:cNvSpPr/>
              <p:nvPr/>
            </p:nvSpPr>
            <p:spPr>
              <a:xfrm>
                <a:off x="4886537" y="2949457"/>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66" name="Oval 118"/>
              <p:cNvSpPr/>
              <p:nvPr/>
            </p:nvSpPr>
            <p:spPr>
              <a:xfrm>
                <a:off x="4667559" y="2895431"/>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67" name="Oval 119"/>
              <p:cNvSpPr/>
              <p:nvPr/>
            </p:nvSpPr>
            <p:spPr>
              <a:xfrm>
                <a:off x="4452306" y="2834655"/>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68" name="Oval 120"/>
              <p:cNvSpPr/>
              <p:nvPr/>
            </p:nvSpPr>
            <p:spPr>
              <a:xfrm>
                <a:off x="4883066" y="3168767"/>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69" name="Oval 121"/>
              <p:cNvSpPr/>
              <p:nvPr/>
            </p:nvSpPr>
            <p:spPr>
              <a:xfrm>
                <a:off x="4673969" y="3114739"/>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70" name="Oval 122"/>
              <p:cNvSpPr/>
              <p:nvPr/>
            </p:nvSpPr>
            <p:spPr>
              <a:xfrm>
                <a:off x="4468598" y="3053963"/>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pic>
            <p:nvPicPr>
              <p:cNvPr id="71" name="Picture 123"/>
              <p:cNvPicPr>
                <a:picLocks noChangeAspect="1"/>
              </p:cNvPicPr>
              <p:nvPr/>
            </p:nvPicPr>
            <p:blipFill>
              <a:blip r:embed="rId3"/>
              <a:stretch>
                <a:fillRect/>
              </a:stretch>
            </p:blipFill>
            <p:spPr>
              <a:xfrm>
                <a:off x="4345139" y="2662777"/>
                <a:ext cx="821604" cy="327526"/>
              </a:xfrm>
              <a:prstGeom prst="rect">
                <a:avLst/>
              </a:prstGeom>
            </p:spPr>
          </p:pic>
          <p:pic>
            <p:nvPicPr>
              <p:cNvPr id="72" name="Picture 124"/>
              <p:cNvPicPr>
                <a:picLocks noChangeAspect="1"/>
              </p:cNvPicPr>
              <p:nvPr/>
            </p:nvPicPr>
            <p:blipFill>
              <a:blip r:embed="rId3"/>
              <a:stretch>
                <a:fillRect/>
              </a:stretch>
            </p:blipFill>
            <p:spPr>
              <a:xfrm>
                <a:off x="4396749" y="3105911"/>
                <a:ext cx="769995" cy="327526"/>
              </a:xfrm>
              <a:prstGeom prst="rect">
                <a:avLst/>
              </a:prstGeom>
            </p:spPr>
          </p:pic>
          <p:sp>
            <p:nvSpPr>
              <p:cNvPr id="73" name="Oval 125"/>
              <p:cNvSpPr/>
              <p:nvPr/>
            </p:nvSpPr>
            <p:spPr>
              <a:xfrm>
                <a:off x="4885202" y="3385688"/>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74" name="Oval 126"/>
              <p:cNvSpPr/>
              <p:nvPr/>
            </p:nvSpPr>
            <p:spPr>
              <a:xfrm>
                <a:off x="4676106" y="3331660"/>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75" name="Oval 127"/>
              <p:cNvSpPr/>
              <p:nvPr/>
            </p:nvSpPr>
            <p:spPr>
              <a:xfrm>
                <a:off x="4470734" y="3270885"/>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76" name="Oval 128"/>
              <p:cNvSpPr/>
              <p:nvPr/>
            </p:nvSpPr>
            <p:spPr>
              <a:xfrm>
                <a:off x="4908849" y="3614124"/>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77" name="Oval 129"/>
              <p:cNvSpPr/>
              <p:nvPr/>
            </p:nvSpPr>
            <p:spPr>
              <a:xfrm>
                <a:off x="4699753" y="3562649"/>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78" name="Oval 130"/>
              <p:cNvSpPr/>
              <p:nvPr/>
            </p:nvSpPr>
            <p:spPr>
              <a:xfrm>
                <a:off x="4494381" y="3494218"/>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79" name="Oval 131"/>
              <p:cNvSpPr/>
              <p:nvPr/>
            </p:nvSpPr>
            <p:spPr>
              <a:xfrm>
                <a:off x="4489441" y="3717263"/>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80" name="Oval 132"/>
              <p:cNvSpPr/>
              <p:nvPr/>
            </p:nvSpPr>
            <p:spPr>
              <a:xfrm>
                <a:off x="4608193" y="3900607"/>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81" name="Oval 133"/>
              <p:cNvSpPr/>
              <p:nvPr/>
            </p:nvSpPr>
            <p:spPr>
              <a:xfrm>
                <a:off x="4839223" y="3979241"/>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sp>
            <p:nvSpPr>
              <p:cNvPr id="82" name="Oval 134"/>
              <p:cNvSpPr/>
              <p:nvPr/>
            </p:nvSpPr>
            <p:spPr>
              <a:xfrm>
                <a:off x="4958159" y="3820703"/>
                <a:ext cx="217050" cy="217049"/>
              </a:xfrm>
              <a:prstGeom prst="ellipse">
                <a:avLst/>
              </a:prstGeom>
              <a:solidFill>
                <a:schemeClr val="bg1">
                  <a:lumMod val="75000"/>
                </a:schemeClr>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200" b="1" kern="0" dirty="0">
                  <a:solidFill>
                    <a:srgbClr val="FFFFFF"/>
                  </a:solidFill>
                  <a:latin typeface="Arial" panose="020B0604020202020204" pitchFamily="34" charset="0"/>
                  <a:cs typeface="Arial" panose="020B0604020202020204" pitchFamily="34" charset="0"/>
                  <a:sym typeface="Arial"/>
                </a:endParaRPr>
              </a:p>
            </p:txBody>
          </p:sp>
          <p:pic>
            <p:nvPicPr>
              <p:cNvPr id="83" name="Picture 135"/>
              <p:cNvPicPr>
                <a:picLocks noChangeAspect="1"/>
              </p:cNvPicPr>
              <p:nvPr/>
            </p:nvPicPr>
            <p:blipFill>
              <a:blip r:embed="rId3"/>
              <a:stretch>
                <a:fillRect/>
              </a:stretch>
            </p:blipFill>
            <p:spPr>
              <a:xfrm>
                <a:off x="4427462" y="3541878"/>
                <a:ext cx="776107" cy="300395"/>
              </a:xfrm>
              <a:prstGeom prst="rect">
                <a:avLst/>
              </a:prstGeom>
            </p:spPr>
          </p:pic>
          <p:sp>
            <p:nvSpPr>
              <p:cNvPr id="84" name="TextBox 136"/>
              <p:cNvSpPr txBox="1"/>
              <p:nvPr/>
            </p:nvSpPr>
            <p:spPr>
              <a:xfrm>
                <a:off x="4410320" y="2453350"/>
                <a:ext cx="648303" cy="220650"/>
              </a:xfrm>
              <a:prstGeom prst="rect">
                <a:avLst/>
              </a:prstGeom>
              <a:noFill/>
              <a:ln>
                <a:noFill/>
              </a:ln>
            </p:spPr>
            <p:txBody>
              <a:bodyPr wrap="square" rtlCol="0" anchor="ctr">
                <a:spAutoFit/>
              </a:bodyPr>
              <a:lstStyle/>
              <a:p>
                <a:pPr algn="ctr" defTabSz="685783">
                  <a:defRPr/>
                </a:pPr>
                <a:r>
                  <a:rPr lang="en-GB" sz="900" b="1" kern="0" dirty="0">
                    <a:solidFill>
                      <a:srgbClr val="000000"/>
                    </a:solidFill>
                    <a:latin typeface="Arial" panose="020B0604020202020204" pitchFamily="34" charset="0"/>
                    <a:cs typeface="Arial" panose="020B0604020202020204" pitchFamily="34" charset="0"/>
                    <a:sym typeface="Arial"/>
                  </a:rPr>
                  <a:t>NP</a:t>
                </a:r>
              </a:p>
            </p:txBody>
          </p:sp>
          <p:sp>
            <p:nvSpPr>
              <p:cNvPr id="85" name="Oval 137"/>
              <p:cNvSpPr/>
              <p:nvPr/>
            </p:nvSpPr>
            <p:spPr>
              <a:xfrm>
                <a:off x="4393877" y="1949024"/>
                <a:ext cx="490466" cy="490466"/>
              </a:xfrm>
              <a:prstGeom prst="ellipse">
                <a:avLst/>
              </a:prstGeom>
              <a:solidFill>
                <a:srgbClr val="FF66FF"/>
              </a:solidFill>
              <a:ln w="31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00" b="1" kern="0" dirty="0">
                  <a:solidFill>
                    <a:srgbClr val="FFFFFF"/>
                  </a:solidFill>
                  <a:latin typeface="Arial" panose="020B0604020202020204" pitchFamily="34" charset="0"/>
                  <a:cs typeface="Arial" panose="020B0604020202020204" pitchFamily="34" charset="0"/>
                  <a:sym typeface="Arial"/>
                </a:endParaRPr>
              </a:p>
            </p:txBody>
          </p:sp>
          <p:sp>
            <p:nvSpPr>
              <p:cNvPr id="86" name="Oval 138"/>
              <p:cNvSpPr/>
              <p:nvPr/>
            </p:nvSpPr>
            <p:spPr>
              <a:xfrm>
                <a:off x="4661754" y="2274248"/>
                <a:ext cx="490466" cy="490466"/>
              </a:xfrm>
              <a:prstGeom prst="ellipse">
                <a:avLst/>
              </a:prstGeom>
              <a:solidFill>
                <a:schemeClr val="accent1">
                  <a:lumMod val="40000"/>
                  <a:lumOff val="60000"/>
                </a:schemeClr>
              </a:solidFill>
              <a:ln w="3175">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00" b="1" kern="0" dirty="0">
                  <a:solidFill>
                    <a:srgbClr val="FFFFFF"/>
                  </a:solidFill>
                  <a:latin typeface="Arial" panose="020B0604020202020204" pitchFamily="34" charset="0"/>
                  <a:cs typeface="Arial" panose="020B0604020202020204" pitchFamily="34" charset="0"/>
                  <a:sym typeface="Arial"/>
                </a:endParaRPr>
              </a:p>
            </p:txBody>
          </p:sp>
          <p:sp>
            <p:nvSpPr>
              <p:cNvPr id="87" name="Oval 139"/>
              <p:cNvSpPr/>
              <p:nvPr/>
            </p:nvSpPr>
            <p:spPr>
              <a:xfrm>
                <a:off x="4258036" y="2308620"/>
                <a:ext cx="490466" cy="490466"/>
              </a:xfrm>
              <a:prstGeom prst="ellipse">
                <a:avLst/>
              </a:prstGeom>
              <a:solidFill>
                <a:srgbClr val="2867B0"/>
              </a:solidFill>
              <a:ln w="31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00" b="1" kern="0" dirty="0">
                  <a:solidFill>
                    <a:srgbClr val="FFFFFF"/>
                  </a:solidFill>
                  <a:latin typeface="Arial" panose="020B0604020202020204" pitchFamily="34" charset="0"/>
                  <a:cs typeface="Arial" panose="020B0604020202020204" pitchFamily="34" charset="0"/>
                  <a:sym typeface="Arial"/>
                </a:endParaRPr>
              </a:p>
            </p:txBody>
          </p:sp>
          <p:sp>
            <p:nvSpPr>
              <p:cNvPr id="88" name="TextBox 140"/>
              <p:cNvSpPr txBox="1"/>
              <p:nvPr/>
            </p:nvSpPr>
            <p:spPr>
              <a:xfrm>
                <a:off x="4309845" y="2030379"/>
                <a:ext cx="648303" cy="284333"/>
              </a:xfrm>
              <a:prstGeom prst="rect">
                <a:avLst/>
              </a:prstGeom>
              <a:noFill/>
            </p:spPr>
            <p:txBody>
              <a:bodyPr wrap="square" rtlCol="0" anchor="ctr">
                <a:spAutoFit/>
              </a:bodyPr>
              <a:lstStyle/>
              <a:p>
                <a:pPr algn="ctr" defTabSz="685783">
                  <a:defRPr/>
                </a:pPr>
                <a:r>
                  <a:rPr lang="en-GB" sz="1333" b="1" kern="0" dirty="0">
                    <a:solidFill>
                      <a:srgbClr val="FFFFFF"/>
                    </a:solidFill>
                    <a:latin typeface="Arial" panose="020B0604020202020204" pitchFamily="34" charset="0"/>
                    <a:cs typeface="Arial" panose="020B0604020202020204" pitchFamily="34" charset="0"/>
                    <a:sym typeface="Arial"/>
                  </a:rPr>
                  <a:t>PA</a:t>
                </a:r>
              </a:p>
            </p:txBody>
          </p:sp>
          <p:sp>
            <p:nvSpPr>
              <p:cNvPr id="89" name="TextBox 141"/>
              <p:cNvSpPr txBox="1"/>
              <p:nvPr/>
            </p:nvSpPr>
            <p:spPr>
              <a:xfrm>
                <a:off x="4194835" y="2380530"/>
                <a:ext cx="648303" cy="284333"/>
              </a:xfrm>
              <a:prstGeom prst="rect">
                <a:avLst/>
              </a:prstGeom>
              <a:noFill/>
            </p:spPr>
            <p:txBody>
              <a:bodyPr wrap="square" rtlCol="0" anchor="ctr">
                <a:spAutoFit/>
              </a:bodyPr>
              <a:lstStyle/>
              <a:p>
                <a:pPr algn="ctr" defTabSz="685783">
                  <a:defRPr/>
                </a:pPr>
                <a:r>
                  <a:rPr lang="en-GB" sz="1333" b="1" kern="0" dirty="0">
                    <a:solidFill>
                      <a:srgbClr val="FFFFFF"/>
                    </a:solidFill>
                    <a:latin typeface="Arial" panose="020B0604020202020204" pitchFamily="34" charset="0"/>
                    <a:cs typeface="Arial" panose="020B0604020202020204" pitchFamily="34" charset="0"/>
                    <a:sym typeface="Arial"/>
                  </a:rPr>
                  <a:t>PB1</a:t>
                </a:r>
              </a:p>
            </p:txBody>
          </p:sp>
          <p:sp>
            <p:nvSpPr>
              <p:cNvPr id="90" name="TextBox 142"/>
              <p:cNvSpPr txBox="1"/>
              <p:nvPr/>
            </p:nvSpPr>
            <p:spPr>
              <a:xfrm>
                <a:off x="4616012" y="2380530"/>
                <a:ext cx="648303" cy="284333"/>
              </a:xfrm>
              <a:prstGeom prst="rect">
                <a:avLst/>
              </a:prstGeom>
              <a:noFill/>
            </p:spPr>
            <p:txBody>
              <a:bodyPr wrap="square" rtlCol="0" anchor="ctr">
                <a:spAutoFit/>
              </a:bodyPr>
              <a:lstStyle/>
              <a:p>
                <a:pPr algn="ctr" defTabSz="685783">
                  <a:defRPr/>
                </a:pPr>
                <a:r>
                  <a:rPr lang="en-GB" sz="1333" b="1" kern="0" dirty="0">
                    <a:solidFill>
                      <a:srgbClr val="000000"/>
                    </a:solidFill>
                    <a:latin typeface="Arial" panose="020B0604020202020204" pitchFamily="34" charset="0"/>
                    <a:cs typeface="Arial" panose="020B0604020202020204" pitchFamily="34" charset="0"/>
                    <a:sym typeface="Arial"/>
                  </a:rPr>
                  <a:t>PB2</a:t>
                </a:r>
              </a:p>
            </p:txBody>
          </p:sp>
        </p:grpSp>
        <p:sp>
          <p:nvSpPr>
            <p:cNvPr id="54" name="Arc 106"/>
            <p:cNvSpPr/>
            <p:nvPr/>
          </p:nvSpPr>
          <p:spPr>
            <a:xfrm rot="16046779">
              <a:off x="6177043" y="1823373"/>
              <a:ext cx="717448" cy="717448"/>
            </a:xfrm>
            <a:prstGeom prst="arc">
              <a:avLst>
                <a:gd name="adj1" fmla="val 16367299"/>
                <a:gd name="adj2" fmla="val 18625231"/>
              </a:avLst>
            </a:prstGeom>
            <a:ln>
              <a:solidFill>
                <a:srgbClr val="9C5252"/>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914377">
                <a:defRPr/>
              </a:pPr>
              <a:endParaRPr lang="en-US" sz="1400" kern="0" dirty="0">
                <a:solidFill>
                  <a:prstClr val="black"/>
                </a:solidFill>
                <a:latin typeface="Arial" panose="020B0604020202020204" pitchFamily="34" charset="0"/>
                <a:cs typeface="Arial" panose="020B0604020202020204" pitchFamily="34" charset="0"/>
                <a:sym typeface="Arial"/>
              </a:endParaRPr>
            </a:p>
          </p:txBody>
        </p:sp>
        <p:sp>
          <p:nvSpPr>
            <p:cNvPr id="55" name="Oval 107"/>
            <p:cNvSpPr/>
            <p:nvPr/>
          </p:nvSpPr>
          <p:spPr>
            <a:xfrm>
              <a:off x="6200560" y="1804623"/>
              <a:ext cx="210452" cy="2299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4377">
                <a:defRPr/>
              </a:pPr>
              <a:r>
                <a:rPr lang="en-US" sz="1333" kern="0" dirty="0">
                  <a:solidFill>
                    <a:srgbClr val="E4E9EF"/>
                  </a:solidFill>
                  <a:latin typeface="Arial" panose="020B0604020202020204" pitchFamily="34" charset="0"/>
                  <a:cs typeface="Arial" panose="020B0604020202020204" pitchFamily="34" charset="0"/>
                  <a:sym typeface="Arial"/>
                </a:rPr>
                <a:t>C</a:t>
              </a:r>
            </a:p>
          </p:txBody>
        </p:sp>
      </p:grpSp>
      <p:cxnSp>
        <p:nvCxnSpPr>
          <p:cNvPr id="91" name="Straight Arrow Connector 154"/>
          <p:cNvCxnSpPr>
            <a:stCxn id="46" idx="3"/>
          </p:cNvCxnSpPr>
          <p:nvPr/>
        </p:nvCxnSpPr>
        <p:spPr>
          <a:xfrm>
            <a:off x="4706340" y="3236997"/>
            <a:ext cx="570851" cy="366308"/>
          </a:xfrm>
          <a:prstGeom prst="straightConnector1">
            <a:avLst/>
          </a:prstGeom>
          <a:ln w="12700">
            <a:solidFill>
              <a:srgbClr val="9C5252"/>
            </a:solidFill>
            <a:tailEnd type="arrow"/>
          </a:ln>
        </p:spPr>
        <p:style>
          <a:lnRef idx="3">
            <a:schemeClr val="accent2"/>
          </a:lnRef>
          <a:fillRef idx="0">
            <a:schemeClr val="accent2"/>
          </a:fillRef>
          <a:effectRef idx="2">
            <a:schemeClr val="accent2"/>
          </a:effectRef>
          <a:fontRef idx="minor">
            <a:schemeClr val="tx1"/>
          </a:fontRef>
        </p:style>
      </p:cxnSp>
      <p:pic>
        <p:nvPicPr>
          <p:cNvPr id="92" name="Picture 4" descr="C:\Users\justin.lesch\AppData\Local\Microsoft\Windows\Temporary Internet Files\Content.IE5\KKO2UKVJ\100px-Scissors_icon_bla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61192">
            <a:off x="5225569" y="3551784"/>
            <a:ext cx="388365" cy="233019"/>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164"/>
          <p:cNvGrpSpPr/>
          <p:nvPr/>
        </p:nvGrpSpPr>
        <p:grpSpPr>
          <a:xfrm rot="2700000">
            <a:off x="5027145" y="3347764"/>
            <a:ext cx="590115" cy="590115"/>
            <a:chOff x="2723412" y="-492405"/>
            <a:chExt cx="360000" cy="360000"/>
          </a:xfrm>
        </p:grpSpPr>
        <p:cxnSp>
          <p:nvCxnSpPr>
            <p:cNvPr id="94" name="Straight Connector 165"/>
            <p:cNvCxnSpPr/>
            <p:nvPr/>
          </p:nvCxnSpPr>
          <p:spPr>
            <a:xfrm>
              <a:off x="2903412" y="-492405"/>
              <a:ext cx="0" cy="36000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5" name="Straight Connector 166"/>
            <p:cNvCxnSpPr/>
            <p:nvPr/>
          </p:nvCxnSpPr>
          <p:spPr>
            <a:xfrm>
              <a:off x="2723412" y="-312405"/>
              <a:ext cx="360000"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6" name="Group 28"/>
          <p:cNvGrpSpPr/>
          <p:nvPr/>
        </p:nvGrpSpPr>
        <p:grpSpPr>
          <a:xfrm>
            <a:off x="1731965" y="1331610"/>
            <a:ext cx="6672891" cy="1232325"/>
            <a:chOff x="-6281162" y="1105090"/>
            <a:chExt cx="4481410" cy="924244"/>
          </a:xfrm>
        </p:grpSpPr>
        <p:sp>
          <p:nvSpPr>
            <p:cNvPr id="97" name="Freeform 11"/>
            <p:cNvSpPr>
              <a:spLocks/>
            </p:cNvSpPr>
            <p:nvPr/>
          </p:nvSpPr>
          <p:spPr bwMode="auto">
            <a:xfrm>
              <a:off x="-6271760" y="1106776"/>
              <a:ext cx="4421164" cy="922558"/>
            </a:xfrm>
            <a:custGeom>
              <a:avLst/>
              <a:gdLst>
                <a:gd name="T0" fmla="*/ 2 w 887"/>
                <a:gd name="T1" fmla="*/ 1 h 232"/>
                <a:gd name="T2" fmla="*/ 2 w 887"/>
                <a:gd name="T3" fmla="*/ 157 h 232"/>
                <a:gd name="T4" fmla="*/ 155 w 887"/>
                <a:gd name="T5" fmla="*/ 157 h 232"/>
                <a:gd name="T6" fmla="*/ 353 w 887"/>
                <a:gd name="T7" fmla="*/ 232 h 232"/>
                <a:gd name="T8" fmla="*/ 353 w 887"/>
                <a:gd name="T9" fmla="*/ 154 h 232"/>
                <a:gd name="T10" fmla="*/ 887 w 887"/>
                <a:gd name="T11" fmla="*/ 154 h 232"/>
                <a:gd name="T12" fmla="*/ 887 w 887"/>
                <a:gd name="T13" fmla="*/ 0 h 232"/>
                <a:gd name="T14" fmla="*/ 2 w 887"/>
                <a:gd name="T15" fmla="*/ 1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7" h="232">
                  <a:moveTo>
                    <a:pt x="2" y="1"/>
                  </a:moveTo>
                  <a:cubicBezTo>
                    <a:pt x="2" y="157"/>
                    <a:pt x="2" y="157"/>
                    <a:pt x="2" y="157"/>
                  </a:cubicBezTo>
                  <a:cubicBezTo>
                    <a:pt x="155" y="157"/>
                    <a:pt x="155" y="157"/>
                    <a:pt x="155" y="157"/>
                  </a:cubicBezTo>
                  <a:cubicBezTo>
                    <a:pt x="353" y="232"/>
                    <a:pt x="353" y="232"/>
                    <a:pt x="353" y="232"/>
                  </a:cubicBezTo>
                  <a:cubicBezTo>
                    <a:pt x="353" y="154"/>
                    <a:pt x="353" y="154"/>
                    <a:pt x="353" y="154"/>
                  </a:cubicBezTo>
                  <a:cubicBezTo>
                    <a:pt x="887" y="154"/>
                    <a:pt x="887" y="154"/>
                    <a:pt x="887" y="154"/>
                  </a:cubicBezTo>
                  <a:cubicBezTo>
                    <a:pt x="887" y="0"/>
                    <a:pt x="887" y="0"/>
                    <a:pt x="887" y="0"/>
                  </a:cubicBezTo>
                  <a:cubicBezTo>
                    <a:pt x="887" y="0"/>
                    <a:pt x="0" y="2"/>
                    <a:pt x="2" y="1"/>
                  </a:cubicBezTo>
                  <a:close/>
                </a:path>
              </a:pathLst>
            </a:custGeom>
            <a:solidFill>
              <a:schemeClr val="accent2">
                <a:lumMod val="20000"/>
                <a:lumOff val="80000"/>
              </a:schemeClr>
            </a:solidFill>
          </p:spPr>
          <p:txBody>
            <a:bodyPr wrap="none" lIns="96000" tIns="0" rIns="0" bIns="0" anchor="ctr" anchorCtr="0">
              <a:noAutofit/>
            </a:bodyPr>
            <a:lstStyle/>
            <a:p>
              <a:pPr defTabSz="914377">
                <a:lnSpc>
                  <a:spcPct val="90000"/>
                </a:lnSpc>
                <a:defRPr/>
              </a:pPr>
              <a:endParaRPr lang="en-GB" sz="1600" dirty="0">
                <a:solidFill>
                  <a:srgbClr val="000000"/>
                </a:solidFill>
                <a:latin typeface="Arial" panose="020B0604020202020204" pitchFamily="34" charset="0"/>
                <a:cs typeface="Arial" panose="020B0604020202020204" pitchFamily="34" charset="0"/>
              </a:endParaRPr>
            </a:p>
          </p:txBody>
        </p:sp>
        <p:sp>
          <p:nvSpPr>
            <p:cNvPr id="98" name="Rectangle 168"/>
            <p:cNvSpPr/>
            <p:nvPr/>
          </p:nvSpPr>
          <p:spPr>
            <a:xfrm>
              <a:off x="-6281162" y="1150975"/>
              <a:ext cx="4481410" cy="530771"/>
            </a:xfrm>
            <a:prstGeom prst="rect">
              <a:avLst/>
            </a:prstGeom>
            <a:noFill/>
            <a:ln>
              <a:noFill/>
            </a:ln>
          </p:spPr>
          <p:txBody>
            <a:bodyPr wrap="square">
              <a:spAutoFit/>
            </a:bodyPr>
            <a:lstStyle/>
            <a:p>
              <a:pPr defTabSz="1219170">
                <a:spcAft>
                  <a:spcPts val="800"/>
                </a:spcAft>
                <a:buClr>
                  <a:srgbClr val="0863CF"/>
                </a:buClr>
                <a:defRPr/>
              </a:pPr>
              <a:r>
                <a:rPr lang="en-GB" sz="1333" dirty="0">
                  <a:solidFill>
                    <a:prstClr val="black"/>
                  </a:solidFill>
                  <a:latin typeface="Arial" panose="020B0604020202020204" pitchFamily="34" charset="0"/>
                  <a:ea typeface="Imago" charset="0"/>
                  <a:cs typeface="Arial" panose="020B0604020202020204" pitchFamily="34" charset="0"/>
                </a:rPr>
                <a:t>2. The PA subunit </a:t>
              </a:r>
              <a:r>
                <a:rPr lang="en-GB" sz="1333" dirty="0">
                  <a:solidFill>
                    <a:prstClr val="black"/>
                  </a:solidFill>
                  <a:latin typeface="Arial" panose="020B0604020202020204" pitchFamily="34" charset="0"/>
                  <a:cs typeface="Arial" panose="020B0604020202020204" pitchFamily="34" charset="0"/>
                </a:rPr>
                <a:t>of the RNA polymerase complex </a:t>
              </a:r>
              <a:r>
                <a:rPr lang="en-GB" sz="1333" dirty="0">
                  <a:solidFill>
                    <a:prstClr val="black"/>
                  </a:solidFill>
                  <a:latin typeface="Arial" panose="020B0604020202020204" pitchFamily="34" charset="0"/>
                  <a:ea typeface="Imago" charset="0"/>
                  <a:cs typeface="Arial" panose="020B0604020202020204" pitchFamily="34" charset="0"/>
                </a:rPr>
                <a:t>possesses </a:t>
              </a:r>
              <a:r>
                <a:rPr lang="en-GB" sz="1333" b="1" dirty="0">
                  <a:solidFill>
                    <a:prstClr val="black"/>
                  </a:solidFill>
                  <a:latin typeface="Arial" panose="020B0604020202020204" pitchFamily="34" charset="0"/>
                  <a:ea typeface="Imago" charset="0"/>
                  <a:cs typeface="Arial" panose="020B0604020202020204" pitchFamily="34" charset="0"/>
                </a:rPr>
                <a:t>cap-dependent endonuclease </a:t>
              </a:r>
              <a:r>
                <a:rPr lang="en-GB" sz="1333" dirty="0">
                  <a:solidFill>
                    <a:prstClr val="black"/>
                  </a:solidFill>
                  <a:latin typeface="Arial" panose="020B0604020202020204" pitchFamily="34" charset="0"/>
                  <a:ea typeface="Imago" charset="0"/>
                  <a:cs typeface="Arial" panose="020B0604020202020204" pitchFamily="34" charset="0"/>
                </a:rPr>
                <a:t>activity – an influenza-specific enzyme that processes host </a:t>
              </a:r>
              <a:br>
                <a:rPr lang="en-GB" sz="1333" dirty="0">
                  <a:solidFill>
                    <a:prstClr val="black"/>
                  </a:solidFill>
                  <a:latin typeface="Arial" panose="020B0604020202020204" pitchFamily="34" charset="0"/>
                  <a:ea typeface="Imago" charset="0"/>
                  <a:cs typeface="Arial" panose="020B0604020202020204" pitchFamily="34" charset="0"/>
                </a:rPr>
              </a:br>
              <a:r>
                <a:rPr lang="en-GB" sz="1333" dirty="0">
                  <a:solidFill>
                    <a:prstClr val="black"/>
                  </a:solidFill>
                  <a:latin typeface="Arial" panose="020B0604020202020204" pitchFamily="34" charset="0"/>
                  <a:ea typeface="Imago" charset="0"/>
                  <a:cs typeface="Arial" panose="020B0604020202020204" pitchFamily="34" charset="0"/>
                </a:rPr>
                <a:t>pre-mRNAs to serve as primers for viral mRNA transcription by </a:t>
              </a:r>
              <a:r>
                <a:rPr lang="en-GB" sz="1333" b="1" dirty="0">
                  <a:solidFill>
                    <a:prstClr val="black"/>
                  </a:solidFill>
                  <a:latin typeface="Arial" panose="020B0604020202020204" pitchFamily="34" charset="0"/>
                  <a:ea typeface="Imago" charset="0"/>
                  <a:cs typeface="Arial" panose="020B0604020202020204" pitchFamily="34" charset="0"/>
                </a:rPr>
                <a:t>‘cap-snatching’</a:t>
              </a:r>
              <a:r>
                <a:rPr lang="en-GB" sz="1333" baseline="30000" dirty="0">
                  <a:solidFill>
                    <a:prstClr val="black"/>
                  </a:solidFill>
                  <a:latin typeface="Arial" panose="020B0604020202020204" pitchFamily="34" charset="0"/>
                  <a:ea typeface="Imago" charset="0"/>
                  <a:cs typeface="Arial" panose="020B0604020202020204" pitchFamily="34" charset="0"/>
                </a:rPr>
                <a:t>2</a:t>
              </a:r>
            </a:p>
          </p:txBody>
        </p:sp>
        <p:sp>
          <p:nvSpPr>
            <p:cNvPr id="99" name="Freeform 5"/>
            <p:cNvSpPr>
              <a:spLocks/>
            </p:cNvSpPr>
            <p:nvPr/>
          </p:nvSpPr>
          <p:spPr bwMode="auto">
            <a:xfrm>
              <a:off x="-6263918" y="1105090"/>
              <a:ext cx="4410247" cy="904333"/>
            </a:xfrm>
            <a:custGeom>
              <a:avLst/>
              <a:gdLst>
                <a:gd name="T0" fmla="*/ 0 w 2037"/>
                <a:gd name="T1" fmla="*/ 0 h 532"/>
                <a:gd name="T2" fmla="*/ 0 w 2037"/>
                <a:gd name="T3" fmla="*/ 364 h 532"/>
                <a:gd name="T4" fmla="*/ 349 w 2037"/>
                <a:gd name="T5" fmla="*/ 364 h 532"/>
                <a:gd name="T6" fmla="*/ 804 w 2037"/>
                <a:gd name="T7" fmla="*/ 532 h 532"/>
                <a:gd name="T8" fmla="*/ 804 w 2037"/>
                <a:gd name="T9" fmla="*/ 362 h 532"/>
                <a:gd name="T10" fmla="*/ 2037 w 2037"/>
                <a:gd name="T11" fmla="*/ 362 h 532"/>
              </a:gdLst>
              <a:ahLst/>
              <a:cxnLst>
                <a:cxn ang="0">
                  <a:pos x="T0" y="T1"/>
                </a:cxn>
                <a:cxn ang="0">
                  <a:pos x="T2" y="T3"/>
                </a:cxn>
                <a:cxn ang="0">
                  <a:pos x="T4" y="T5"/>
                </a:cxn>
                <a:cxn ang="0">
                  <a:pos x="T6" y="T7"/>
                </a:cxn>
                <a:cxn ang="0">
                  <a:pos x="T8" y="T9"/>
                </a:cxn>
                <a:cxn ang="0">
                  <a:pos x="T10" y="T11"/>
                </a:cxn>
              </a:cxnLst>
              <a:rect l="0" t="0" r="r" b="b"/>
              <a:pathLst>
                <a:path w="2037" h="532">
                  <a:moveTo>
                    <a:pt x="0" y="0"/>
                  </a:moveTo>
                  <a:lnTo>
                    <a:pt x="0" y="364"/>
                  </a:lnTo>
                  <a:lnTo>
                    <a:pt x="349" y="364"/>
                  </a:lnTo>
                  <a:lnTo>
                    <a:pt x="804" y="532"/>
                  </a:lnTo>
                  <a:lnTo>
                    <a:pt x="804" y="362"/>
                  </a:lnTo>
                  <a:lnTo>
                    <a:pt x="2037" y="362"/>
                  </a:lnTo>
                </a:path>
              </a:pathLst>
            </a:custGeom>
            <a:noFill/>
            <a:ln w="9525"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914377">
                <a:defRPr/>
              </a:pPr>
              <a:endParaRPr lang="en-GB" dirty="0">
                <a:solidFill>
                  <a:srgbClr val="000000"/>
                </a:solidFill>
                <a:latin typeface="Arial" panose="020B0604020202020204" pitchFamily="34" charset="0"/>
                <a:cs typeface="Arial" panose="020B0604020202020204" pitchFamily="34" charset="0"/>
              </a:endParaRPr>
            </a:p>
          </p:txBody>
        </p:sp>
      </p:grpSp>
      <p:grpSp>
        <p:nvGrpSpPr>
          <p:cNvPr id="100" name="Group 29"/>
          <p:cNvGrpSpPr/>
          <p:nvPr/>
        </p:nvGrpSpPr>
        <p:grpSpPr>
          <a:xfrm>
            <a:off x="1553368" y="3525382"/>
            <a:ext cx="2592000" cy="2110936"/>
            <a:chOff x="-7418372" y="2471080"/>
            <a:chExt cx="2201375" cy="1583202"/>
          </a:xfrm>
        </p:grpSpPr>
        <p:sp>
          <p:nvSpPr>
            <p:cNvPr id="101" name="Freeform 12"/>
            <p:cNvSpPr>
              <a:spLocks/>
            </p:cNvSpPr>
            <p:nvPr/>
          </p:nvSpPr>
          <p:spPr bwMode="auto">
            <a:xfrm>
              <a:off x="-7418372" y="2471080"/>
              <a:ext cx="2197393" cy="1583202"/>
            </a:xfrm>
            <a:custGeom>
              <a:avLst/>
              <a:gdLst>
                <a:gd name="T0" fmla="*/ 487 w 600"/>
                <a:gd name="T1" fmla="*/ 1 h 431"/>
                <a:gd name="T2" fmla="*/ 0 w 600"/>
                <a:gd name="T3" fmla="*/ 1 h 431"/>
                <a:gd name="T4" fmla="*/ 0 w 600"/>
                <a:gd name="T5" fmla="*/ 431 h 431"/>
                <a:gd name="T6" fmla="*/ 490 w 600"/>
                <a:gd name="T7" fmla="*/ 431 h 431"/>
                <a:gd name="T8" fmla="*/ 490 w 600"/>
                <a:gd name="T9" fmla="*/ 353 h 431"/>
                <a:gd name="T10" fmla="*/ 600 w 600"/>
                <a:gd name="T11" fmla="*/ 242 h 431"/>
                <a:gd name="T12" fmla="*/ 487 w 600"/>
                <a:gd name="T13" fmla="*/ 242 h 431"/>
                <a:gd name="T14" fmla="*/ 487 w 600"/>
                <a:gd name="T15" fmla="*/ 1 h 4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431">
                  <a:moveTo>
                    <a:pt x="487" y="1"/>
                  </a:moveTo>
                  <a:cubicBezTo>
                    <a:pt x="0" y="1"/>
                    <a:pt x="0" y="1"/>
                    <a:pt x="0" y="1"/>
                  </a:cubicBezTo>
                  <a:cubicBezTo>
                    <a:pt x="0" y="431"/>
                    <a:pt x="0" y="431"/>
                    <a:pt x="0" y="431"/>
                  </a:cubicBezTo>
                  <a:cubicBezTo>
                    <a:pt x="490" y="431"/>
                    <a:pt x="490" y="431"/>
                    <a:pt x="490" y="431"/>
                  </a:cubicBezTo>
                  <a:cubicBezTo>
                    <a:pt x="490" y="353"/>
                    <a:pt x="490" y="353"/>
                    <a:pt x="490" y="353"/>
                  </a:cubicBezTo>
                  <a:cubicBezTo>
                    <a:pt x="600" y="242"/>
                    <a:pt x="600" y="242"/>
                    <a:pt x="600" y="242"/>
                  </a:cubicBezTo>
                  <a:cubicBezTo>
                    <a:pt x="487" y="242"/>
                    <a:pt x="487" y="242"/>
                    <a:pt x="487" y="242"/>
                  </a:cubicBezTo>
                  <a:cubicBezTo>
                    <a:pt x="487" y="242"/>
                    <a:pt x="487" y="0"/>
                    <a:pt x="487" y="1"/>
                  </a:cubicBezTo>
                  <a:close/>
                </a:path>
              </a:pathLst>
            </a:custGeom>
            <a:gradFill flip="none" rotWithShape="1">
              <a:gsLst>
                <a:gs pos="100000">
                  <a:schemeClr val="accent3">
                    <a:alpha val="15000"/>
                  </a:schemeClr>
                </a:gs>
                <a:gs pos="0">
                  <a:schemeClr val="accent3">
                    <a:alpha val="0"/>
                  </a:schemeClr>
                </a:gs>
              </a:gsLst>
              <a:lin ang="0" scaled="1"/>
              <a:tileRect/>
            </a:gradFill>
          </p:spPr>
          <p:txBody>
            <a:bodyPr wrap="none" lIns="96000" tIns="0" rIns="0" bIns="0" anchor="ctr" anchorCtr="0">
              <a:noAutofit/>
            </a:bodyPr>
            <a:lstStyle/>
            <a:p>
              <a:pPr defTabSz="914377">
                <a:lnSpc>
                  <a:spcPct val="90000"/>
                </a:lnSpc>
                <a:defRPr/>
              </a:pPr>
              <a:endParaRPr lang="en-GB" sz="1600" dirty="0">
                <a:solidFill>
                  <a:srgbClr val="000000"/>
                </a:solidFill>
                <a:latin typeface="Arial" panose="020B0604020202020204" pitchFamily="34" charset="0"/>
                <a:cs typeface="Arial" panose="020B0604020202020204" pitchFamily="34" charset="0"/>
              </a:endParaRPr>
            </a:p>
          </p:txBody>
        </p:sp>
        <p:sp>
          <p:nvSpPr>
            <p:cNvPr id="102" name="Rectangle 167"/>
            <p:cNvSpPr/>
            <p:nvPr/>
          </p:nvSpPr>
          <p:spPr>
            <a:xfrm>
              <a:off x="-7385413" y="2567487"/>
              <a:ext cx="1756834" cy="1361767"/>
            </a:xfrm>
            <a:prstGeom prst="rect">
              <a:avLst/>
            </a:prstGeom>
            <a:noFill/>
            <a:ln>
              <a:noFill/>
            </a:ln>
          </p:spPr>
          <p:txBody>
            <a:bodyPr wrap="square">
              <a:spAutoFit/>
            </a:bodyPr>
            <a:lstStyle/>
            <a:p>
              <a:pPr defTabSz="1219170">
                <a:buClr>
                  <a:srgbClr val="0863CF"/>
                </a:buClr>
                <a:defRPr/>
              </a:pPr>
              <a:r>
                <a:rPr lang="en-GB" sz="1333" dirty="0">
                  <a:solidFill>
                    <a:srgbClr val="000000"/>
                  </a:solidFill>
                  <a:latin typeface="Arial" panose="020B0604020202020204" pitchFamily="34" charset="0"/>
                  <a:ea typeface="Imago" charset="0"/>
                  <a:cs typeface="Arial" panose="020B0604020202020204" pitchFamily="34" charset="0"/>
                </a:rPr>
                <a:t>1. The influenza viral </a:t>
              </a:r>
              <a:br>
                <a:rPr lang="en-GB" sz="1333" dirty="0">
                  <a:solidFill>
                    <a:srgbClr val="000000"/>
                  </a:solidFill>
                  <a:latin typeface="Arial" panose="020B0604020202020204" pitchFamily="34" charset="0"/>
                  <a:ea typeface="Imago" charset="0"/>
                  <a:cs typeface="Arial" panose="020B0604020202020204" pitchFamily="34" charset="0"/>
                </a:rPr>
              </a:br>
              <a:r>
                <a:rPr lang="en-GB" sz="1333" b="1" dirty="0">
                  <a:solidFill>
                    <a:srgbClr val="000000"/>
                  </a:solidFill>
                  <a:latin typeface="Arial" panose="020B0604020202020204" pitchFamily="34" charset="0"/>
                  <a:ea typeface="Imago" charset="0"/>
                  <a:cs typeface="Arial" panose="020B0604020202020204" pitchFamily="34" charset="0"/>
                </a:rPr>
                <a:t>RNA polymerase complex </a:t>
              </a:r>
              <a:r>
                <a:rPr lang="en-GB" sz="1333" dirty="0">
                  <a:solidFill>
                    <a:srgbClr val="000000"/>
                  </a:solidFill>
                  <a:latin typeface="Arial" panose="020B0604020202020204" pitchFamily="34" charset="0"/>
                  <a:ea typeface="Imago" charset="0"/>
                  <a:cs typeface="Arial" panose="020B0604020202020204" pitchFamily="34" charset="0"/>
                </a:rPr>
                <a:t>consists of:</a:t>
              </a:r>
              <a:endParaRPr lang="en-GB" sz="1333" baseline="30000" dirty="0">
                <a:solidFill>
                  <a:srgbClr val="000000"/>
                </a:solidFill>
                <a:latin typeface="Arial" panose="020B0604020202020204" pitchFamily="34" charset="0"/>
                <a:ea typeface="Imago" charset="0"/>
                <a:cs typeface="Arial" panose="020B0604020202020204" pitchFamily="34" charset="0"/>
              </a:endParaRPr>
            </a:p>
            <a:p>
              <a:pPr marL="215995" indent="-215995" defTabSz="1219170">
                <a:buClr>
                  <a:srgbClr val="0863CF"/>
                </a:buClr>
                <a:buFont typeface="Wingdings" pitchFamily="2" charset="2"/>
                <a:buChar char="§"/>
                <a:defRPr/>
              </a:pPr>
              <a:r>
                <a:rPr lang="en-GB" sz="1200" dirty="0">
                  <a:solidFill>
                    <a:srgbClr val="000000"/>
                  </a:solidFill>
                  <a:latin typeface="Arial" panose="020B0604020202020204" pitchFamily="34" charset="0"/>
                  <a:ea typeface="Imago" charset="0"/>
                  <a:cs typeface="Arial" panose="020B0604020202020204" pitchFamily="34" charset="0"/>
                </a:rPr>
                <a:t>viral RNA segm</a:t>
              </a:r>
              <a:r>
                <a:rPr lang="en-GB" sz="1200" dirty="0">
                  <a:solidFill>
                    <a:prstClr val="black"/>
                  </a:solidFill>
                  <a:latin typeface="Arial" panose="020B0604020202020204" pitchFamily="34" charset="0"/>
                  <a:ea typeface="Imago" charset="0"/>
                  <a:cs typeface="Arial" panose="020B0604020202020204" pitchFamily="34" charset="0"/>
                </a:rPr>
                <a:t>en</a:t>
              </a:r>
              <a:r>
                <a:rPr lang="en-GB" sz="1200" dirty="0">
                  <a:solidFill>
                    <a:srgbClr val="000000"/>
                  </a:solidFill>
                  <a:latin typeface="Arial" panose="020B0604020202020204" pitchFamily="34" charset="0"/>
                  <a:ea typeface="Imago" charset="0"/>
                  <a:cs typeface="Arial" panose="020B0604020202020204" pitchFamily="34" charset="0"/>
                </a:rPr>
                <a:t>ts</a:t>
              </a:r>
            </a:p>
            <a:p>
              <a:pPr marL="215995" indent="-215995" defTabSz="1219170">
                <a:buClr>
                  <a:srgbClr val="0863CF"/>
                </a:buClr>
                <a:buFont typeface="Wingdings" pitchFamily="2" charset="2"/>
                <a:buChar char="§"/>
                <a:defRPr/>
              </a:pPr>
              <a:r>
                <a:rPr lang="en-GB" sz="1200" dirty="0">
                  <a:solidFill>
                    <a:srgbClr val="000000"/>
                  </a:solidFill>
                  <a:latin typeface="Arial" panose="020B0604020202020204" pitchFamily="34" charset="0"/>
                  <a:ea typeface="Imago" charset="0"/>
                  <a:cs typeface="Arial" panose="020B0604020202020204" pitchFamily="34" charset="0"/>
                </a:rPr>
                <a:t>multiple NP molecules</a:t>
              </a:r>
            </a:p>
            <a:p>
              <a:pPr marL="215995" indent="-215995" defTabSz="1219170">
                <a:buClr>
                  <a:srgbClr val="0863CF"/>
                </a:buClr>
                <a:buFont typeface="Wingdings" pitchFamily="2" charset="2"/>
                <a:buChar char="§"/>
                <a:defRPr/>
              </a:pPr>
              <a:r>
                <a:rPr lang="en-GB" sz="1200" dirty="0">
                  <a:solidFill>
                    <a:srgbClr val="000000"/>
                  </a:solidFill>
                  <a:latin typeface="Arial" panose="020B0604020202020204" pitchFamily="34" charset="0"/>
                  <a:ea typeface="Imago" charset="0"/>
                  <a:cs typeface="Arial" panose="020B0604020202020204" pitchFamily="34" charset="0"/>
                </a:rPr>
                <a:t>a single, trimeric polymerase complex comprising PA, PB1 and PB2 subunits</a:t>
              </a:r>
              <a:r>
                <a:rPr lang="en-GB" sz="1067" baseline="30000" dirty="0">
                  <a:solidFill>
                    <a:srgbClr val="000000"/>
                  </a:solidFill>
                  <a:latin typeface="Arial" panose="020B0604020202020204" pitchFamily="34" charset="0"/>
                  <a:ea typeface="Imago" charset="0"/>
                  <a:cs typeface="Arial" panose="020B0604020202020204" pitchFamily="34" charset="0"/>
                </a:rPr>
                <a:t>1,2</a:t>
              </a:r>
            </a:p>
          </p:txBody>
        </p:sp>
        <p:sp>
          <p:nvSpPr>
            <p:cNvPr id="103" name="Freeform 6"/>
            <p:cNvSpPr>
              <a:spLocks/>
            </p:cNvSpPr>
            <p:nvPr/>
          </p:nvSpPr>
          <p:spPr bwMode="auto">
            <a:xfrm>
              <a:off x="-7404572" y="2474913"/>
              <a:ext cx="2187575" cy="1570038"/>
            </a:xfrm>
            <a:custGeom>
              <a:avLst/>
              <a:gdLst>
                <a:gd name="T0" fmla="*/ 0 w 1378"/>
                <a:gd name="T1" fmla="*/ 989 h 989"/>
                <a:gd name="T2" fmla="*/ 1122 w 1378"/>
                <a:gd name="T3" fmla="*/ 989 h 989"/>
                <a:gd name="T4" fmla="*/ 1122 w 1378"/>
                <a:gd name="T5" fmla="*/ 816 h 989"/>
                <a:gd name="T6" fmla="*/ 1378 w 1378"/>
                <a:gd name="T7" fmla="*/ 561 h 989"/>
                <a:gd name="T8" fmla="*/ 1118 w 1378"/>
                <a:gd name="T9" fmla="*/ 561 h 989"/>
                <a:gd name="T10" fmla="*/ 1118 w 1378"/>
                <a:gd name="T11" fmla="*/ 0 h 989"/>
              </a:gdLst>
              <a:ahLst/>
              <a:cxnLst>
                <a:cxn ang="0">
                  <a:pos x="T0" y="T1"/>
                </a:cxn>
                <a:cxn ang="0">
                  <a:pos x="T2" y="T3"/>
                </a:cxn>
                <a:cxn ang="0">
                  <a:pos x="T4" y="T5"/>
                </a:cxn>
                <a:cxn ang="0">
                  <a:pos x="T6" y="T7"/>
                </a:cxn>
                <a:cxn ang="0">
                  <a:pos x="T8" y="T9"/>
                </a:cxn>
                <a:cxn ang="0">
                  <a:pos x="T10" y="T11"/>
                </a:cxn>
              </a:cxnLst>
              <a:rect l="0" t="0" r="r" b="b"/>
              <a:pathLst>
                <a:path w="1378" h="989">
                  <a:moveTo>
                    <a:pt x="0" y="989"/>
                  </a:moveTo>
                  <a:lnTo>
                    <a:pt x="1122" y="989"/>
                  </a:lnTo>
                  <a:lnTo>
                    <a:pt x="1122" y="816"/>
                  </a:lnTo>
                  <a:lnTo>
                    <a:pt x="1378" y="561"/>
                  </a:lnTo>
                  <a:lnTo>
                    <a:pt x="1118" y="561"/>
                  </a:lnTo>
                  <a:lnTo>
                    <a:pt x="1118" y="0"/>
                  </a:lnTo>
                </a:path>
              </a:pathLst>
            </a:custGeom>
            <a:noFill/>
            <a:ln w="1428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defRPr/>
              </a:pPr>
              <a:endParaRPr lang="en-GB" dirty="0">
                <a:solidFill>
                  <a:srgbClr val="000000"/>
                </a:solidFill>
                <a:latin typeface="Arial" panose="020B0604020202020204" pitchFamily="34" charset="0"/>
                <a:cs typeface="Arial" panose="020B0604020202020204" pitchFamily="34" charset="0"/>
              </a:endParaRPr>
            </a:p>
          </p:txBody>
        </p:sp>
      </p:grpSp>
      <p:grpSp>
        <p:nvGrpSpPr>
          <p:cNvPr id="104" name="Group 158"/>
          <p:cNvGrpSpPr/>
          <p:nvPr/>
        </p:nvGrpSpPr>
        <p:grpSpPr>
          <a:xfrm>
            <a:off x="8003145" y="4345956"/>
            <a:ext cx="2690843" cy="942580"/>
            <a:chOff x="-3029787" y="2942728"/>
            <a:chExt cx="2018132" cy="706935"/>
          </a:xfrm>
        </p:grpSpPr>
        <p:sp>
          <p:nvSpPr>
            <p:cNvPr id="105" name="Freeform 13"/>
            <p:cNvSpPr>
              <a:spLocks/>
            </p:cNvSpPr>
            <p:nvPr/>
          </p:nvSpPr>
          <p:spPr bwMode="auto">
            <a:xfrm>
              <a:off x="-3024366" y="2942728"/>
              <a:ext cx="1913207" cy="703760"/>
            </a:xfrm>
            <a:custGeom>
              <a:avLst/>
              <a:gdLst>
                <a:gd name="T0" fmla="*/ 76 w 927"/>
                <a:gd name="T1" fmla="*/ 49 h 274"/>
                <a:gd name="T2" fmla="*/ 0 w 927"/>
                <a:gd name="T3" fmla="*/ 126 h 274"/>
                <a:gd name="T4" fmla="*/ 78 w 927"/>
                <a:gd name="T5" fmla="*/ 203 h 274"/>
                <a:gd name="T6" fmla="*/ 78 w 927"/>
                <a:gd name="T7" fmla="*/ 274 h 274"/>
                <a:gd name="T8" fmla="*/ 927 w 927"/>
                <a:gd name="T9" fmla="*/ 274 h 274"/>
                <a:gd name="T10" fmla="*/ 927 w 927"/>
                <a:gd name="T11" fmla="*/ 0 h 274"/>
                <a:gd name="T12" fmla="*/ 76 w 927"/>
                <a:gd name="T13" fmla="*/ 0 h 274"/>
                <a:gd name="T14" fmla="*/ 76 w 927"/>
                <a:gd name="T15" fmla="*/ 49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7" h="274">
                  <a:moveTo>
                    <a:pt x="76" y="49"/>
                  </a:moveTo>
                  <a:lnTo>
                    <a:pt x="0" y="126"/>
                  </a:lnTo>
                  <a:lnTo>
                    <a:pt x="78" y="203"/>
                  </a:lnTo>
                  <a:lnTo>
                    <a:pt x="78" y="274"/>
                  </a:lnTo>
                  <a:lnTo>
                    <a:pt x="927" y="274"/>
                  </a:lnTo>
                  <a:lnTo>
                    <a:pt x="927" y="0"/>
                  </a:lnTo>
                  <a:lnTo>
                    <a:pt x="76" y="0"/>
                  </a:lnTo>
                  <a:lnTo>
                    <a:pt x="76" y="49"/>
                  </a:lnTo>
                  <a:close/>
                </a:path>
              </a:pathLst>
            </a:custGeom>
            <a:solidFill>
              <a:schemeClr val="accent4">
                <a:lumMod val="20000"/>
                <a:lumOff val="80000"/>
              </a:schemeClr>
            </a:solidFill>
          </p:spPr>
          <p:txBody>
            <a:bodyPr wrap="none" lIns="96000" tIns="0" rIns="0" bIns="0" anchor="ctr" anchorCtr="0">
              <a:noAutofit/>
            </a:bodyPr>
            <a:lstStyle/>
            <a:p>
              <a:pPr defTabSz="914377">
                <a:lnSpc>
                  <a:spcPct val="90000"/>
                </a:lnSpc>
                <a:defRPr/>
              </a:pPr>
              <a:endParaRPr lang="en-GB" sz="1600" dirty="0">
                <a:solidFill>
                  <a:srgbClr val="000000"/>
                </a:solidFill>
                <a:latin typeface="Arial" panose="020B0604020202020204" pitchFamily="34" charset="0"/>
                <a:cs typeface="Arial" panose="020B0604020202020204" pitchFamily="34" charset="0"/>
              </a:endParaRPr>
            </a:p>
          </p:txBody>
        </p:sp>
        <p:sp>
          <p:nvSpPr>
            <p:cNvPr id="106" name="Rectangle 159"/>
            <p:cNvSpPr/>
            <p:nvPr/>
          </p:nvSpPr>
          <p:spPr>
            <a:xfrm>
              <a:off x="-2861697" y="2949655"/>
              <a:ext cx="1850042" cy="684611"/>
            </a:xfrm>
            <a:prstGeom prst="rect">
              <a:avLst/>
            </a:prstGeom>
            <a:noFill/>
            <a:ln>
              <a:noFill/>
            </a:ln>
          </p:spPr>
          <p:txBody>
            <a:bodyPr wrap="square">
              <a:spAutoFit/>
            </a:bodyPr>
            <a:lstStyle/>
            <a:p>
              <a:pPr defTabSz="685766">
                <a:defRPr/>
              </a:pPr>
              <a:r>
                <a:rPr lang="en-US" sz="1333" kern="0" dirty="0">
                  <a:solidFill>
                    <a:prstClr val="black"/>
                  </a:solidFill>
                  <a:latin typeface="Arial" panose="020B0604020202020204" pitchFamily="34" charset="0"/>
                  <a:cs typeface="Arial" panose="020B0604020202020204" pitchFamily="34" charset="0"/>
                  <a:sym typeface="Arial"/>
                </a:rPr>
                <a:t>3. </a:t>
              </a:r>
              <a:r>
                <a:rPr lang="en-GB" sz="1333" kern="0" dirty="0">
                  <a:solidFill>
                    <a:prstClr val="black"/>
                  </a:solidFill>
                  <a:latin typeface="Arial" panose="020B0604020202020204" pitchFamily="34" charset="0"/>
                  <a:cs typeface="Arial" panose="020B0604020202020204" pitchFamily="34" charset="0"/>
                  <a:sym typeface="Arial"/>
                </a:rPr>
                <a:t>Transcription of the viral genome starts with the cellular ‘cap’ as a primer to transcribe viral mRNA</a:t>
              </a:r>
              <a:endParaRPr lang="en-GB" sz="1333" baseline="30000" dirty="0">
                <a:solidFill>
                  <a:prstClr val="black"/>
                </a:solidFill>
                <a:latin typeface="Arial" panose="020B0604020202020204" pitchFamily="34" charset="0"/>
                <a:ea typeface="Imago" charset="0"/>
                <a:cs typeface="Arial" panose="020B0604020202020204" pitchFamily="34" charset="0"/>
              </a:endParaRPr>
            </a:p>
          </p:txBody>
        </p:sp>
        <p:sp>
          <p:nvSpPr>
            <p:cNvPr id="107" name="Freeform 7"/>
            <p:cNvSpPr>
              <a:spLocks/>
            </p:cNvSpPr>
            <p:nvPr/>
          </p:nvSpPr>
          <p:spPr bwMode="auto">
            <a:xfrm>
              <a:off x="-3029787" y="2942728"/>
              <a:ext cx="1920875" cy="706935"/>
            </a:xfrm>
            <a:custGeom>
              <a:avLst/>
              <a:gdLst>
                <a:gd name="T0" fmla="*/ 101 w 1210"/>
                <a:gd name="T1" fmla="*/ 0 h 359"/>
                <a:gd name="T2" fmla="*/ 101 w 1210"/>
                <a:gd name="T3" fmla="*/ 64 h 359"/>
                <a:gd name="T4" fmla="*/ 0 w 1210"/>
                <a:gd name="T5" fmla="*/ 163 h 359"/>
                <a:gd name="T6" fmla="*/ 106 w 1210"/>
                <a:gd name="T7" fmla="*/ 267 h 359"/>
                <a:gd name="T8" fmla="*/ 106 w 1210"/>
                <a:gd name="T9" fmla="*/ 359 h 359"/>
                <a:gd name="T10" fmla="*/ 1210 w 1210"/>
                <a:gd name="T11" fmla="*/ 359 h 359"/>
              </a:gdLst>
              <a:ahLst/>
              <a:cxnLst>
                <a:cxn ang="0">
                  <a:pos x="T0" y="T1"/>
                </a:cxn>
                <a:cxn ang="0">
                  <a:pos x="T2" y="T3"/>
                </a:cxn>
                <a:cxn ang="0">
                  <a:pos x="T4" y="T5"/>
                </a:cxn>
                <a:cxn ang="0">
                  <a:pos x="T6" y="T7"/>
                </a:cxn>
                <a:cxn ang="0">
                  <a:pos x="T8" y="T9"/>
                </a:cxn>
                <a:cxn ang="0">
                  <a:pos x="T10" y="T11"/>
                </a:cxn>
              </a:cxnLst>
              <a:rect l="0" t="0" r="r" b="b"/>
              <a:pathLst>
                <a:path w="1210" h="359">
                  <a:moveTo>
                    <a:pt x="101" y="0"/>
                  </a:moveTo>
                  <a:lnTo>
                    <a:pt x="101" y="64"/>
                  </a:lnTo>
                  <a:lnTo>
                    <a:pt x="0" y="163"/>
                  </a:lnTo>
                  <a:lnTo>
                    <a:pt x="106" y="267"/>
                  </a:lnTo>
                  <a:lnTo>
                    <a:pt x="106" y="359"/>
                  </a:lnTo>
                  <a:lnTo>
                    <a:pt x="1210" y="359"/>
                  </a:lnTo>
                </a:path>
              </a:pathLst>
            </a:custGeom>
            <a:noFill/>
            <a:ln w="1428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defRPr/>
              </a:pPr>
              <a:endParaRPr lang="en-GB" dirty="0">
                <a:solidFill>
                  <a:srgbClr val="000000"/>
                </a:solidFill>
                <a:latin typeface="Arial" panose="020B0604020202020204" pitchFamily="34" charset="0"/>
                <a:cs typeface="Arial" panose="020B0604020202020204" pitchFamily="34" charset="0"/>
              </a:endParaRPr>
            </a:p>
          </p:txBody>
        </p:sp>
      </p:grpSp>
      <p:grpSp>
        <p:nvGrpSpPr>
          <p:cNvPr id="108" name="Group 2"/>
          <p:cNvGrpSpPr/>
          <p:nvPr/>
        </p:nvGrpSpPr>
        <p:grpSpPr>
          <a:xfrm>
            <a:off x="5060549" y="3022014"/>
            <a:ext cx="1269451" cy="2838295"/>
            <a:chOff x="3547911" y="2311112"/>
            <a:chExt cx="952088" cy="2128721"/>
          </a:xfrm>
        </p:grpSpPr>
        <p:grpSp>
          <p:nvGrpSpPr>
            <p:cNvPr id="109" name="Group 143"/>
            <p:cNvGrpSpPr/>
            <p:nvPr/>
          </p:nvGrpSpPr>
          <p:grpSpPr>
            <a:xfrm>
              <a:off x="3547911" y="2311112"/>
              <a:ext cx="952088" cy="1422514"/>
              <a:chOff x="3189771" y="1850754"/>
              <a:chExt cx="952088" cy="1422514"/>
            </a:xfrm>
          </p:grpSpPr>
          <p:sp>
            <p:nvSpPr>
              <p:cNvPr id="111" name="TextBox 145"/>
              <p:cNvSpPr txBox="1"/>
              <p:nvPr/>
            </p:nvSpPr>
            <p:spPr>
              <a:xfrm>
                <a:off x="3267159" y="2829182"/>
                <a:ext cx="508666" cy="376930"/>
              </a:xfrm>
              <a:prstGeom prst="rect">
                <a:avLst/>
              </a:prstGeom>
              <a:noFill/>
            </p:spPr>
            <p:txBody>
              <a:bodyPr wrap="square" rtlCol="0" anchor="ctr">
                <a:spAutoFit/>
              </a:bodyPr>
              <a:lstStyle/>
              <a:p>
                <a:pPr algn="r" defTabSz="685783">
                  <a:defRPr/>
                </a:pPr>
                <a:r>
                  <a:rPr lang="en-GB" sz="1333" b="1" kern="0" dirty="0">
                    <a:solidFill>
                      <a:srgbClr val="9C5252"/>
                    </a:solidFill>
                    <a:latin typeface="Arial" panose="020B0604020202020204" pitchFamily="34" charset="0"/>
                    <a:cs typeface="Arial" panose="020B0604020202020204" pitchFamily="34" charset="0"/>
                    <a:sym typeface="Arial"/>
                  </a:rPr>
                  <a:t>Host</a:t>
                </a:r>
              </a:p>
              <a:p>
                <a:pPr algn="r" defTabSz="685783">
                  <a:defRPr/>
                </a:pPr>
                <a:r>
                  <a:rPr lang="en-GB" sz="1333" b="1" kern="0" dirty="0">
                    <a:solidFill>
                      <a:srgbClr val="9C5252"/>
                    </a:solidFill>
                    <a:latin typeface="Arial" panose="020B0604020202020204" pitchFamily="34" charset="0"/>
                    <a:cs typeface="Arial" panose="020B0604020202020204" pitchFamily="34" charset="0"/>
                    <a:sym typeface="Arial"/>
                  </a:rPr>
                  <a:t>RNA</a:t>
                </a:r>
              </a:p>
            </p:txBody>
          </p:sp>
          <p:grpSp>
            <p:nvGrpSpPr>
              <p:cNvPr id="112" name="Group 146"/>
              <p:cNvGrpSpPr/>
              <p:nvPr/>
            </p:nvGrpSpPr>
            <p:grpSpPr>
              <a:xfrm rot="1218823">
                <a:off x="3189771" y="2112275"/>
                <a:ext cx="952088" cy="1160993"/>
                <a:chOff x="1970530" y="5029890"/>
                <a:chExt cx="1314390" cy="1591496"/>
              </a:xfrm>
            </p:grpSpPr>
            <p:cxnSp>
              <p:nvCxnSpPr>
                <p:cNvPr id="114" name="Curved Connector 148"/>
                <p:cNvCxnSpPr/>
                <p:nvPr/>
              </p:nvCxnSpPr>
              <p:spPr>
                <a:xfrm rot="16200000" flipH="1">
                  <a:off x="1944720" y="5055700"/>
                  <a:ext cx="271076" cy="219456"/>
                </a:xfrm>
                <a:prstGeom prst="curvedConnector3">
                  <a:avLst/>
                </a:prstGeom>
                <a:ln>
                  <a:solidFill>
                    <a:srgbClr val="9C5252"/>
                  </a:solidFill>
                </a:ln>
              </p:spPr>
              <p:style>
                <a:lnRef idx="1">
                  <a:schemeClr val="accent2"/>
                </a:lnRef>
                <a:fillRef idx="0">
                  <a:schemeClr val="accent2"/>
                </a:fillRef>
                <a:effectRef idx="0">
                  <a:schemeClr val="accent2"/>
                </a:effectRef>
                <a:fontRef idx="minor">
                  <a:schemeClr val="tx1"/>
                </a:fontRef>
              </p:style>
            </p:cxnSp>
            <p:cxnSp>
              <p:nvCxnSpPr>
                <p:cNvPr id="115" name="Curved Connector 149"/>
                <p:cNvCxnSpPr/>
                <p:nvPr/>
              </p:nvCxnSpPr>
              <p:spPr>
                <a:xfrm rot="16200000" flipH="1">
                  <a:off x="2164177" y="5320162"/>
                  <a:ext cx="271076" cy="219456"/>
                </a:xfrm>
                <a:prstGeom prst="curvedConnector3">
                  <a:avLst/>
                </a:prstGeom>
                <a:ln>
                  <a:solidFill>
                    <a:srgbClr val="9C5252"/>
                  </a:solidFill>
                </a:ln>
              </p:spPr>
              <p:style>
                <a:lnRef idx="1">
                  <a:schemeClr val="accent2"/>
                </a:lnRef>
                <a:fillRef idx="0">
                  <a:schemeClr val="accent2"/>
                </a:fillRef>
                <a:effectRef idx="0">
                  <a:schemeClr val="accent2"/>
                </a:effectRef>
                <a:fontRef idx="minor">
                  <a:schemeClr val="tx1"/>
                </a:fontRef>
              </p:style>
            </p:cxnSp>
            <p:cxnSp>
              <p:nvCxnSpPr>
                <p:cNvPr id="116" name="Curved Connector 150"/>
                <p:cNvCxnSpPr/>
                <p:nvPr/>
              </p:nvCxnSpPr>
              <p:spPr>
                <a:xfrm rot="16200000" flipH="1">
                  <a:off x="2383633" y="5583198"/>
                  <a:ext cx="271076" cy="219456"/>
                </a:xfrm>
                <a:prstGeom prst="curvedConnector3">
                  <a:avLst/>
                </a:prstGeom>
                <a:ln>
                  <a:solidFill>
                    <a:srgbClr val="9C5252"/>
                  </a:solidFill>
                </a:ln>
              </p:spPr>
              <p:style>
                <a:lnRef idx="1">
                  <a:schemeClr val="accent2"/>
                </a:lnRef>
                <a:fillRef idx="0">
                  <a:schemeClr val="accent2"/>
                </a:fillRef>
                <a:effectRef idx="0">
                  <a:schemeClr val="accent2"/>
                </a:effectRef>
                <a:fontRef idx="minor">
                  <a:schemeClr val="tx1"/>
                </a:fontRef>
              </p:style>
            </p:cxnSp>
            <p:cxnSp>
              <p:nvCxnSpPr>
                <p:cNvPr id="117" name="Curved Connector 151"/>
                <p:cNvCxnSpPr/>
                <p:nvPr/>
              </p:nvCxnSpPr>
              <p:spPr>
                <a:xfrm rot="16200000" flipH="1">
                  <a:off x="2603090" y="5847660"/>
                  <a:ext cx="271076" cy="219456"/>
                </a:xfrm>
                <a:prstGeom prst="curvedConnector3">
                  <a:avLst/>
                </a:prstGeom>
                <a:ln>
                  <a:solidFill>
                    <a:srgbClr val="9C5252"/>
                  </a:solidFill>
                </a:ln>
              </p:spPr>
              <p:style>
                <a:lnRef idx="1">
                  <a:schemeClr val="accent2"/>
                </a:lnRef>
                <a:fillRef idx="0">
                  <a:schemeClr val="accent2"/>
                </a:fillRef>
                <a:effectRef idx="0">
                  <a:schemeClr val="accent2"/>
                </a:effectRef>
                <a:fontRef idx="minor">
                  <a:schemeClr val="tx1"/>
                </a:fontRef>
              </p:style>
            </p:cxnSp>
            <p:cxnSp>
              <p:nvCxnSpPr>
                <p:cNvPr id="118" name="Curved Connector 152"/>
                <p:cNvCxnSpPr/>
                <p:nvPr/>
              </p:nvCxnSpPr>
              <p:spPr>
                <a:xfrm rot="16200000" flipH="1">
                  <a:off x="2820197" y="6111658"/>
                  <a:ext cx="271076" cy="219456"/>
                </a:xfrm>
                <a:prstGeom prst="curvedConnector3">
                  <a:avLst/>
                </a:prstGeom>
                <a:ln>
                  <a:solidFill>
                    <a:srgbClr val="9C5252"/>
                  </a:solidFill>
                </a:ln>
              </p:spPr>
              <p:style>
                <a:lnRef idx="1">
                  <a:schemeClr val="accent2"/>
                </a:lnRef>
                <a:fillRef idx="0">
                  <a:schemeClr val="accent2"/>
                </a:fillRef>
                <a:effectRef idx="0">
                  <a:schemeClr val="accent2"/>
                </a:effectRef>
                <a:fontRef idx="minor">
                  <a:schemeClr val="tx1"/>
                </a:fontRef>
              </p:style>
            </p:cxnSp>
            <p:cxnSp>
              <p:nvCxnSpPr>
                <p:cNvPr id="119" name="Curved Connector 153"/>
                <p:cNvCxnSpPr/>
                <p:nvPr/>
              </p:nvCxnSpPr>
              <p:spPr>
                <a:xfrm rot="16200000" flipH="1">
                  <a:off x="3039654" y="6376120"/>
                  <a:ext cx="271076" cy="219456"/>
                </a:xfrm>
                <a:prstGeom prst="curvedConnector3">
                  <a:avLst/>
                </a:prstGeom>
                <a:ln>
                  <a:solidFill>
                    <a:srgbClr val="9C5252"/>
                  </a:solidFill>
                </a:ln>
              </p:spPr>
              <p:style>
                <a:lnRef idx="1">
                  <a:schemeClr val="accent2"/>
                </a:lnRef>
                <a:fillRef idx="0">
                  <a:schemeClr val="accent2"/>
                </a:fillRef>
                <a:effectRef idx="0">
                  <a:schemeClr val="accent2"/>
                </a:effectRef>
                <a:fontRef idx="minor">
                  <a:schemeClr val="tx1"/>
                </a:fontRef>
              </p:style>
            </p:cxnSp>
          </p:grpSp>
          <p:sp>
            <p:nvSpPr>
              <p:cNvPr id="113" name="Oval 147"/>
              <p:cNvSpPr/>
              <p:nvPr/>
            </p:nvSpPr>
            <p:spPr>
              <a:xfrm>
                <a:off x="3305525" y="1850754"/>
                <a:ext cx="210452" cy="2299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914377">
                  <a:defRPr/>
                </a:pPr>
                <a:r>
                  <a:rPr lang="en-US" sz="1333" kern="0" dirty="0">
                    <a:solidFill>
                      <a:srgbClr val="E4E9EF"/>
                    </a:solidFill>
                    <a:latin typeface="Arial" panose="020B0604020202020204" pitchFamily="34" charset="0"/>
                    <a:cs typeface="Arial" panose="020B0604020202020204" pitchFamily="34" charset="0"/>
                    <a:sym typeface="Arial"/>
                  </a:rPr>
                  <a:t>C</a:t>
                </a:r>
              </a:p>
            </p:txBody>
          </p:sp>
        </p:grpSp>
        <p:sp>
          <p:nvSpPr>
            <p:cNvPr id="110" name="TextBox 162"/>
            <p:cNvSpPr txBox="1"/>
            <p:nvPr/>
          </p:nvSpPr>
          <p:spPr>
            <a:xfrm rot="4218461">
              <a:off x="4035736" y="4046095"/>
              <a:ext cx="637435" cy="150041"/>
            </a:xfrm>
            <a:prstGeom prst="rect">
              <a:avLst/>
            </a:prstGeom>
            <a:noFill/>
          </p:spPr>
          <p:txBody>
            <a:bodyPr wrap="none" rtlCol="0">
              <a:spAutoFit/>
            </a:bodyPr>
            <a:lstStyle/>
            <a:p>
              <a:pPr defTabSz="914377">
                <a:defRPr/>
              </a:pPr>
              <a:r>
                <a:rPr lang="en-US" sz="200" kern="0" dirty="0">
                  <a:solidFill>
                    <a:srgbClr val="9C5252"/>
                  </a:solidFill>
                  <a:latin typeface="Arial" panose="020B0604020202020204" pitchFamily="34" charset="0"/>
                  <a:cs typeface="Arial" panose="020B0604020202020204" pitchFamily="34" charset="0"/>
                  <a:sym typeface="Arial"/>
                </a:rPr>
                <a:t>A</a:t>
              </a:r>
              <a:r>
                <a:rPr lang="en-US" sz="300" kern="0" dirty="0">
                  <a:solidFill>
                    <a:srgbClr val="9C5252"/>
                  </a:solidFill>
                  <a:latin typeface="Arial" panose="020B0604020202020204" pitchFamily="34" charset="0"/>
                  <a:cs typeface="Arial" panose="020B0604020202020204" pitchFamily="34" charset="0"/>
                  <a:sym typeface="Arial"/>
                </a:rPr>
                <a:t>A</a:t>
              </a:r>
              <a:r>
                <a:rPr lang="en-US" sz="400" kern="0" dirty="0">
                  <a:solidFill>
                    <a:srgbClr val="9C5252"/>
                  </a:solidFill>
                  <a:latin typeface="Arial" panose="020B0604020202020204" pitchFamily="34" charset="0"/>
                  <a:cs typeface="Arial" panose="020B0604020202020204" pitchFamily="34" charset="0"/>
                  <a:sym typeface="Arial"/>
                </a:rPr>
                <a:t>A</a:t>
              </a:r>
              <a:r>
                <a:rPr lang="en-US" sz="500" kern="0" dirty="0">
                  <a:solidFill>
                    <a:srgbClr val="9C5252"/>
                  </a:solidFill>
                  <a:latin typeface="Arial" panose="020B0604020202020204" pitchFamily="34" charset="0"/>
                  <a:cs typeface="Arial" panose="020B0604020202020204" pitchFamily="34" charset="0"/>
                  <a:sym typeface="Arial"/>
                </a:rPr>
                <a:t>AA</a:t>
              </a:r>
              <a:r>
                <a:rPr lang="en-US" sz="600" kern="0" dirty="0">
                  <a:solidFill>
                    <a:srgbClr val="9C5252"/>
                  </a:solidFill>
                  <a:latin typeface="Arial" panose="020B0604020202020204" pitchFamily="34" charset="0"/>
                  <a:cs typeface="Arial" panose="020B0604020202020204" pitchFamily="34" charset="0"/>
                  <a:sym typeface="Arial"/>
                </a:rPr>
                <a:t>AAAA</a:t>
              </a:r>
              <a:r>
                <a:rPr lang="en-US" sz="700" kern="0" dirty="0">
                  <a:solidFill>
                    <a:srgbClr val="9C5252"/>
                  </a:solidFill>
                  <a:latin typeface="Arial" panose="020B0604020202020204" pitchFamily="34" charset="0"/>
                  <a:cs typeface="Arial" panose="020B0604020202020204" pitchFamily="34" charset="0"/>
                  <a:sym typeface="Arial"/>
                </a:rPr>
                <a:t>AAAAA</a:t>
              </a:r>
            </a:p>
          </p:txBody>
        </p:sp>
      </p:grpSp>
      <p:sp>
        <p:nvSpPr>
          <p:cNvPr id="120" name="文字方塊 119"/>
          <p:cNvSpPr txBox="1"/>
          <p:nvPr/>
        </p:nvSpPr>
        <p:spPr>
          <a:xfrm>
            <a:off x="3934638" y="5989864"/>
            <a:ext cx="1402948" cy="276999"/>
          </a:xfrm>
          <a:prstGeom prst="rect">
            <a:avLst/>
          </a:prstGeom>
          <a:noFill/>
        </p:spPr>
        <p:txBody>
          <a:bodyPr wrap="none" rtlCol="0">
            <a:spAutoFit/>
          </a:bodyPr>
          <a:lstStyle/>
          <a:p>
            <a:r>
              <a:rPr lang="en-US" altLang="zh-TW" sz="1200" dirty="0">
                <a:latin typeface="Arial" panose="020B0604020202020204" pitchFamily="34" charset="0"/>
                <a:cs typeface="Arial" panose="020B0604020202020204" pitchFamily="34" charset="0"/>
              </a:rPr>
              <a:t>NP: nucleoprotein</a:t>
            </a:r>
            <a:endParaRPr lang="zh-TW" altLang="en-US" sz="1200" dirty="0">
              <a:latin typeface="Arial" panose="020B0604020202020204" pitchFamily="34" charset="0"/>
              <a:cs typeface="Arial" panose="020B0604020202020204" pitchFamily="34" charset="0"/>
            </a:endParaRPr>
          </a:p>
        </p:txBody>
      </p:sp>
      <p:sp>
        <p:nvSpPr>
          <p:cNvPr id="121" name="投影片編號版面配置區 120"/>
          <p:cNvSpPr>
            <a:spLocks noGrp="1"/>
          </p:cNvSpPr>
          <p:nvPr>
            <p:ph type="sldNum" sz="quarter" idx="12"/>
          </p:nvPr>
        </p:nvSpPr>
        <p:spPr>
          <a:xfrm>
            <a:off x="8286747" y="6356352"/>
            <a:ext cx="2057400" cy="365125"/>
          </a:xfrm>
        </p:spPr>
        <p:txBody>
          <a:bodyPr/>
          <a:lstStyle/>
          <a:p>
            <a:fld id="{9163E32D-F43C-49C5-8F8F-5A836B846136}" type="slidenum">
              <a:rPr lang="zh-TW" altLang="en-US" smtClean="0">
                <a:solidFill>
                  <a:srgbClr val="898989"/>
                </a:solidFill>
                <a:latin typeface="Arial" panose="020B0604020202020204" pitchFamily="34" charset="0"/>
                <a:cs typeface="Arial" panose="020B0604020202020204" pitchFamily="34" charset="0"/>
              </a:rPr>
              <a:t>46</a:t>
            </a:fld>
            <a:endParaRPr lang="zh-TW" altLang="en-US">
              <a:solidFill>
                <a:srgbClr val="8989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4479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defTabSz="914354">
              <a:defRPr/>
            </a:pPr>
            <a:fld id="{B5A1672B-BB48-B049-AB1F-E1B45EF7E5A3}" type="slidenum">
              <a:rPr lang="en-US" sz="1200">
                <a:solidFill>
                  <a:prstClr val="black">
                    <a:lumMod val="50000"/>
                    <a:lumOff val="50000"/>
                  </a:prstClr>
                </a:solidFill>
                <a:latin typeface="Arial"/>
                <a:ea typeface="微軟正黑體"/>
              </a:rPr>
              <a:pPr defTabSz="914354">
                <a:defRPr/>
              </a:pPr>
              <a:t>47</a:t>
            </a:fld>
            <a:endParaRPr lang="en-US" sz="1200" dirty="0">
              <a:solidFill>
                <a:prstClr val="black">
                  <a:lumMod val="50000"/>
                  <a:lumOff val="50000"/>
                </a:prstClr>
              </a:solidFill>
              <a:latin typeface="Arial"/>
              <a:ea typeface="微軟正黑體"/>
            </a:endParaRPr>
          </a:p>
        </p:txBody>
      </p:sp>
      <p:sp>
        <p:nvSpPr>
          <p:cNvPr id="7" name="矩形 6"/>
          <p:cNvSpPr/>
          <p:nvPr/>
        </p:nvSpPr>
        <p:spPr>
          <a:xfrm>
            <a:off x="3191104" y="6498734"/>
            <a:ext cx="5067707" cy="276999"/>
          </a:xfrm>
          <a:prstGeom prst="rect">
            <a:avLst/>
          </a:prstGeom>
        </p:spPr>
        <p:txBody>
          <a:bodyPr wrap="square">
            <a:spAutoFit/>
          </a:bodyPr>
          <a:lstStyle/>
          <a:p>
            <a:pPr defTabSz="457200">
              <a:defRPr/>
            </a:pPr>
            <a:r>
              <a:rPr lang="da-DK" altLang="zh-TW" sz="1200" dirty="0">
                <a:solidFill>
                  <a:prstClr val="black"/>
                </a:solidFill>
                <a:latin typeface="Arial"/>
                <a:ea typeface="微軟正黑體"/>
              </a:rPr>
              <a:t>3. Ikematsu H, et al. N Engl J Med. 2020 doi: 10.1056/NEJMoa1915341.</a:t>
            </a:r>
            <a:endParaRPr lang="zh-TW" altLang="en-US" sz="1200" dirty="0">
              <a:solidFill>
                <a:prstClr val="black"/>
              </a:solidFill>
              <a:latin typeface="Arial"/>
              <a:ea typeface="微軟正黑體"/>
            </a:endParaRPr>
          </a:p>
        </p:txBody>
      </p:sp>
      <p:sp>
        <p:nvSpPr>
          <p:cNvPr id="8" name="矩形 7">
            <a:extLst>
              <a:ext uri="{FF2B5EF4-FFF2-40B4-BE49-F238E27FC236}">
                <a16:creationId xmlns:a16="http://schemas.microsoft.com/office/drawing/2014/main" id="{66A9EA40-4D71-4B16-9856-06C11BB70E1A}"/>
              </a:ext>
            </a:extLst>
          </p:cNvPr>
          <p:cNvSpPr/>
          <p:nvPr/>
        </p:nvSpPr>
        <p:spPr>
          <a:xfrm>
            <a:off x="2837136" y="6292741"/>
            <a:ext cx="4828171" cy="276999"/>
          </a:xfrm>
          <a:prstGeom prst="rect">
            <a:avLst/>
          </a:prstGeom>
        </p:spPr>
        <p:txBody>
          <a:bodyPr wrap="square">
            <a:spAutoFit/>
          </a:bodyPr>
          <a:lstStyle/>
          <a:p>
            <a:pPr algn="r" defTabSz="914377">
              <a:defRPr/>
            </a:pPr>
            <a:r>
              <a:rPr lang="en-US" altLang="zh-TW" sz="1200" dirty="0">
                <a:solidFill>
                  <a:prstClr val="black"/>
                </a:solidFill>
                <a:latin typeface="Arial" panose="020B0604020202020204" pitchFamily="34" charset="0"/>
                <a:ea typeface="微軟正黑體" panose="020B0604030504040204" pitchFamily="34" charset="-120"/>
                <a:cs typeface="Arial" panose="020B0604020202020204" pitchFamily="34" charset="0"/>
              </a:rPr>
              <a:t>2. </a:t>
            </a:r>
            <a:r>
              <a:rPr lang="en-US" altLang="zh-TW" sz="1200" dirty="0" err="1">
                <a:solidFill>
                  <a:prstClr val="black"/>
                </a:solidFill>
                <a:latin typeface="Arial" panose="020B0604020202020204" pitchFamily="34" charset="0"/>
                <a:ea typeface="微軟正黑體" panose="020B0604030504040204" pitchFamily="34" charset="-120"/>
                <a:cs typeface="Arial" panose="020B0604020202020204" pitchFamily="34" charset="0"/>
              </a:rPr>
              <a:t>Ison</a:t>
            </a:r>
            <a:r>
              <a:rPr lang="en-US" altLang="zh-TW" sz="1200" dirty="0">
                <a:solidFill>
                  <a:prstClr val="black"/>
                </a:solidFill>
                <a:latin typeface="Arial" panose="020B0604020202020204" pitchFamily="34" charset="0"/>
                <a:ea typeface="微軟正黑體" panose="020B0604030504040204" pitchFamily="34" charset="-120"/>
                <a:cs typeface="Arial" panose="020B0604020202020204" pitchFamily="34" charset="0"/>
              </a:rPr>
              <a:t> MG</a:t>
            </a:r>
            <a:r>
              <a:rPr lang="zh-TW" altLang="en-US" sz="1200" dirty="0">
                <a:solidFill>
                  <a:prstClr val="black"/>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dirty="0">
                <a:solidFill>
                  <a:prstClr val="black"/>
                </a:solidFill>
                <a:latin typeface="Arial" panose="020B0604020202020204" pitchFamily="34" charset="0"/>
                <a:ea typeface="微軟正黑體" panose="020B0604030504040204" pitchFamily="34" charset="-120"/>
                <a:cs typeface="Arial" panose="020B0604020202020204" pitchFamily="34" charset="0"/>
              </a:rPr>
              <a:t>et al. Lancet Infect Dis. 2020 Oct;20(10):1204-1214.</a:t>
            </a:r>
            <a:endParaRPr lang="zh-TW" altLang="en-US" sz="1200" dirty="0">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Shape 221">
            <a:extLst>
              <a:ext uri="{FF2B5EF4-FFF2-40B4-BE49-F238E27FC236}">
                <a16:creationId xmlns:a16="http://schemas.microsoft.com/office/drawing/2014/main" id="{22A8053C-796D-487F-84B1-4618EBA3F668}"/>
              </a:ext>
            </a:extLst>
          </p:cNvPr>
          <p:cNvSpPr txBox="1">
            <a:spLocks/>
          </p:cNvSpPr>
          <p:nvPr/>
        </p:nvSpPr>
        <p:spPr>
          <a:xfrm>
            <a:off x="3081176" y="6102450"/>
            <a:ext cx="4340089" cy="190290"/>
          </a:xfrm>
          <a:prstGeom prst="rect">
            <a:avLst/>
          </a:prstGeom>
        </p:spPr>
        <p:txBody>
          <a:bodyPr vert="horz" lIns="91440" tIns="0" rIns="91440" bIns="0" rtlCol="0" anchor="b">
            <a:noAutofit/>
          </a:bodyPr>
          <a:lstStyle>
            <a:defPPr>
              <a:defRPr lang="en-US"/>
            </a:defPPr>
            <a:lvl1pPr marL="0" indent="0" algn="r" defTabSz="914400" rtl="0" eaLnBrk="1" latinLnBrk="0" hangingPunct="1">
              <a:lnSpc>
                <a:spcPct val="90000"/>
              </a:lnSpc>
              <a:spcBef>
                <a:spcPts val="1000"/>
              </a:spcBef>
              <a:spcAft>
                <a:spcPts val="0"/>
              </a:spcAft>
              <a:buFont typeface="Arial" panose="020B0604020202020204" pitchFamily="34" charset="0"/>
              <a:buNone/>
              <a:defRPr sz="1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da-DK" sz="1200" dirty="0">
                <a:latin typeface="Arial" panose="020B0604020202020204" pitchFamily="34" charset="0"/>
                <a:cs typeface="Arial" panose="020B0604020202020204" pitchFamily="34" charset="0"/>
                <a:sym typeface="Arial"/>
              </a:rPr>
              <a:t>1. Hayden et al. N Engl J Med. 2018 Sep 6;379(10):913-923</a:t>
            </a:r>
            <a:endParaRPr lang="da-DK" sz="1200" dirty="0">
              <a:latin typeface="Arial" panose="020B0604020202020204" pitchFamily="34" charset="0"/>
              <a:cs typeface="Arial" panose="020B0604020202020204" pitchFamily="34" charset="0"/>
            </a:endParaRPr>
          </a:p>
        </p:txBody>
      </p:sp>
      <p:graphicFrame>
        <p:nvGraphicFramePr>
          <p:cNvPr id="10" name="表格 9"/>
          <p:cNvGraphicFramePr>
            <a:graphicFrameLocks noGrp="1"/>
          </p:cNvGraphicFramePr>
          <p:nvPr>
            <p:extLst>
              <p:ext uri="{D42A27DB-BD31-4B8C-83A1-F6EECF244321}">
                <p14:modId xmlns:p14="http://schemas.microsoft.com/office/powerpoint/2010/main" val="1522228271"/>
              </p:ext>
            </p:extLst>
          </p:nvPr>
        </p:nvGraphicFramePr>
        <p:xfrm>
          <a:off x="1816890" y="1513786"/>
          <a:ext cx="8532612" cy="3468521"/>
        </p:xfrm>
        <a:graphic>
          <a:graphicData uri="http://schemas.openxmlformats.org/drawingml/2006/table">
            <a:tbl>
              <a:tblPr firstRow="1" bandRow="1">
                <a:tableStyleId>{5C22544A-7EE6-4342-B048-85BDC9FD1C3A}</a:tableStyleId>
              </a:tblPr>
              <a:tblGrid>
                <a:gridCol w="2844204">
                  <a:extLst>
                    <a:ext uri="{9D8B030D-6E8A-4147-A177-3AD203B41FA5}">
                      <a16:colId xmlns:a16="http://schemas.microsoft.com/office/drawing/2014/main" val="625610515"/>
                    </a:ext>
                  </a:extLst>
                </a:gridCol>
                <a:gridCol w="2844204">
                  <a:extLst>
                    <a:ext uri="{9D8B030D-6E8A-4147-A177-3AD203B41FA5}">
                      <a16:colId xmlns:a16="http://schemas.microsoft.com/office/drawing/2014/main" val="3718483072"/>
                    </a:ext>
                  </a:extLst>
                </a:gridCol>
                <a:gridCol w="2844204">
                  <a:extLst>
                    <a:ext uri="{9D8B030D-6E8A-4147-A177-3AD203B41FA5}">
                      <a16:colId xmlns:a16="http://schemas.microsoft.com/office/drawing/2014/main" val="2505987201"/>
                    </a:ext>
                  </a:extLst>
                </a:gridCol>
              </a:tblGrid>
              <a:tr h="604925">
                <a:tc>
                  <a:txBody>
                    <a:bodyPr/>
                    <a:lstStyle/>
                    <a:p>
                      <a:pPr algn="ctr"/>
                      <a:r>
                        <a:rPr lang="zh-TW" altLang="en-US" sz="2000" dirty="0">
                          <a:solidFill>
                            <a:schemeClr val="tx1"/>
                          </a:solidFill>
                          <a:latin typeface="Arial" panose="020B0604020202020204" pitchFamily="34" charset="0"/>
                          <a:ea typeface="微軟正黑體" panose="020B0604030504040204" pitchFamily="34" charset="-120"/>
                          <a:cs typeface="Arial" panose="020B0604020202020204" pitchFamily="34" charset="0"/>
                        </a:rPr>
                        <a:t>一般流感病患</a:t>
                      </a:r>
                      <a:r>
                        <a:rPr lang="en-US" altLang="zh-TW" sz="2000" b="1" kern="1200" baseline="30000" dirty="0">
                          <a:solidFill>
                            <a:schemeClr val="tx1"/>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2000" b="1" kern="1200" baseline="30000"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2000" dirty="0">
                          <a:solidFill>
                            <a:schemeClr val="tx1"/>
                          </a:solidFill>
                          <a:latin typeface="Arial" panose="020B0604020202020204" pitchFamily="34" charset="0"/>
                          <a:ea typeface="微軟正黑體" panose="020B0604030504040204" pitchFamily="34" charset="-120"/>
                          <a:cs typeface="Arial" panose="020B0604020202020204" pitchFamily="34" charset="0"/>
                        </a:rPr>
                        <a:t>流感高危險群病患</a:t>
                      </a:r>
                      <a:r>
                        <a:rPr lang="en-US" altLang="zh-TW" sz="2000" b="1" kern="1200" baseline="30000" dirty="0">
                          <a:solidFill>
                            <a:schemeClr val="tx1"/>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2000" b="1" kern="1200" baseline="30000"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zh-TW" altLang="en-US" sz="2000" dirty="0">
                          <a:solidFill>
                            <a:schemeClr val="tx1"/>
                          </a:solidFill>
                          <a:latin typeface="Arial" panose="020B0604020202020204" pitchFamily="34" charset="0"/>
                          <a:ea typeface="微軟正黑體" panose="020B0604030504040204" pitchFamily="34" charset="-120"/>
                          <a:cs typeface="Arial" panose="020B0604020202020204" pitchFamily="34" charset="0"/>
                        </a:rPr>
                        <a:t>流感預防</a:t>
                      </a:r>
                      <a:r>
                        <a:rPr lang="en-US" altLang="zh-TW" sz="2000" baseline="30000" dirty="0">
                          <a:solidFill>
                            <a:schemeClr val="tx1"/>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2000" baseline="30000"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13539579"/>
                  </a:ext>
                </a:extLst>
              </a:tr>
              <a:tr h="2663146">
                <a:tc>
                  <a:txBody>
                    <a:bodyPr/>
                    <a:lstStyle/>
                    <a:p>
                      <a:pPr marL="216000" indent="-216000">
                        <a:lnSpc>
                          <a:spcPct val="90000"/>
                        </a:lnSpc>
                        <a:spcBef>
                          <a:spcPts val="0"/>
                        </a:spcBef>
                        <a:spcAft>
                          <a:spcPts val="0"/>
                        </a:spcAft>
                        <a:buFont typeface="Arial" panose="020B0604020202020204" pitchFamily="34" charset="0"/>
                        <a:buChar char="•"/>
                      </a:pPr>
                      <a:endParaRPr lang="en-US" altLang="zh-TW" sz="100" dirty="0">
                        <a:latin typeface="Arial" panose="020B0604020202020204" pitchFamily="34" charset="0"/>
                        <a:ea typeface="微軟正黑體" panose="020B0604030504040204" pitchFamily="34" charset="-120"/>
                        <a:cs typeface="Arial" panose="020B0604020202020204" pitchFamily="34" charset="0"/>
                      </a:endParaRPr>
                    </a:p>
                    <a:p>
                      <a:pPr marL="216000" indent="-216000">
                        <a:lnSpc>
                          <a:spcPct val="90000"/>
                        </a:lnSpc>
                        <a:spcBef>
                          <a:spcPts val="1200"/>
                        </a:spcBef>
                        <a:spcAft>
                          <a:spcPts val="600"/>
                        </a:spcAft>
                        <a:buFont typeface="Arial" panose="020B0604020202020204" pitchFamily="34" charset="0"/>
                        <a:buChar char="•"/>
                      </a:pPr>
                      <a:r>
                        <a:rPr lang="zh-TW" altLang="en-US" sz="2000" dirty="0">
                          <a:latin typeface="Arial" panose="020B0604020202020204" pitchFamily="34" charset="0"/>
                          <a:ea typeface="微軟正黑體" panose="020B0604030504040204" pitchFamily="34" charset="-120"/>
                          <a:cs typeface="Arial" panose="020B0604020202020204" pitchFamily="34" charset="0"/>
                        </a:rPr>
                        <a:t>單次口服即完成療程</a:t>
                      </a:r>
                    </a:p>
                    <a:p>
                      <a:pPr marL="216000" indent="-216000">
                        <a:lnSpc>
                          <a:spcPct val="90000"/>
                        </a:lnSpc>
                        <a:spcBef>
                          <a:spcPts val="1200"/>
                        </a:spcBef>
                        <a:spcAft>
                          <a:spcPts val="600"/>
                        </a:spcAft>
                        <a:buFont typeface="Arial" panose="020B0604020202020204" pitchFamily="34" charset="0"/>
                        <a:buChar char="•"/>
                      </a:pPr>
                      <a:r>
                        <a:rPr lang="zh-TW" altLang="en-US" sz="2000" dirty="0">
                          <a:latin typeface="Arial" panose="020B0604020202020204" pitchFamily="34" charset="0"/>
                          <a:ea typeface="微軟正黑體" panose="020B0604030504040204" pitchFamily="34" charset="-120"/>
                          <a:cs typeface="Arial" panose="020B0604020202020204" pitchFamily="34" charset="0"/>
                        </a:rPr>
                        <a:t>快速停止排出病毒及降低病毒量</a:t>
                      </a:r>
                    </a:p>
                    <a:p>
                      <a:pPr marL="216000" indent="-216000">
                        <a:lnSpc>
                          <a:spcPct val="90000"/>
                        </a:lnSpc>
                        <a:spcBef>
                          <a:spcPts val="1200"/>
                        </a:spcBef>
                        <a:spcAft>
                          <a:spcPts val="600"/>
                        </a:spcAft>
                        <a:buFont typeface="Arial" panose="020B0604020202020204" pitchFamily="34" charset="0"/>
                        <a:buChar char="•"/>
                      </a:pPr>
                      <a:r>
                        <a:rPr lang="zh-TW" altLang="en-US" sz="2000" dirty="0">
                          <a:latin typeface="Arial" panose="020B0604020202020204" pitchFamily="34" charset="0"/>
                          <a:ea typeface="微軟正黑體" panose="020B0604030504040204" pitchFamily="34" charset="-120"/>
                          <a:cs typeface="Arial" panose="020B0604020202020204" pitchFamily="34" charset="0"/>
                        </a:rPr>
                        <a:t>快速緩解流感症狀及退燒</a:t>
                      </a:r>
                    </a:p>
                    <a:p>
                      <a:pPr marL="216000" indent="-216000">
                        <a:lnSpc>
                          <a:spcPct val="90000"/>
                        </a:lnSpc>
                        <a:spcBef>
                          <a:spcPts val="1200"/>
                        </a:spcBef>
                        <a:spcAft>
                          <a:spcPts val="600"/>
                        </a:spcAft>
                        <a:buFont typeface="Arial" panose="020B0604020202020204" pitchFamily="34" charset="0"/>
                        <a:buChar char="•"/>
                      </a:pPr>
                      <a:r>
                        <a:rPr lang="zh-TW" altLang="en-US" sz="2000" dirty="0">
                          <a:latin typeface="Arial" panose="020B0604020202020204" pitchFamily="34" charset="0"/>
                          <a:ea typeface="微軟正黑體" panose="020B0604030504040204" pitchFamily="34" charset="-120"/>
                          <a:cs typeface="Arial" panose="020B0604020202020204" pitchFamily="34" charset="0"/>
                        </a:rPr>
                        <a:t>安全性與安慰劑相當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6000" indent="-216000">
                        <a:lnSpc>
                          <a:spcPct val="90000"/>
                        </a:lnSpc>
                        <a:spcBef>
                          <a:spcPts val="0"/>
                        </a:spcBef>
                        <a:spcAft>
                          <a:spcPts val="0"/>
                        </a:spcAft>
                        <a:buFont typeface="Arial" panose="020B0604020202020204" pitchFamily="34" charset="0"/>
                        <a:buChar char="•"/>
                      </a:pPr>
                      <a:endParaRPr lang="en-US" altLang="zh-TW" sz="100" dirty="0">
                        <a:latin typeface="Arial" panose="020B0604020202020204" pitchFamily="34" charset="0"/>
                        <a:ea typeface="微軟正黑體" panose="020B0604030504040204" pitchFamily="34" charset="-120"/>
                        <a:cs typeface="Arial" panose="020B0604020202020204" pitchFamily="34" charset="0"/>
                      </a:endParaRPr>
                    </a:p>
                    <a:p>
                      <a:pPr marL="216000" indent="-216000">
                        <a:lnSpc>
                          <a:spcPct val="90000"/>
                        </a:lnSpc>
                        <a:spcBef>
                          <a:spcPts val="1200"/>
                        </a:spcBef>
                        <a:spcAft>
                          <a:spcPts val="600"/>
                        </a:spcAft>
                        <a:buFont typeface="Arial" panose="020B0604020202020204" pitchFamily="34" charset="0"/>
                        <a:buChar char="•"/>
                      </a:pPr>
                      <a:r>
                        <a:rPr lang="zh-TW" altLang="en-US" sz="2000" dirty="0">
                          <a:latin typeface="Arial" panose="020B0604020202020204" pitchFamily="34" charset="0"/>
                          <a:ea typeface="微軟正黑體" panose="020B0604030504040204" pitchFamily="34" charset="-120"/>
                          <a:cs typeface="Arial" panose="020B0604020202020204" pitchFamily="34" charset="0"/>
                        </a:rPr>
                        <a:t>症狀改善所需時間與</a:t>
                      </a:r>
                      <a:r>
                        <a:rPr lang="en-US" altLang="zh-TW" sz="2000" dirty="0" err="1">
                          <a:latin typeface="Arial" panose="020B0604020202020204" pitchFamily="34" charset="0"/>
                          <a:ea typeface="微軟正黑體" panose="020B0604030504040204" pitchFamily="34" charset="-120"/>
                          <a:cs typeface="Arial" panose="020B0604020202020204" pitchFamily="34" charset="0"/>
                        </a:rPr>
                        <a:t>Oseltamivir</a:t>
                      </a:r>
                      <a:r>
                        <a:rPr lang="zh-TW" altLang="en-US" sz="2000" dirty="0">
                          <a:latin typeface="Arial" panose="020B0604020202020204" pitchFamily="34" charset="0"/>
                          <a:ea typeface="微軟正黑體" panose="020B0604030504040204" pitchFamily="34" charset="-120"/>
                          <a:cs typeface="Arial" panose="020B0604020202020204" pitchFamily="34" charset="0"/>
                        </a:rPr>
                        <a:t>相當</a:t>
                      </a:r>
                    </a:p>
                    <a:p>
                      <a:pPr marL="216000" indent="-216000">
                        <a:lnSpc>
                          <a:spcPct val="90000"/>
                        </a:lnSpc>
                        <a:spcBef>
                          <a:spcPts val="1200"/>
                        </a:spcBef>
                        <a:spcAft>
                          <a:spcPts val="600"/>
                        </a:spcAft>
                        <a:buFont typeface="Arial" panose="020B0604020202020204" pitchFamily="34" charset="0"/>
                        <a:buChar char="•"/>
                      </a:pPr>
                      <a:r>
                        <a:rPr lang="zh-TW" altLang="en-US" sz="2000" dirty="0">
                          <a:latin typeface="Arial" panose="020B0604020202020204" pitchFamily="34" charset="0"/>
                          <a:ea typeface="微軟正黑體" panose="020B0604030504040204" pitchFamily="34" charset="-120"/>
                          <a:cs typeface="Arial" panose="020B0604020202020204" pitchFamily="34" charset="0"/>
                        </a:rPr>
                        <a:t>顯著較</a:t>
                      </a:r>
                      <a:r>
                        <a:rPr lang="en-US" altLang="zh-TW" sz="2000" dirty="0" err="1">
                          <a:latin typeface="Arial" panose="020B0604020202020204" pitchFamily="34" charset="0"/>
                          <a:ea typeface="微軟正黑體" panose="020B0604030504040204" pitchFamily="34" charset="-120"/>
                          <a:cs typeface="Arial" panose="020B0604020202020204" pitchFamily="34" charset="0"/>
                        </a:rPr>
                        <a:t>Oseltamivir</a:t>
                      </a:r>
                      <a:r>
                        <a:rPr lang="zh-TW" altLang="en-US" sz="2000" dirty="0">
                          <a:latin typeface="Arial" panose="020B0604020202020204" pitchFamily="34" charset="0"/>
                          <a:ea typeface="微軟正黑體" panose="020B0604030504040204" pitchFamily="34" charset="-120"/>
                          <a:cs typeface="Arial" panose="020B0604020202020204" pitchFamily="34" charset="0"/>
                        </a:rPr>
                        <a:t>快</a:t>
                      </a:r>
                      <a:r>
                        <a:rPr lang="en-US" altLang="zh-TW" sz="2000" dirty="0">
                          <a:latin typeface="Arial" panose="020B0604020202020204" pitchFamily="34" charset="0"/>
                          <a:ea typeface="微軟正黑體" panose="020B0604030504040204" pitchFamily="34" charset="-120"/>
                          <a:cs typeface="Arial" panose="020B0604020202020204" pitchFamily="34" charset="0"/>
                        </a:rPr>
                        <a:t>2</a:t>
                      </a:r>
                      <a:r>
                        <a:rPr lang="zh-TW" altLang="en-US" sz="2000" dirty="0">
                          <a:latin typeface="Arial" panose="020B0604020202020204" pitchFamily="34" charset="0"/>
                          <a:ea typeface="微軟正黑體" panose="020B0604030504040204" pitchFamily="34" charset="-120"/>
                          <a:cs typeface="Arial" panose="020B0604020202020204" pitchFamily="34" charset="0"/>
                        </a:rPr>
                        <a:t>天停止排出病毒</a:t>
                      </a:r>
                    </a:p>
                    <a:p>
                      <a:pPr marL="216000" indent="-216000">
                        <a:lnSpc>
                          <a:spcPct val="90000"/>
                        </a:lnSpc>
                        <a:spcBef>
                          <a:spcPts val="1200"/>
                        </a:spcBef>
                        <a:spcAft>
                          <a:spcPts val="600"/>
                        </a:spcAft>
                        <a:buFont typeface="Arial" panose="020B0604020202020204" pitchFamily="34" charset="0"/>
                        <a:buChar char="•"/>
                      </a:pPr>
                      <a:r>
                        <a:rPr lang="zh-TW" altLang="en-US" sz="2000" dirty="0">
                          <a:latin typeface="Arial" panose="020B0604020202020204" pitchFamily="34" charset="0"/>
                          <a:ea typeface="微軟正黑體" panose="020B0604030504040204" pitchFamily="34" charset="-120"/>
                          <a:cs typeface="Arial" panose="020B0604020202020204" pitchFamily="34" charset="0"/>
                        </a:rPr>
                        <a:t>顯著較安慰劑降低流感併發症發生率</a:t>
                      </a:r>
                    </a:p>
                    <a:p>
                      <a:pPr marL="216000" indent="-216000">
                        <a:lnSpc>
                          <a:spcPct val="90000"/>
                        </a:lnSpc>
                        <a:spcBef>
                          <a:spcPts val="1200"/>
                        </a:spcBef>
                        <a:spcAft>
                          <a:spcPts val="600"/>
                        </a:spcAft>
                        <a:buFont typeface="Arial" panose="020B0604020202020204" pitchFamily="34" charset="0"/>
                        <a:buChar char="•"/>
                      </a:pPr>
                      <a:r>
                        <a:rPr lang="zh-TW" altLang="en-US" sz="2000" dirty="0">
                          <a:latin typeface="Arial" panose="020B0604020202020204" pitchFamily="34" charset="0"/>
                          <a:ea typeface="微軟正黑體" panose="020B0604030504040204" pitchFamily="34" charset="-120"/>
                          <a:cs typeface="Arial" panose="020B0604020202020204" pitchFamily="34" charset="0"/>
                        </a:rPr>
                        <a:t>安全性與安慰劑相當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16000" indent="-216000">
                        <a:lnSpc>
                          <a:spcPct val="90000"/>
                        </a:lnSpc>
                        <a:spcBef>
                          <a:spcPts val="0"/>
                        </a:spcBef>
                        <a:spcAft>
                          <a:spcPts val="0"/>
                        </a:spcAft>
                        <a:buFont typeface="Arial" panose="020B0604020202020204" pitchFamily="34" charset="0"/>
                        <a:buChar char="•"/>
                      </a:pPr>
                      <a:endParaRPr lang="en-US" altLang="zh-TW" sz="100" dirty="0">
                        <a:latin typeface="Arial" panose="020B0604020202020204" pitchFamily="34" charset="0"/>
                        <a:ea typeface="微軟正黑體" panose="020B0604030504040204" pitchFamily="34" charset="-120"/>
                        <a:cs typeface="Arial" panose="020B0604020202020204" pitchFamily="34" charset="0"/>
                      </a:endParaRPr>
                    </a:p>
                    <a:p>
                      <a:pPr marL="216000" indent="-216000">
                        <a:lnSpc>
                          <a:spcPct val="90000"/>
                        </a:lnSpc>
                        <a:spcBef>
                          <a:spcPts val="1200"/>
                        </a:spcBef>
                        <a:spcAft>
                          <a:spcPts val="600"/>
                        </a:spcAft>
                        <a:buFont typeface="Arial" panose="020B0604020202020204" pitchFamily="34" charset="0"/>
                        <a:buChar char="•"/>
                      </a:pPr>
                      <a:r>
                        <a:rPr lang="zh-TW" altLang="en-US" sz="2000" dirty="0">
                          <a:latin typeface="Arial" panose="020B0604020202020204" pitchFamily="34" charset="0"/>
                          <a:ea typeface="微軟正黑體" panose="020B0604030504040204" pitchFamily="34" charset="-120"/>
                          <a:cs typeface="Arial" panose="020B0604020202020204" pitchFamily="34" charset="0"/>
                        </a:rPr>
                        <a:t>可預防暴露後罹患流感風險達</a:t>
                      </a:r>
                      <a:r>
                        <a:rPr lang="en-US" altLang="zh-TW" sz="2000" dirty="0">
                          <a:latin typeface="Arial" panose="020B0604020202020204" pitchFamily="34" charset="0"/>
                          <a:ea typeface="微軟正黑體" panose="020B0604030504040204" pitchFamily="34" charset="-120"/>
                          <a:cs typeface="Arial" panose="020B0604020202020204" pitchFamily="34" charset="0"/>
                        </a:rPr>
                        <a:t>86%</a:t>
                      </a:r>
                    </a:p>
                    <a:p>
                      <a:pPr marL="216000" indent="-216000">
                        <a:lnSpc>
                          <a:spcPct val="90000"/>
                        </a:lnSpc>
                        <a:spcBef>
                          <a:spcPts val="1200"/>
                        </a:spcBef>
                        <a:spcAft>
                          <a:spcPts val="600"/>
                        </a:spcAft>
                        <a:buFont typeface="Arial" panose="020B0604020202020204" pitchFamily="34" charset="0"/>
                        <a:buChar char="•"/>
                      </a:pPr>
                      <a:r>
                        <a:rPr lang="zh-TW" altLang="en-US" sz="2000" dirty="0">
                          <a:latin typeface="Arial" panose="020B0604020202020204" pitchFamily="34" charset="0"/>
                          <a:ea typeface="微軟正黑體" panose="020B0604030504040204" pitchFamily="34" charset="-120"/>
                          <a:cs typeface="Arial" panose="020B0604020202020204" pitchFamily="34" charset="0"/>
                        </a:rPr>
                        <a:t>對兒童、成人、是否具高危險因子、是否接種過疫苗，預防流感之效果皆相當</a:t>
                      </a:r>
                    </a:p>
                    <a:p>
                      <a:pPr marL="216000" indent="-216000">
                        <a:lnSpc>
                          <a:spcPct val="90000"/>
                        </a:lnSpc>
                        <a:spcBef>
                          <a:spcPts val="1200"/>
                        </a:spcBef>
                        <a:spcAft>
                          <a:spcPts val="600"/>
                        </a:spcAft>
                        <a:buFont typeface="Arial" panose="020B0604020202020204" pitchFamily="34" charset="0"/>
                        <a:buChar char="•"/>
                      </a:pPr>
                      <a:r>
                        <a:rPr lang="zh-TW" altLang="en-US" sz="2000" dirty="0">
                          <a:latin typeface="Arial" panose="020B0604020202020204" pitchFamily="34" charset="0"/>
                          <a:ea typeface="微軟正黑體" panose="020B0604030504040204" pitchFamily="34" charset="-120"/>
                          <a:cs typeface="Arial" panose="020B0604020202020204" pitchFamily="34" charset="0"/>
                        </a:rPr>
                        <a:t>安全性與安慰劑相當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86739444"/>
                  </a:ext>
                </a:extLst>
              </a:tr>
            </a:tbl>
          </a:graphicData>
        </a:graphic>
      </p:graphicFrame>
      <p:sp>
        <p:nvSpPr>
          <p:cNvPr id="11" name="標題 1"/>
          <p:cNvSpPr txBox="1">
            <a:spLocks/>
          </p:cNvSpPr>
          <p:nvPr/>
        </p:nvSpPr>
        <p:spPr>
          <a:xfrm>
            <a:off x="1676400" y="464078"/>
            <a:ext cx="10515600" cy="1325562"/>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b="1" dirty="0" err="1" smtClean="0">
                <a:latin typeface="Arial" panose="020B0604020202020204" pitchFamily="34" charset="0"/>
                <a:ea typeface="微軟正黑體" panose="020B0604030504040204" pitchFamily="34" charset="-120"/>
                <a:cs typeface="Arial" panose="020B0604020202020204" pitchFamily="34" charset="0"/>
              </a:rPr>
              <a:t>Baloxavir</a:t>
            </a:r>
            <a:r>
              <a:rPr lang="en-US" altLang="zh-TW" b="1" baseline="30000" dirty="0" smtClean="0">
                <a:latin typeface="Arial" panose="020B0604020202020204" pitchFamily="34" charset="0"/>
                <a:ea typeface="微軟正黑體" panose="020B0604030504040204" pitchFamily="34" charset="-120"/>
                <a:cs typeface="Arial" panose="020B0604020202020204" pitchFamily="34" charset="0"/>
              </a:rPr>
              <a:t> </a:t>
            </a:r>
            <a:r>
              <a:rPr lang="zh-Hant" altLang="en-US" b="1" dirty="0" smtClean="0">
                <a:latin typeface="Arial" panose="020B0604020202020204" pitchFamily="34" charset="0"/>
                <a:ea typeface="微軟正黑體" panose="020B0604030504040204" pitchFamily="34" charset="-120"/>
                <a:cs typeface="Arial" panose="020B0604020202020204" pitchFamily="34" charset="0"/>
              </a:rPr>
              <a:t>特點</a:t>
            </a:r>
            <a:endParaRPr lang="zh-TW" altLang="en-US" dirty="0"/>
          </a:p>
        </p:txBody>
      </p:sp>
    </p:spTree>
    <p:extLst>
      <p:ext uri="{BB962C8B-B14F-4D97-AF65-F5344CB8AC3E}">
        <p14:creationId xmlns:p14="http://schemas.microsoft.com/office/powerpoint/2010/main" val="20427537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13514" y="154562"/>
            <a:ext cx="8823183" cy="1200329"/>
          </a:xfrm>
          <a:prstGeom prst="rect">
            <a:avLst/>
          </a:prstGeom>
        </p:spPr>
        <p:txBody>
          <a:bodyPr wrap="square">
            <a:spAutoFit/>
          </a:bodyPr>
          <a:lstStyle/>
          <a:p>
            <a:r>
              <a:rPr lang="en-US" altLang="zh-TW" sz="2400" b="1" dirty="0">
                <a:solidFill>
                  <a:srgbClr val="0070C0"/>
                </a:solidFill>
              </a:rPr>
              <a:t>Comparison of Hospitalization Incidence in Influenza Outpatients Treated With </a:t>
            </a:r>
            <a:r>
              <a:rPr lang="en-US" altLang="zh-TW" sz="2400" b="1" dirty="0" err="1">
                <a:solidFill>
                  <a:srgbClr val="0070C0"/>
                </a:solidFill>
              </a:rPr>
              <a:t>Baloxavir</a:t>
            </a:r>
            <a:r>
              <a:rPr lang="en-US" altLang="zh-TW" sz="2400" b="1" dirty="0">
                <a:solidFill>
                  <a:srgbClr val="0070C0"/>
                </a:solidFill>
              </a:rPr>
              <a:t> </a:t>
            </a:r>
            <a:r>
              <a:rPr lang="en-US" altLang="zh-TW" sz="2400" b="1" dirty="0" err="1">
                <a:solidFill>
                  <a:srgbClr val="0070C0"/>
                </a:solidFill>
              </a:rPr>
              <a:t>Marboxil</a:t>
            </a:r>
            <a:r>
              <a:rPr lang="en-US" altLang="zh-TW" sz="2400" b="1" dirty="0">
                <a:solidFill>
                  <a:srgbClr val="0070C0"/>
                </a:solidFill>
              </a:rPr>
              <a:t> or Neuraminidase Inhibitors: A Health Insurance Claims Database Study</a:t>
            </a:r>
            <a:endParaRPr lang="zh-TW" altLang="en-US" sz="2400" b="1" dirty="0">
              <a:solidFill>
                <a:srgbClr val="0070C0"/>
              </a:solidFill>
            </a:endParaRPr>
          </a:p>
        </p:txBody>
      </p:sp>
      <p:sp>
        <p:nvSpPr>
          <p:cNvPr id="4" name="矩形 3">
            <a:extLst>
              <a:ext uri="{FF2B5EF4-FFF2-40B4-BE49-F238E27FC236}">
                <a16:creationId xmlns:a16="http://schemas.microsoft.com/office/drawing/2014/main" id="{4D2DD374-1811-4A8D-855E-1EC104EEC7AF}"/>
              </a:ext>
            </a:extLst>
          </p:cNvPr>
          <p:cNvSpPr/>
          <p:nvPr/>
        </p:nvSpPr>
        <p:spPr>
          <a:xfrm>
            <a:off x="9104243" y="6488668"/>
            <a:ext cx="5888535"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dirty="0"/>
              <a:t>Clin Infect Dis. 2020; </a:t>
            </a:r>
            <a:r>
              <a:rPr lang="en-US" altLang="zh-TW" dirty="0" smtClean="0"/>
              <a:t>ciaa1870</a:t>
            </a:r>
            <a:r>
              <a:rPr lang="zh-TW" altLang="en-US" dirty="0" smtClean="0"/>
              <a:t> </a:t>
            </a:r>
            <a:endParaRPr lang="zh-TW" altLang="en-US" dirty="0"/>
          </a:p>
        </p:txBody>
      </p:sp>
      <p:grpSp>
        <p:nvGrpSpPr>
          <p:cNvPr id="8" name="群組 7"/>
          <p:cNvGrpSpPr/>
          <p:nvPr/>
        </p:nvGrpSpPr>
        <p:grpSpPr>
          <a:xfrm>
            <a:off x="1513514" y="1542107"/>
            <a:ext cx="9326558" cy="3729452"/>
            <a:chOff x="1513514" y="1749287"/>
            <a:chExt cx="9326558" cy="3729452"/>
          </a:xfrm>
        </p:grpSpPr>
        <p:pic>
          <p:nvPicPr>
            <p:cNvPr id="2" name="圖片 1"/>
            <p:cNvPicPr>
              <a:picLocks noChangeAspect="1"/>
            </p:cNvPicPr>
            <p:nvPr/>
          </p:nvPicPr>
          <p:blipFill>
            <a:blip r:embed="rId2"/>
            <a:stretch>
              <a:fillRect/>
            </a:stretch>
          </p:blipFill>
          <p:spPr>
            <a:xfrm>
              <a:off x="1513514" y="1749287"/>
              <a:ext cx="9326558" cy="3729452"/>
            </a:xfrm>
            <a:prstGeom prst="rect">
              <a:avLst/>
            </a:prstGeom>
          </p:spPr>
        </p:pic>
        <p:sp>
          <p:nvSpPr>
            <p:cNvPr id="6" name="矩形 5"/>
            <p:cNvSpPr/>
            <p:nvPr/>
          </p:nvSpPr>
          <p:spPr>
            <a:xfrm>
              <a:off x="1630017" y="2594113"/>
              <a:ext cx="8607287" cy="695739"/>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矩形 6"/>
          <p:cNvSpPr/>
          <p:nvPr/>
        </p:nvSpPr>
        <p:spPr>
          <a:xfrm>
            <a:off x="1513514" y="5643441"/>
            <a:ext cx="6979727" cy="646331"/>
          </a:xfrm>
          <a:prstGeom prst="rect">
            <a:avLst/>
          </a:prstGeom>
        </p:spPr>
        <p:txBody>
          <a:bodyPr wrap="square">
            <a:spAutoFit/>
          </a:bodyPr>
          <a:lstStyle/>
          <a:p>
            <a:pPr lvl="0" defTabSz="457200">
              <a:defRPr/>
            </a:pPr>
            <a:r>
              <a:rPr lang="en-US" altLang="zh-TW" b="1" dirty="0">
                <a:solidFill>
                  <a:prstClr val="black"/>
                </a:solidFill>
                <a:latin typeface="Arial" panose="020B0604020202020204"/>
                <a:ea typeface="微軟正黑體" panose="020B0604030504040204" pitchFamily="34" charset="-120"/>
              </a:rPr>
              <a:t>The incidence of hospitalization was greater in the </a:t>
            </a:r>
            <a:r>
              <a:rPr lang="en-US" altLang="zh-TW" b="1" dirty="0" err="1">
                <a:solidFill>
                  <a:prstClr val="black"/>
                </a:solidFill>
                <a:latin typeface="Arial" panose="020B0604020202020204"/>
                <a:ea typeface="微軟正黑體" panose="020B0604030504040204" pitchFamily="34" charset="-120"/>
              </a:rPr>
              <a:t>oseltamivir</a:t>
            </a:r>
            <a:r>
              <a:rPr lang="en-US" altLang="zh-TW" b="1" dirty="0">
                <a:solidFill>
                  <a:prstClr val="black"/>
                </a:solidFill>
                <a:latin typeface="Arial" panose="020B0604020202020204"/>
                <a:ea typeface="微軟正黑體" panose="020B0604030504040204" pitchFamily="34" charset="-120"/>
              </a:rPr>
              <a:t> group than in the </a:t>
            </a:r>
            <a:r>
              <a:rPr lang="en-US" altLang="zh-TW" b="1" dirty="0" err="1">
                <a:solidFill>
                  <a:prstClr val="black"/>
                </a:solidFill>
                <a:latin typeface="Arial" panose="020B0604020202020204"/>
                <a:ea typeface="微軟正黑體" panose="020B0604030504040204" pitchFamily="34" charset="-120"/>
              </a:rPr>
              <a:t>baloxavir</a:t>
            </a:r>
            <a:r>
              <a:rPr lang="en-US" altLang="zh-TW" b="1" dirty="0">
                <a:solidFill>
                  <a:prstClr val="black"/>
                </a:solidFill>
                <a:latin typeface="Arial" panose="020B0604020202020204"/>
                <a:ea typeface="微軟正黑體" panose="020B0604030504040204" pitchFamily="34" charset="-120"/>
              </a:rPr>
              <a:t> group</a:t>
            </a:r>
            <a:r>
              <a:rPr lang="en-US" altLang="zh-TW" b="1" dirty="0" smtClean="0">
                <a:solidFill>
                  <a:prstClr val="black"/>
                </a:solidFill>
                <a:latin typeface="Arial" panose="020B0604020202020204"/>
                <a:ea typeface="微軟正黑體" panose="020B0604030504040204" pitchFamily="34" charset="-120"/>
              </a:rPr>
              <a:t>.</a:t>
            </a:r>
            <a:r>
              <a:rPr lang="zh-TW" altLang="en-US" b="1" dirty="0" smtClean="0">
                <a:solidFill>
                  <a:prstClr val="black"/>
                </a:solidFill>
                <a:latin typeface="Arial" panose="020B0604020202020204"/>
                <a:ea typeface="微軟正黑體" panose="020B0604030504040204" pitchFamily="34" charset="-120"/>
              </a:rPr>
              <a:t>  </a:t>
            </a:r>
            <a:r>
              <a:rPr lang="en-US" altLang="zh-TW" b="1" dirty="0" smtClean="0">
                <a:solidFill>
                  <a:prstClr val="black"/>
                </a:solidFill>
                <a:latin typeface="Arial" panose="020B0604020202020204"/>
                <a:ea typeface="微軟正黑體" panose="020B0604030504040204" pitchFamily="34" charset="-120"/>
              </a:rPr>
              <a:t>RR</a:t>
            </a:r>
            <a:r>
              <a:rPr lang="zh-TW" altLang="en-US" b="1" dirty="0" smtClean="0">
                <a:solidFill>
                  <a:prstClr val="black"/>
                </a:solidFill>
                <a:latin typeface="Arial" panose="020B0604020202020204"/>
                <a:ea typeface="微軟正黑體" panose="020B0604030504040204" pitchFamily="34" charset="-120"/>
              </a:rPr>
              <a:t> </a:t>
            </a:r>
            <a:r>
              <a:rPr lang="en-US" altLang="zh-TW" b="1" dirty="0" smtClean="0">
                <a:solidFill>
                  <a:prstClr val="black"/>
                </a:solidFill>
                <a:latin typeface="Arial" panose="020B0604020202020204"/>
                <a:ea typeface="微軟正黑體" panose="020B0604030504040204" pitchFamily="34" charset="-120"/>
              </a:rPr>
              <a:t>1.41 [1.00-2.00]</a:t>
            </a:r>
            <a:endParaRPr lang="zh-TW" altLang="en-US" b="1" dirty="0">
              <a:solidFill>
                <a:prstClr val="black"/>
              </a:solidFill>
              <a:latin typeface="Arial" panose="020B0604020202020204"/>
              <a:ea typeface="微軟正黑體" panose="020B0604030504040204" pitchFamily="34" charset="-120"/>
            </a:endParaRPr>
          </a:p>
        </p:txBody>
      </p:sp>
      <p:graphicFrame>
        <p:nvGraphicFramePr>
          <p:cNvPr id="9" name="表格 8">
            <a:extLst>
              <a:ext uri="{FF2B5EF4-FFF2-40B4-BE49-F238E27FC236}">
                <a16:creationId xmlns:a16="http://schemas.microsoft.com/office/drawing/2014/main" id="{7008C127-0596-4A66-9BB1-F19EA1937C72}"/>
              </a:ext>
            </a:extLst>
          </p:cNvPr>
          <p:cNvGraphicFramePr>
            <a:graphicFrameLocks noGrp="1"/>
          </p:cNvGraphicFramePr>
          <p:nvPr>
            <p:extLst>
              <p:ext uri="{D42A27DB-BD31-4B8C-83A1-F6EECF244321}">
                <p14:modId xmlns:p14="http://schemas.microsoft.com/office/powerpoint/2010/main" val="460576036"/>
              </p:ext>
            </p:extLst>
          </p:nvPr>
        </p:nvGraphicFramePr>
        <p:xfrm>
          <a:off x="12335838" y="0"/>
          <a:ext cx="8741306" cy="4200789"/>
        </p:xfrm>
        <a:graphic>
          <a:graphicData uri="http://schemas.openxmlformats.org/drawingml/2006/table">
            <a:tbl>
              <a:tblPr firstRow="1" bandCol="1">
                <a:tableStyleId>{93296810-A885-4BE3-A3E7-6D5BEEA58F35}</a:tableStyleId>
              </a:tblPr>
              <a:tblGrid>
                <a:gridCol w="1217428">
                  <a:extLst>
                    <a:ext uri="{9D8B030D-6E8A-4147-A177-3AD203B41FA5}">
                      <a16:colId xmlns:a16="http://schemas.microsoft.com/office/drawing/2014/main" val="4166204946"/>
                    </a:ext>
                  </a:extLst>
                </a:gridCol>
                <a:gridCol w="7523878">
                  <a:extLst>
                    <a:ext uri="{9D8B030D-6E8A-4147-A177-3AD203B41FA5}">
                      <a16:colId xmlns:a16="http://schemas.microsoft.com/office/drawing/2014/main" val="3026105060"/>
                    </a:ext>
                  </a:extLst>
                </a:gridCol>
              </a:tblGrid>
              <a:tr h="441702">
                <a:tc>
                  <a:txBody>
                    <a:bodyPr/>
                    <a:lstStyle/>
                    <a:p>
                      <a:pPr algn="ctr"/>
                      <a:r>
                        <a:rPr kumimoji="1" lang="ja-JP"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試</a:t>
                      </a:r>
                      <a:r>
                        <a:rPr kumimoji="1" lang="zh-TW"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驗</a:t>
                      </a:r>
                      <a:r>
                        <a:rPr kumimoji="1" lang="ja-JP"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目的</a:t>
                      </a:r>
                      <a:endPar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E1F4FF"/>
                    </a:solidFill>
                  </a:tcPr>
                </a:tc>
                <a:tc>
                  <a:txBody>
                    <a:bodyPr/>
                    <a:lstStyle/>
                    <a:p>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評估以</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Baloxavir </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或 </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NAIs</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 治療</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6</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個月大以上門診病患後之住院比率</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547430037"/>
                  </a:ext>
                </a:extLst>
              </a:tr>
              <a:tr h="3458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試</a:t>
                      </a:r>
                      <a:r>
                        <a:rPr kumimoji="1" lang="zh-TW"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驗方法</a:t>
                      </a:r>
                      <a:endPar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solidFill>
                      <a:srgbClr val="E1F4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回溯性、觀察性、活性藥物對照、以日本人口健保資料為基礎的研究</a:t>
                      </a:r>
                    </a:p>
                  </a:txBody>
                  <a:tcPr anchor="ctr">
                    <a:lnR w="12700" cap="flat" cmpd="sng" algn="ctr">
                      <a:solidFill>
                        <a:schemeClr val="bg1">
                          <a:lumMod val="8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744815083"/>
                  </a:ext>
                </a:extLst>
              </a:tr>
              <a:tr h="811144">
                <a:tc>
                  <a:txBody>
                    <a:bodyPr/>
                    <a:lstStyle/>
                    <a:p>
                      <a:pPr algn="ctr"/>
                      <a:r>
                        <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rPr>
                        <a:t>試驗組別</a:t>
                      </a:r>
                    </a:p>
                  </a:txBody>
                  <a:tcPr anchor="ctr">
                    <a:lnL w="12700" cap="flat" cmpd="sng" algn="ctr">
                      <a:solidFill>
                        <a:schemeClr val="bg1">
                          <a:lumMod val="85000"/>
                        </a:schemeClr>
                      </a:solidFill>
                      <a:prstDash val="solid"/>
                      <a:round/>
                      <a:headEnd type="none" w="med" len="med"/>
                      <a:tailEnd type="none" w="med" len="med"/>
                    </a:lnL>
                    <a:solidFill>
                      <a:srgbClr val="E1F4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Baloxavir</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 體重</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40-80kg</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 單次口服 </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40mg; 80</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公斤以上單次口服 </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80mg (</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依仿單建議劑量</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latin typeface="Arial" panose="020B0604020202020204" pitchFamily="34" charset="0"/>
                          <a:ea typeface="+mn-ea"/>
                          <a:cs typeface="Arial" panose="020B0604020202020204" pitchFamily="34" charset="0"/>
                        </a:rPr>
                        <a:t>NAIs:</a:t>
                      </a:r>
                      <a:r>
                        <a:rPr lang="zh-TW" altLang="en-US" sz="1800" b="0" dirty="0">
                          <a:solidFill>
                            <a:schemeClr val="tx1"/>
                          </a:solidFill>
                          <a:latin typeface="Arial" panose="020B0604020202020204" pitchFamily="34" charset="0"/>
                          <a:ea typeface="+mn-ea"/>
                          <a:cs typeface="Arial" panose="020B0604020202020204" pitchFamily="34" charset="0"/>
                        </a:rPr>
                        <a:t> </a:t>
                      </a:r>
                      <a:r>
                        <a:rPr lang="en-US" altLang="zh-TW" sz="1800" b="0" dirty="0">
                          <a:solidFill>
                            <a:schemeClr val="tx1"/>
                          </a:solidFill>
                          <a:latin typeface="Arial" panose="020B0604020202020204" pitchFamily="34" charset="0"/>
                          <a:ea typeface="+mn-ea"/>
                          <a:cs typeface="Arial" panose="020B0604020202020204" pitchFamily="34" charset="0"/>
                        </a:rPr>
                        <a:t>oseltamivir, zanamivir and</a:t>
                      </a:r>
                      <a:r>
                        <a:rPr lang="zh-TW" altLang="en-US" sz="1800" b="0" dirty="0">
                          <a:solidFill>
                            <a:schemeClr val="tx1"/>
                          </a:solidFill>
                          <a:latin typeface="Arial" panose="020B0604020202020204" pitchFamily="34" charset="0"/>
                          <a:ea typeface="+mn-ea"/>
                          <a:cs typeface="Arial" panose="020B0604020202020204" pitchFamily="34" charset="0"/>
                        </a:rPr>
                        <a:t> </a:t>
                      </a:r>
                      <a:r>
                        <a:rPr lang="en-US" altLang="zh-TW" sz="1800" b="0" dirty="0" err="1">
                          <a:solidFill>
                            <a:schemeClr val="tx1"/>
                          </a:solidFill>
                          <a:latin typeface="Arial" panose="020B0604020202020204" pitchFamily="34" charset="0"/>
                          <a:ea typeface="+mn-ea"/>
                          <a:cs typeface="Arial" panose="020B0604020202020204" pitchFamily="34" charset="0"/>
                        </a:rPr>
                        <a:t>laninamivir</a:t>
                      </a:r>
                      <a:r>
                        <a:rPr lang="en-US" altLang="zh-TW" sz="1800" b="0" dirty="0">
                          <a:solidFill>
                            <a:schemeClr val="tx1"/>
                          </a:solidFill>
                          <a:latin typeface="Arial" panose="020B0604020202020204" pitchFamily="34" charset="0"/>
                          <a:ea typeface="+mn-ea"/>
                          <a:cs typeface="Arial" panose="020B0604020202020204" pitchFamily="34" charset="0"/>
                        </a:rPr>
                        <a:t> </a:t>
                      </a:r>
                      <a:r>
                        <a:rPr lang="zh-TW" altLang="en-US" sz="1800" b="0" dirty="0">
                          <a:solidFill>
                            <a:schemeClr val="tx1"/>
                          </a:solidFill>
                          <a:latin typeface="Arial" panose="020B0604020202020204" pitchFamily="34" charset="0"/>
                          <a:ea typeface="+mn-ea"/>
                          <a:cs typeface="Arial" panose="020B0604020202020204" pitchFamily="34" charset="0"/>
                        </a:rPr>
                        <a:t>用法用量皆依仿單建議</a:t>
                      </a:r>
                      <a:endPar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R w="12700" cap="flat" cmpd="sng" algn="ctr">
                      <a:solidFill>
                        <a:schemeClr val="bg1">
                          <a:lumMod val="8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678459861"/>
                  </a:ext>
                </a:extLst>
              </a:tr>
              <a:tr h="474514">
                <a:tc>
                  <a:txBody>
                    <a:bodyPr/>
                    <a:lstStyle/>
                    <a:p>
                      <a:pPr algn="ctr"/>
                      <a:r>
                        <a:rPr kumimoji="1" lang="ja-JP"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試</a:t>
                      </a:r>
                      <a:r>
                        <a:rPr kumimoji="1" lang="zh-TW"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驗對</a:t>
                      </a:r>
                      <a:r>
                        <a:rPr kumimoji="1" lang="ja-JP"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象</a:t>
                      </a:r>
                      <a:endPar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solidFill>
                      <a:srgbClr val="E1F4FF"/>
                    </a:solidFill>
                  </a:tcPr>
                </a:tc>
                <a:tc>
                  <a:txBody>
                    <a:bodyPr/>
                    <a:lstStyle/>
                    <a:p>
                      <a:pPr lvl="0" defTabSz="914400" eaLnBrk="1" hangingPunct="1">
                        <a:lnSpc>
                          <a:spcPct val="115000"/>
                        </a:lnSpc>
                        <a:defRPr/>
                      </a:pP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分析</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2018</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10</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月至</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2019</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4</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月確診流感並以 </a:t>
                      </a:r>
                      <a:r>
                        <a:rPr lang="es-ES" altLang="zh-TW" sz="1800" b="0" dirty="0">
                          <a:solidFill>
                            <a:schemeClr val="tx1"/>
                          </a:solidFill>
                          <a:latin typeface="Arial" panose="020B0604020202020204" pitchFamily="34" charset="0"/>
                          <a:ea typeface="+mn-ea"/>
                          <a:cs typeface="Arial" panose="020B0604020202020204" pitchFamily="34" charset="0"/>
                        </a:rPr>
                        <a:t>baloxavir,</a:t>
                      </a:r>
                      <a:r>
                        <a:rPr lang="zh-TW" altLang="en-US" sz="1800" b="0" dirty="0">
                          <a:solidFill>
                            <a:schemeClr val="tx1"/>
                          </a:solidFill>
                          <a:latin typeface="Arial" panose="020B0604020202020204" pitchFamily="34" charset="0"/>
                          <a:ea typeface="+mn-ea"/>
                          <a:cs typeface="Arial" panose="020B0604020202020204" pitchFamily="34" charset="0"/>
                        </a:rPr>
                        <a:t> </a:t>
                      </a:r>
                      <a:r>
                        <a:rPr lang="es-ES" altLang="zh-TW" sz="1800" b="0" dirty="0">
                          <a:solidFill>
                            <a:schemeClr val="tx1"/>
                          </a:solidFill>
                          <a:latin typeface="Arial" panose="020B0604020202020204" pitchFamily="34" charset="0"/>
                          <a:ea typeface="+mn-ea"/>
                          <a:cs typeface="Arial" panose="020B0604020202020204" pitchFamily="34" charset="0"/>
                        </a:rPr>
                        <a:t>oseltamivir, zanamivir</a:t>
                      </a:r>
                      <a:r>
                        <a:rPr lang="zh-TW" altLang="en-US" sz="1800" b="0" dirty="0">
                          <a:solidFill>
                            <a:schemeClr val="tx1"/>
                          </a:solidFill>
                          <a:latin typeface="Arial" panose="020B0604020202020204" pitchFamily="34" charset="0"/>
                          <a:ea typeface="+mn-ea"/>
                          <a:cs typeface="Arial" panose="020B0604020202020204" pitchFamily="34" charset="0"/>
                        </a:rPr>
                        <a:t> 或 </a:t>
                      </a:r>
                      <a:r>
                        <a:rPr lang="es-ES" altLang="zh-TW" sz="1800" b="0" dirty="0">
                          <a:solidFill>
                            <a:schemeClr val="tx1"/>
                          </a:solidFill>
                          <a:latin typeface="Arial" panose="020B0604020202020204" pitchFamily="34" charset="0"/>
                          <a:ea typeface="+mn-ea"/>
                          <a:cs typeface="Arial" panose="020B0604020202020204" pitchFamily="34" charset="0"/>
                        </a:rPr>
                        <a:t>laninamivir</a:t>
                      </a:r>
                      <a:r>
                        <a:rPr lang="zh-TW" altLang="en-US" sz="1800" b="0" dirty="0">
                          <a:solidFill>
                            <a:schemeClr val="tx1"/>
                          </a:solidFill>
                          <a:latin typeface="Arial" panose="020B0604020202020204" pitchFamily="34" charset="0"/>
                          <a:ea typeface="+mn-ea"/>
                          <a:cs typeface="Arial" panose="020B0604020202020204" pitchFamily="34" charset="0"/>
                        </a:rPr>
                        <a:t> 治療之病患*</a:t>
                      </a:r>
                      <a:endPar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R w="12700" cap="flat" cmpd="sng" algn="ctr">
                      <a:solidFill>
                        <a:schemeClr val="bg1">
                          <a:lumMod val="8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707056707"/>
                  </a:ext>
                </a:extLst>
              </a:tr>
              <a:tr h="4204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主要療效指標</a:t>
                      </a:r>
                      <a:endPar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solidFill>
                      <a:srgbClr val="E1F4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Incidence of Hospitalization During Days 2−14</a:t>
                      </a:r>
                      <a:endPar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endParaRPr>
                    </a:p>
                  </a:txBody>
                  <a:tcPr anchor="ctr">
                    <a:lnR w="12700" cap="flat" cmpd="sng" algn="ctr">
                      <a:solidFill>
                        <a:schemeClr val="bg1">
                          <a:lumMod val="8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547895245"/>
                  </a:ext>
                </a:extLst>
              </a:tr>
              <a:tr h="11412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rPr>
                        <a:t>次要療效指標</a:t>
                      </a:r>
                    </a:p>
                  </a:txBody>
                  <a:tcPr anchor="ct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solidFill>
                      <a:srgbClr val="E1F4FF"/>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Antibacterial Use During Days 2−14 </a:t>
                      </a:r>
                      <a:endPar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dirty="0"/>
                        <a:t>Secondary Pneumonia </a:t>
                      </a: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During Days 2−14</a:t>
                      </a:r>
                      <a:endParaRPr lang="en-US" altLang="zh-TW"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dirty="0"/>
                        <a:t>Additional Anti-influenza Drug Use </a:t>
                      </a: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During Days 2−14</a:t>
                      </a:r>
                      <a:endPar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endParaRPr>
                    </a:p>
                  </a:txBody>
                  <a:tcPr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63870516"/>
                  </a:ext>
                </a:extLst>
              </a:tr>
            </a:tbl>
          </a:graphicData>
        </a:graphic>
      </p:graphicFrame>
      <p:pic>
        <p:nvPicPr>
          <p:cNvPr id="10" name="圖片 9"/>
          <p:cNvPicPr>
            <a:picLocks noChangeAspect="1"/>
          </p:cNvPicPr>
          <p:nvPr/>
        </p:nvPicPr>
        <p:blipFill>
          <a:blip r:embed="rId3"/>
          <a:stretch>
            <a:fillRect/>
          </a:stretch>
        </p:blipFill>
        <p:spPr>
          <a:xfrm>
            <a:off x="12335839" y="4279073"/>
            <a:ext cx="8741306" cy="2578927"/>
          </a:xfrm>
          <a:prstGeom prst="rect">
            <a:avLst/>
          </a:prstGeom>
        </p:spPr>
      </p:pic>
    </p:spTree>
    <p:extLst>
      <p:ext uri="{BB962C8B-B14F-4D97-AF65-F5344CB8AC3E}">
        <p14:creationId xmlns:p14="http://schemas.microsoft.com/office/powerpoint/2010/main" val="234441785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834887" y="1521842"/>
            <a:ext cx="10743725" cy="3368210"/>
          </a:xfrm>
          <a:prstGeom prst="rect">
            <a:avLst/>
          </a:prstGeom>
        </p:spPr>
      </p:pic>
      <p:sp>
        <p:nvSpPr>
          <p:cNvPr id="3" name="矩形 2"/>
          <p:cNvSpPr/>
          <p:nvPr/>
        </p:nvSpPr>
        <p:spPr>
          <a:xfrm>
            <a:off x="834887" y="263891"/>
            <a:ext cx="9110498" cy="1323439"/>
          </a:xfrm>
          <a:prstGeom prst="rect">
            <a:avLst/>
          </a:prstGeom>
        </p:spPr>
        <p:txBody>
          <a:bodyPr wrap="square">
            <a:spAutoFit/>
          </a:bodyPr>
          <a:lstStyle/>
          <a:p>
            <a:r>
              <a:rPr lang="en-US" altLang="zh-TW" sz="2800" b="1" dirty="0">
                <a:solidFill>
                  <a:srgbClr val="0070C0"/>
                </a:solidFill>
              </a:rPr>
              <a:t>Clinical outcomes of </a:t>
            </a:r>
            <a:r>
              <a:rPr lang="en-US" altLang="zh-TW" sz="2800" b="1" dirty="0" err="1">
                <a:solidFill>
                  <a:srgbClr val="0070C0"/>
                </a:solidFill>
              </a:rPr>
              <a:t>baloxavir</a:t>
            </a:r>
            <a:r>
              <a:rPr lang="en-US" altLang="zh-TW" sz="2800" b="1" dirty="0">
                <a:solidFill>
                  <a:srgbClr val="0070C0"/>
                </a:solidFill>
              </a:rPr>
              <a:t> versus </a:t>
            </a:r>
            <a:r>
              <a:rPr lang="en-US" altLang="zh-TW" sz="2800" b="1" dirty="0" err="1">
                <a:solidFill>
                  <a:srgbClr val="0070C0"/>
                </a:solidFill>
              </a:rPr>
              <a:t>oseltamivir</a:t>
            </a:r>
            <a:r>
              <a:rPr lang="en-US" altLang="zh-TW" sz="2800" b="1" dirty="0">
                <a:solidFill>
                  <a:srgbClr val="0070C0"/>
                </a:solidFill>
              </a:rPr>
              <a:t> in patients hospitalized with influenza A </a:t>
            </a:r>
            <a:r>
              <a:rPr lang="en-US" altLang="zh-TW" sz="2400" b="1" dirty="0">
                <a:solidFill>
                  <a:srgbClr val="0070C0"/>
                </a:solidFill>
              </a:rPr>
              <a:t/>
            </a:r>
            <a:br>
              <a:rPr lang="en-US" altLang="zh-TW" sz="2400" b="1" dirty="0">
                <a:solidFill>
                  <a:srgbClr val="0070C0"/>
                </a:solidFill>
              </a:rPr>
            </a:br>
            <a:endParaRPr lang="zh-TW" altLang="en-US" sz="2400" b="1" dirty="0">
              <a:solidFill>
                <a:srgbClr val="0070C0"/>
              </a:solidFill>
            </a:endParaRPr>
          </a:p>
        </p:txBody>
      </p:sp>
      <p:sp>
        <p:nvSpPr>
          <p:cNvPr id="4" name="矩形 3">
            <a:extLst>
              <a:ext uri="{FF2B5EF4-FFF2-40B4-BE49-F238E27FC236}">
                <a16:creationId xmlns:a16="http://schemas.microsoft.com/office/drawing/2014/main" id="{DF033FCF-8064-4E10-A7CF-6895C8A93114}"/>
              </a:ext>
            </a:extLst>
          </p:cNvPr>
          <p:cNvSpPr/>
          <p:nvPr/>
        </p:nvSpPr>
        <p:spPr>
          <a:xfrm>
            <a:off x="6907695" y="6488668"/>
            <a:ext cx="584089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dirty="0"/>
              <a:t>J </a:t>
            </a:r>
            <a:r>
              <a:rPr lang="en-US" altLang="zh-TW" dirty="0" err="1"/>
              <a:t>Antimicrob</a:t>
            </a:r>
            <a:r>
              <a:rPr lang="en-US" altLang="zh-TW" dirty="0"/>
              <a:t> Chemother. 2020 Oct 1;75(10):3015-3022</a:t>
            </a:r>
            <a:r>
              <a:rPr kumimoji="0" lang="en-US" altLang="zh-TW" sz="1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a:t>
            </a:r>
            <a:endParaRPr kumimoji="0" lang="zh-TW" altLang="en-US" sz="1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5" name="表格 4">
            <a:extLst>
              <a:ext uri="{FF2B5EF4-FFF2-40B4-BE49-F238E27FC236}">
                <a16:creationId xmlns:a16="http://schemas.microsoft.com/office/drawing/2014/main" id="{7008C127-0596-4A66-9BB1-F19EA1937C72}"/>
              </a:ext>
            </a:extLst>
          </p:cNvPr>
          <p:cNvGraphicFramePr>
            <a:graphicFrameLocks noGrp="1"/>
          </p:cNvGraphicFramePr>
          <p:nvPr>
            <p:extLst>
              <p:ext uri="{D42A27DB-BD31-4B8C-83A1-F6EECF244321}">
                <p14:modId xmlns:p14="http://schemas.microsoft.com/office/powerpoint/2010/main" val="2063836056"/>
              </p:ext>
            </p:extLst>
          </p:nvPr>
        </p:nvGraphicFramePr>
        <p:xfrm>
          <a:off x="12294924" y="0"/>
          <a:ext cx="8741306" cy="4745736"/>
        </p:xfrm>
        <a:graphic>
          <a:graphicData uri="http://schemas.openxmlformats.org/drawingml/2006/table">
            <a:tbl>
              <a:tblPr firstRow="1" bandCol="1">
                <a:tableStyleId>{93296810-A885-4BE3-A3E7-6D5BEEA58F35}</a:tableStyleId>
              </a:tblPr>
              <a:tblGrid>
                <a:gridCol w="1217428">
                  <a:extLst>
                    <a:ext uri="{9D8B030D-6E8A-4147-A177-3AD203B41FA5}">
                      <a16:colId xmlns:a16="http://schemas.microsoft.com/office/drawing/2014/main" val="4166204946"/>
                    </a:ext>
                  </a:extLst>
                </a:gridCol>
                <a:gridCol w="7523878">
                  <a:extLst>
                    <a:ext uri="{9D8B030D-6E8A-4147-A177-3AD203B41FA5}">
                      <a16:colId xmlns:a16="http://schemas.microsoft.com/office/drawing/2014/main" val="3026105060"/>
                    </a:ext>
                  </a:extLst>
                </a:gridCol>
              </a:tblGrid>
              <a:tr h="345822">
                <a:tc>
                  <a:txBody>
                    <a:bodyPr/>
                    <a:lstStyle/>
                    <a:p>
                      <a:pPr algn="ctr"/>
                      <a:r>
                        <a:rPr kumimoji="1" lang="ja-JP"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試</a:t>
                      </a:r>
                      <a:r>
                        <a:rPr kumimoji="1" lang="zh-TW"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驗</a:t>
                      </a:r>
                      <a:r>
                        <a:rPr kumimoji="1" lang="ja-JP"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目的</a:t>
                      </a:r>
                      <a:endPar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solidFill>
                      <a:srgbClr val="E1F4FF"/>
                    </a:solidFill>
                  </a:tcPr>
                </a:tc>
                <a:tc>
                  <a:txBody>
                    <a:bodyPr/>
                    <a:lstStyle/>
                    <a:p>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評估 </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Baloxavir </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於成人</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A</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型流感</a:t>
                      </a:r>
                      <a:r>
                        <a:rPr lang="zh-TW" altLang="en-US" sz="1800" b="1" u="sng" dirty="0">
                          <a:solidFill>
                            <a:schemeClr val="tx1"/>
                          </a:solidFill>
                          <a:latin typeface="Arial" panose="020B0604020202020204" pitchFamily="34" charset="0"/>
                          <a:ea typeface="微軟正黑體" panose="020B0604030504040204" pitchFamily="34" charset="-120"/>
                          <a:cs typeface="Arial" panose="020B0604020202020204" pitchFamily="34" charset="0"/>
                        </a:rPr>
                        <a:t>住院</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患者的效果</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547430037"/>
                  </a:ext>
                </a:extLst>
              </a:tr>
              <a:tr h="3458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試</a:t>
                      </a:r>
                      <a:r>
                        <a:rPr kumimoji="1" lang="zh-TW"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驗方法</a:t>
                      </a:r>
                      <a:endPar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solidFill>
                      <a:srgbClr val="E1F4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多中心、回溯性病歷回顧研究</a:t>
                      </a:r>
                    </a:p>
                  </a:txBody>
                  <a:tcPr anchor="ctr">
                    <a:lnR w="12700" cap="flat" cmpd="sng" algn="ctr">
                      <a:solidFill>
                        <a:schemeClr val="bg1">
                          <a:lumMod val="8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744815083"/>
                  </a:ext>
                </a:extLst>
              </a:tr>
              <a:tr h="600651">
                <a:tc>
                  <a:txBody>
                    <a:bodyPr/>
                    <a:lstStyle/>
                    <a:p>
                      <a:pPr algn="ctr"/>
                      <a:r>
                        <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rPr>
                        <a:t>試驗組別</a:t>
                      </a:r>
                    </a:p>
                  </a:txBody>
                  <a:tcPr anchor="ctr">
                    <a:lnL w="12700" cap="flat" cmpd="sng" algn="ctr">
                      <a:solidFill>
                        <a:schemeClr val="bg1">
                          <a:lumMod val="85000"/>
                        </a:schemeClr>
                      </a:solidFill>
                      <a:prstDash val="solid"/>
                      <a:round/>
                      <a:headEnd type="none" w="med" len="med"/>
                      <a:tailEnd type="none" w="med" len="med"/>
                    </a:lnL>
                    <a:solidFill>
                      <a:srgbClr val="E1F4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Baloxavir</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40-80kg</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 單次口服 </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40mg; 80</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公斤以上單次口服 </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80mg (</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依仿單建議劑量</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Oseltamivir 75 mg BID 5 </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天</a:t>
                      </a:r>
                      <a:endPar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R w="12700" cap="flat" cmpd="sng" algn="ctr">
                      <a:solidFill>
                        <a:schemeClr val="bg1">
                          <a:lumMod val="8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678459861"/>
                  </a:ext>
                </a:extLst>
              </a:tr>
              <a:tr h="474514">
                <a:tc>
                  <a:txBody>
                    <a:bodyPr/>
                    <a:lstStyle/>
                    <a:p>
                      <a:pPr algn="ctr"/>
                      <a:r>
                        <a:rPr kumimoji="1" lang="ja-JP"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試</a:t>
                      </a:r>
                      <a:r>
                        <a:rPr kumimoji="1" lang="zh-TW"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驗對</a:t>
                      </a:r>
                      <a:r>
                        <a:rPr kumimoji="1" lang="ja-JP"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象</a:t>
                      </a:r>
                      <a:endPar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solidFill>
                      <a:srgbClr val="E1F4FF"/>
                    </a:solidFill>
                  </a:tcPr>
                </a:tc>
                <a:tc>
                  <a:txBody>
                    <a:bodyPr/>
                    <a:lstStyle/>
                    <a:p>
                      <a:pPr lvl="0" defTabSz="914400" eaLnBrk="1" hangingPunct="1">
                        <a:lnSpc>
                          <a:spcPct val="115000"/>
                        </a:lnSpc>
                        <a:defRPr/>
                      </a:pP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Oseltamivir</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組分析</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2018</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1</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月至</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2018</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4</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月，</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Baloxavir</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組分析</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2019</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1</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月至</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2019</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年</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4</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月間，住院</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48</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小時內經</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RT–PCR</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檢測為</a:t>
                      </a:r>
                      <a:r>
                        <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A</a:t>
                      </a:r>
                      <a:r>
                        <a:rPr lang="zh-TW" altLang="en-US" sz="1800" b="0" dirty="0">
                          <a:solidFill>
                            <a:schemeClr val="tx1"/>
                          </a:solidFill>
                          <a:latin typeface="Arial" panose="020B0604020202020204" pitchFamily="34" charset="0"/>
                          <a:ea typeface="微軟正黑體" panose="020B0604030504040204" pitchFamily="34" charset="-120"/>
                          <a:cs typeface="Arial" panose="020B0604020202020204" pitchFamily="34" charset="0"/>
                        </a:rPr>
                        <a:t>型流感病毒感染者。</a:t>
                      </a:r>
                      <a:endParaRPr lang="en-US" altLang="zh-TW" sz="1800" b="0"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R w="12700" cap="flat" cmpd="sng" algn="ctr">
                      <a:solidFill>
                        <a:schemeClr val="bg1">
                          <a:lumMod val="8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707056707"/>
                  </a:ext>
                </a:extLst>
              </a:tr>
              <a:tr h="4204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800" b="1"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主要療效指標</a:t>
                      </a:r>
                      <a:endPar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solidFill>
                      <a:srgbClr val="E1F4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Hospital length of stay (LOS)</a:t>
                      </a:r>
                    </a:p>
                  </a:txBody>
                  <a:tcPr anchor="ctr">
                    <a:lnR w="12700" cap="flat" cmpd="sng" algn="ctr">
                      <a:solidFill>
                        <a:schemeClr val="bg1">
                          <a:lumMod val="8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547895245"/>
                  </a:ext>
                </a:extLst>
              </a:tr>
              <a:tr h="11412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chemeClr val="tx1"/>
                          </a:solidFill>
                          <a:latin typeface="Arial" panose="020B0604020202020204" pitchFamily="34" charset="0"/>
                          <a:ea typeface="微軟正黑體" panose="020B0604030504040204" pitchFamily="34" charset="-120"/>
                          <a:cs typeface="Arial" panose="020B0604020202020204" pitchFamily="34" charset="0"/>
                        </a:rPr>
                        <a:t>次要療效指標</a:t>
                      </a:r>
                    </a:p>
                  </a:txBody>
                  <a:tcPr anchor="ctr">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solidFill>
                      <a:srgbClr val="E1F4FF"/>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Time from antiviral to fever resolution*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Time from antiviral to</a:t>
                      </a:r>
                      <a:r>
                        <a:rPr kumimoji="1" lang="zh-TW" altLang="en-US"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hypoxia resolution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Resolution of fever*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Resolution of hypoxia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ICU LOS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1800" b="0" i="0" u="none" strike="noStrike" kern="1200" cap="none" spc="0" normalizeH="0" baseline="0" noProof="0" dirty="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30day all-cause mortality</a:t>
                      </a:r>
                    </a:p>
                  </a:txBody>
                  <a:tcPr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63870516"/>
                  </a:ext>
                </a:extLst>
              </a:tr>
            </a:tbl>
          </a:graphicData>
        </a:graphic>
      </p:graphicFrame>
      <p:sp>
        <p:nvSpPr>
          <p:cNvPr id="6" name="矩形 5"/>
          <p:cNvSpPr/>
          <p:nvPr/>
        </p:nvSpPr>
        <p:spPr>
          <a:xfrm>
            <a:off x="834887" y="2408658"/>
            <a:ext cx="10743725" cy="446106"/>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87F42E0A-9277-4DC0-80FA-53818690E18D}"/>
              </a:ext>
            </a:extLst>
          </p:cNvPr>
          <p:cNvSpPr/>
          <p:nvPr/>
        </p:nvSpPr>
        <p:spPr>
          <a:xfrm>
            <a:off x="834887" y="4947674"/>
            <a:ext cx="8636000" cy="64633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Patients who received </a:t>
            </a:r>
            <a:r>
              <a:rPr kumimoji="0" lang="en-US" altLang="zh-TW" sz="1800" b="1" i="0" u="none" strike="noStrike" kern="1200" cap="none" spc="0" normalizeH="0" baseline="0" noProof="0" dirty="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baloxavir</a:t>
            </a:r>
            <a:r>
              <a:rPr kumimoji="0" lang="en-US" altLang="zh-TW" sz="1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had a</a:t>
            </a:r>
            <a:r>
              <a:rPr kumimoji="0" lang="zh-TW" altLang="en-US" sz="1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1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significantly faster time to hypoxia resolution</a:t>
            </a:r>
            <a:endParaRPr kumimoji="0" lang="zh-TW" altLang="en-US" sz="1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pic>
        <p:nvPicPr>
          <p:cNvPr id="8" name="圖片 7"/>
          <p:cNvPicPr>
            <a:picLocks noChangeAspect="1"/>
          </p:cNvPicPr>
          <p:nvPr/>
        </p:nvPicPr>
        <p:blipFill>
          <a:blip r:embed="rId3"/>
          <a:stretch>
            <a:fillRect/>
          </a:stretch>
        </p:blipFill>
        <p:spPr>
          <a:xfrm>
            <a:off x="12294923" y="4798526"/>
            <a:ext cx="8588443" cy="2059473"/>
          </a:xfrm>
          <a:prstGeom prst="rect">
            <a:avLst/>
          </a:prstGeom>
        </p:spPr>
      </p:pic>
    </p:spTree>
    <p:extLst>
      <p:ext uri="{BB962C8B-B14F-4D97-AF65-F5344CB8AC3E}">
        <p14:creationId xmlns:p14="http://schemas.microsoft.com/office/powerpoint/2010/main" val="418833625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流</a:t>
            </a:r>
            <a:r>
              <a:rPr lang="zh-TW" altLang="en-US" dirty="0" smtClean="0">
                <a:latin typeface="微軟正黑體" panose="020B0604030504040204" pitchFamily="34" charset="-120"/>
                <a:ea typeface="微軟正黑體" panose="020B0604030504040204" pitchFamily="34" charset="-120"/>
              </a:rPr>
              <a:t>感 </a:t>
            </a:r>
            <a:r>
              <a:rPr lang="en-US" altLang="zh-TW" dirty="0" smtClean="0">
                <a:latin typeface="微軟正黑體" panose="020B0604030504040204" pitchFamily="34" charset="-120"/>
                <a:ea typeface="微軟正黑體" panose="020B0604030504040204" pitchFamily="34" charset="-120"/>
              </a:rPr>
              <a:t>vs. </a:t>
            </a:r>
            <a:r>
              <a:rPr lang="zh-TW" altLang="en-US" dirty="0">
                <a:latin typeface="微軟正黑體" panose="020B0604030504040204" pitchFamily="34" charset="-120"/>
                <a:ea typeface="微軟正黑體" panose="020B0604030504040204" pitchFamily="34" charset="-120"/>
              </a:rPr>
              <a:t>感冒</a:t>
            </a:r>
            <a:endParaRPr lang="zh-TW" altLang="en-US" dirty="0"/>
          </a:p>
        </p:txBody>
      </p:sp>
      <p:graphicFrame>
        <p:nvGraphicFramePr>
          <p:cNvPr id="7" name="表格 6"/>
          <p:cNvGraphicFramePr>
            <a:graphicFrameLocks noGrp="1"/>
          </p:cNvGraphicFramePr>
          <p:nvPr>
            <p:extLst>
              <p:ext uri="{D42A27DB-BD31-4B8C-83A1-F6EECF244321}">
                <p14:modId xmlns:p14="http://schemas.microsoft.com/office/powerpoint/2010/main" val="2422127404"/>
              </p:ext>
            </p:extLst>
          </p:nvPr>
        </p:nvGraphicFramePr>
        <p:xfrm>
          <a:off x="1026161" y="1605281"/>
          <a:ext cx="9794241" cy="5154247"/>
        </p:xfrm>
        <a:graphic>
          <a:graphicData uri="http://schemas.openxmlformats.org/drawingml/2006/table">
            <a:tbl>
              <a:tblPr firstRow="1" bandRow="1">
                <a:tableStyleId>{5940675A-B579-460E-94D1-54222C63F5DA}</a:tableStyleId>
              </a:tblPr>
              <a:tblGrid>
                <a:gridCol w="1910080">
                  <a:extLst>
                    <a:ext uri="{9D8B030D-6E8A-4147-A177-3AD203B41FA5}">
                      <a16:colId xmlns:a16="http://schemas.microsoft.com/office/drawing/2014/main" val="247516424"/>
                    </a:ext>
                  </a:extLst>
                </a:gridCol>
                <a:gridCol w="3962400">
                  <a:extLst>
                    <a:ext uri="{9D8B030D-6E8A-4147-A177-3AD203B41FA5}">
                      <a16:colId xmlns:a16="http://schemas.microsoft.com/office/drawing/2014/main" val="2512150523"/>
                    </a:ext>
                  </a:extLst>
                </a:gridCol>
                <a:gridCol w="3921761">
                  <a:extLst>
                    <a:ext uri="{9D8B030D-6E8A-4147-A177-3AD203B41FA5}">
                      <a16:colId xmlns:a16="http://schemas.microsoft.com/office/drawing/2014/main" val="12889837"/>
                    </a:ext>
                  </a:extLst>
                </a:gridCol>
              </a:tblGrid>
              <a:tr h="618207">
                <a:tc>
                  <a:txBody>
                    <a:bodyPr/>
                    <a:lstStyle/>
                    <a:p>
                      <a:endParaRPr lang="zh-TW" altLang="en-US" sz="13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algn="ctr"/>
                      <a:r>
                        <a:rPr lang="zh-TW" altLang="en-US" sz="2400" b="1" dirty="0" smtClean="0">
                          <a:solidFill>
                            <a:srgbClr val="002060"/>
                          </a:solidFill>
                          <a:latin typeface="微軟正黑體" panose="020B0604030504040204" pitchFamily="34" charset="-120"/>
                          <a:ea typeface="微軟正黑體" panose="020B0604030504040204" pitchFamily="34" charset="-120"/>
                        </a:rPr>
                        <a:t>流感 </a:t>
                      </a:r>
                      <a:r>
                        <a:rPr lang="en-US" altLang="zh-TW" sz="2400" b="1" dirty="0" smtClean="0">
                          <a:solidFill>
                            <a:srgbClr val="002060"/>
                          </a:solidFill>
                          <a:latin typeface="微軟正黑體" panose="020B0604030504040204" pitchFamily="34" charset="-120"/>
                          <a:ea typeface="微軟正黑體" panose="020B0604030504040204" pitchFamily="34" charset="-120"/>
                        </a:rPr>
                        <a:t>(Influenza)</a:t>
                      </a:r>
                      <a:endParaRPr lang="zh-TW" altLang="en-US" sz="2400" b="1" dirty="0">
                        <a:solidFill>
                          <a:srgbClr val="002060"/>
                        </a:solidFill>
                        <a:latin typeface="微軟正黑體" panose="020B0604030504040204" pitchFamily="34" charset="-120"/>
                        <a:ea typeface="微軟正黑體" panose="020B0604030504040204" pitchFamily="34" charset="-12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algn="ctr"/>
                      <a:r>
                        <a:rPr lang="zh-TW" altLang="en-US" sz="2400" b="1" kern="1200" dirty="0" smtClean="0">
                          <a:solidFill>
                            <a:srgbClr val="002060"/>
                          </a:solidFill>
                          <a:latin typeface="微軟正黑體" panose="020B0604030504040204" pitchFamily="34" charset="-120"/>
                          <a:ea typeface="微軟正黑體" panose="020B0604030504040204" pitchFamily="34" charset="-120"/>
                          <a:cs typeface="+mn-cs"/>
                        </a:rPr>
                        <a:t>感冒 </a:t>
                      </a:r>
                      <a:r>
                        <a:rPr lang="en-US" altLang="zh-TW" sz="2400" b="1" kern="1200" dirty="0" smtClean="0">
                          <a:solidFill>
                            <a:srgbClr val="002060"/>
                          </a:solidFill>
                          <a:latin typeface="微軟正黑體" panose="020B0604030504040204" pitchFamily="34" charset="-120"/>
                          <a:ea typeface="微軟正黑體" panose="020B0604030504040204" pitchFamily="34" charset="-120"/>
                          <a:cs typeface="+mn-cs"/>
                        </a:rPr>
                        <a:t>(Common cold)</a:t>
                      </a:r>
                      <a:endParaRPr lang="zh-TW" altLang="en-US" sz="24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71757620"/>
                  </a:ext>
                </a:extLst>
              </a:tr>
              <a:tr h="626792">
                <a:tc>
                  <a:txBody>
                    <a:bodyPr/>
                    <a:lstStyle/>
                    <a:p>
                      <a:pPr marL="0" algn="ctr" defTabSz="914400" rtl="0" eaLnBrk="1" latinLnBrk="0" hangingPunct="1"/>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病程</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en-US" altLang="zh-TW" sz="2000" b="1" kern="1200" dirty="0" smtClean="0">
                          <a:solidFill>
                            <a:schemeClr val="tx1"/>
                          </a:solidFill>
                          <a:latin typeface="微軟正黑體" panose="020B0604030504040204" pitchFamily="34" charset="-120"/>
                          <a:ea typeface="微軟正黑體" panose="020B0604030504040204" pitchFamily="34" charset="-120"/>
                          <a:cs typeface="+mn-cs"/>
                        </a:rPr>
                        <a:t>1-2</a:t>
                      </a:r>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週</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約</a:t>
                      </a:r>
                      <a:r>
                        <a:rPr lang="en-US" altLang="zh-TW" sz="2000" b="1" kern="1200" dirty="0" smtClean="0">
                          <a:solidFill>
                            <a:schemeClr val="tx1"/>
                          </a:solidFill>
                          <a:latin typeface="微軟正黑體" panose="020B0604030504040204" pitchFamily="34" charset="-120"/>
                          <a:ea typeface="微軟正黑體" panose="020B0604030504040204" pitchFamily="34" charset="-120"/>
                          <a:cs typeface="+mn-cs"/>
                        </a:rPr>
                        <a:t>2-5</a:t>
                      </a:r>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天</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956536163"/>
                  </a:ext>
                </a:extLst>
              </a:tr>
              <a:tr h="626792">
                <a:tc>
                  <a:txBody>
                    <a:bodyPr/>
                    <a:lstStyle/>
                    <a:p>
                      <a:pPr marL="0" algn="ctr" defTabSz="914400" rtl="0" eaLnBrk="1" latinLnBrk="0" hangingPunct="1"/>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傳染途徑</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飛沫傳染；接觸傳染</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飛沫傳染；接觸傳染</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23022428"/>
                  </a:ext>
                </a:extLst>
              </a:tr>
              <a:tr h="626792">
                <a:tc>
                  <a:txBody>
                    <a:bodyPr/>
                    <a:lstStyle/>
                    <a:p>
                      <a:pPr marL="0" algn="ctr" defTabSz="914400" rtl="0" eaLnBrk="1" latinLnBrk="0" hangingPunct="1"/>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傳染性</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zh-TW" altLang="en-US" sz="2000" b="1" kern="1200" dirty="0" smtClean="0">
                          <a:solidFill>
                            <a:schemeClr val="accent2"/>
                          </a:solidFill>
                          <a:latin typeface="微軟正黑體" panose="020B0604030504040204" pitchFamily="34" charset="-120"/>
                          <a:ea typeface="微軟正黑體" panose="020B0604030504040204" pitchFamily="34" charset="-120"/>
                          <a:cs typeface="+mn-cs"/>
                        </a:rPr>
                        <a:t>高傳染性★★★</a:t>
                      </a:r>
                      <a:endParaRPr lang="zh-TW" altLang="en-US" sz="2000" b="1" kern="1200" dirty="0">
                        <a:solidFill>
                          <a:schemeClr val="accent2"/>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傳染性不一</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97411544"/>
                  </a:ext>
                </a:extLst>
              </a:tr>
              <a:tr h="701040">
                <a:tc>
                  <a:txBody>
                    <a:bodyPr/>
                    <a:lstStyle/>
                    <a:p>
                      <a:pPr marL="0" algn="ctr" defTabSz="914400" rtl="0" eaLnBrk="1" latinLnBrk="0" hangingPunct="1"/>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併發症</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肺炎、腦炎、心肌炎及其他嚴重之 繼發性感染或神經系統疾病等</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少見</a:t>
                      </a:r>
                      <a:r>
                        <a:rPr lang="en-US" altLang="zh-TW" sz="2000" b="1" kern="1200" dirty="0" smtClean="0">
                          <a:solidFill>
                            <a:schemeClr val="tx1"/>
                          </a:solidFill>
                          <a:latin typeface="微軟正黑體" panose="020B0604030504040204" pitchFamily="34" charset="-120"/>
                          <a:ea typeface="微軟正黑體" panose="020B0604030504040204" pitchFamily="34" charset="-120"/>
                          <a:cs typeface="+mn-cs"/>
                        </a:rPr>
                        <a:t>(</a:t>
                      </a:r>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中耳炎或肺炎</a:t>
                      </a:r>
                      <a:r>
                        <a:rPr lang="en-US" altLang="zh-TW" sz="2000" b="1" kern="1200" dirty="0" smtClean="0">
                          <a:solidFill>
                            <a:schemeClr val="tx1"/>
                          </a:solidFill>
                          <a:latin typeface="微軟正黑體" panose="020B0604030504040204" pitchFamily="34" charset="-120"/>
                          <a:ea typeface="微軟正黑體" panose="020B0604030504040204" pitchFamily="34" charset="-120"/>
                          <a:cs typeface="+mn-cs"/>
                        </a:rPr>
                        <a:t>)</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53061405"/>
                  </a:ext>
                </a:extLst>
              </a:tr>
              <a:tr h="626792">
                <a:tc>
                  <a:txBody>
                    <a:bodyPr/>
                    <a:lstStyle/>
                    <a:p>
                      <a:pPr marL="0" algn="ctr" defTabSz="914400" rtl="0" eaLnBrk="1" latinLnBrk="0" hangingPunct="1"/>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治療方法 </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zh-TW" altLang="en-US" sz="2000" b="1" kern="1200" dirty="0" smtClean="0">
                          <a:solidFill>
                            <a:schemeClr val="accent2"/>
                          </a:solidFill>
                          <a:latin typeface="微軟正黑體" panose="020B0604030504040204" pitchFamily="34" charset="-120"/>
                          <a:ea typeface="微軟正黑體" panose="020B0604030504040204" pitchFamily="34" charset="-120"/>
                          <a:cs typeface="+mn-cs"/>
                        </a:rPr>
                        <a:t>抗病毒藥劑</a:t>
                      </a:r>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及支持性療法</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支持性療法</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7829365"/>
                  </a:ext>
                </a:extLst>
              </a:tr>
              <a:tr h="701040">
                <a:tc>
                  <a:txBody>
                    <a:bodyPr/>
                    <a:lstStyle/>
                    <a:p>
                      <a:pPr marL="0" algn="ctr" defTabSz="914400" rtl="0" eaLnBrk="1" latinLnBrk="0" hangingPunct="1"/>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預防方法</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勤洗手、注重呼吸道衛生及咳嗽禮 節</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勤洗手、注重呼吸道衛生及咳嗽禮節</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088174689"/>
                  </a:ext>
                </a:extLst>
              </a:tr>
              <a:tr h="626792">
                <a:tc>
                  <a:txBody>
                    <a:bodyPr/>
                    <a:lstStyle/>
                    <a:p>
                      <a:pPr marL="0" algn="ctr" defTabSz="914400" rtl="0" eaLnBrk="1" latinLnBrk="0" hangingPunct="1"/>
                      <a:r>
                        <a:rPr lang="zh-TW" altLang="en-US" sz="2000" b="1" kern="1200" dirty="0" smtClean="0">
                          <a:solidFill>
                            <a:srgbClr val="002060"/>
                          </a:solidFill>
                          <a:latin typeface="微軟正黑體" panose="020B0604030504040204" pitchFamily="34" charset="-120"/>
                          <a:ea typeface="微軟正黑體" panose="020B0604030504040204" pitchFamily="34" charset="-120"/>
                          <a:cs typeface="+mn-cs"/>
                        </a:rPr>
                        <a:t>疫苗 </a:t>
                      </a:r>
                      <a:endParaRPr lang="zh-TW" altLang="en-US" sz="2000" b="1" kern="1200" dirty="0">
                        <a:solidFill>
                          <a:srgbClr val="00206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4">
                        <a:lumMod val="40000"/>
                        <a:lumOff val="60000"/>
                      </a:schemeClr>
                    </a:solidFill>
                  </a:tcPr>
                </a:tc>
                <a:tc>
                  <a:txBody>
                    <a:bodyPr/>
                    <a:lstStyle/>
                    <a:p>
                      <a:pPr marL="0" algn="l" defTabSz="914400" rtl="0" eaLnBrk="1" latinLnBrk="0" hangingPunct="1"/>
                      <a:r>
                        <a:rPr lang="zh-TW" altLang="en-US" sz="2000" b="1" kern="1200" dirty="0" smtClean="0">
                          <a:solidFill>
                            <a:schemeClr val="accent2"/>
                          </a:solidFill>
                          <a:latin typeface="微軟正黑體" panose="020B0604030504040204" pitchFamily="34" charset="-120"/>
                          <a:ea typeface="微軟正黑體" panose="020B0604030504040204" pitchFamily="34" charset="-120"/>
                          <a:cs typeface="+mn-cs"/>
                        </a:rPr>
                        <a:t>季節性流感疫苗</a:t>
                      </a:r>
                      <a:endParaRPr lang="zh-TW" altLang="en-US" sz="2000" b="1" kern="1200" dirty="0">
                        <a:solidFill>
                          <a:schemeClr val="accent2"/>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latinLnBrk="0" hangingPunct="1"/>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無</a:t>
                      </a:r>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84678193"/>
                  </a:ext>
                </a:extLst>
              </a:tr>
            </a:tbl>
          </a:graphicData>
        </a:graphic>
      </p:graphicFrame>
      <p:pic>
        <p:nvPicPr>
          <p:cNvPr id="4" name="圖片 3"/>
          <p:cNvPicPr>
            <a:picLocks noChangeAspect="1"/>
          </p:cNvPicPr>
          <p:nvPr/>
        </p:nvPicPr>
        <p:blipFill>
          <a:blip r:embed="rId2"/>
          <a:stretch>
            <a:fillRect/>
          </a:stretch>
        </p:blipFill>
        <p:spPr>
          <a:xfrm>
            <a:off x="12374100" y="608403"/>
            <a:ext cx="10394262" cy="6057583"/>
          </a:xfrm>
          <a:prstGeom prst="rect">
            <a:avLst/>
          </a:prstGeom>
        </p:spPr>
      </p:pic>
    </p:spTree>
    <p:extLst>
      <p:ext uri="{BB962C8B-B14F-4D97-AF65-F5344CB8AC3E}">
        <p14:creationId xmlns:p14="http://schemas.microsoft.com/office/powerpoint/2010/main" val="26240554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867465" y="1799476"/>
            <a:ext cx="10464561" cy="3082453"/>
            <a:chOff x="924339" y="1789537"/>
            <a:chExt cx="10464561" cy="3082453"/>
          </a:xfrm>
        </p:grpSpPr>
        <p:pic>
          <p:nvPicPr>
            <p:cNvPr id="2" name="圖片 1"/>
            <p:cNvPicPr>
              <a:picLocks noChangeAspect="1"/>
            </p:cNvPicPr>
            <p:nvPr/>
          </p:nvPicPr>
          <p:blipFill>
            <a:blip r:embed="rId2"/>
            <a:stretch>
              <a:fillRect/>
            </a:stretch>
          </p:blipFill>
          <p:spPr>
            <a:xfrm>
              <a:off x="924339" y="1789537"/>
              <a:ext cx="10464561" cy="3082453"/>
            </a:xfrm>
            <a:prstGeom prst="rect">
              <a:avLst/>
            </a:prstGeom>
          </p:spPr>
        </p:pic>
        <p:sp>
          <p:nvSpPr>
            <p:cNvPr id="3" name="矩形 2"/>
            <p:cNvSpPr/>
            <p:nvPr/>
          </p:nvSpPr>
          <p:spPr>
            <a:xfrm>
              <a:off x="924339" y="2635025"/>
              <a:ext cx="10464561" cy="446106"/>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924339" y="4572000"/>
              <a:ext cx="10464561" cy="280112"/>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矩形 5"/>
          <p:cNvSpPr/>
          <p:nvPr/>
        </p:nvSpPr>
        <p:spPr>
          <a:xfrm>
            <a:off x="867465" y="1336195"/>
            <a:ext cx="8160026" cy="677108"/>
          </a:xfrm>
          <a:prstGeom prst="rect">
            <a:avLst/>
          </a:prstGeom>
        </p:spPr>
        <p:txBody>
          <a:bodyPr wrap="square">
            <a:spAutoFit/>
          </a:bodyPr>
          <a:lstStyle/>
          <a:p>
            <a:r>
              <a:rPr lang="en-US" altLang="zh-TW" sz="2000" b="1" dirty="0">
                <a:solidFill>
                  <a:srgbClr val="002060"/>
                </a:solidFill>
              </a:rPr>
              <a:t>Subgroup of patients who received therapy within 48 h of symptom onset </a:t>
            </a:r>
            <a:r>
              <a:rPr lang="en-US" altLang="zh-TW" dirty="0">
                <a:solidFill>
                  <a:srgbClr val="002060"/>
                </a:solidFill>
              </a:rPr>
              <a:t/>
            </a:r>
            <a:br>
              <a:rPr lang="en-US" altLang="zh-TW" dirty="0">
                <a:solidFill>
                  <a:srgbClr val="002060"/>
                </a:solidFill>
              </a:rPr>
            </a:br>
            <a:endParaRPr lang="zh-TW" altLang="en-US" dirty="0">
              <a:solidFill>
                <a:srgbClr val="002060"/>
              </a:solidFill>
            </a:endParaRPr>
          </a:p>
        </p:txBody>
      </p:sp>
      <p:sp>
        <p:nvSpPr>
          <p:cNvPr id="8" name="內容版面配置區 2">
            <a:extLst>
              <a:ext uri="{FF2B5EF4-FFF2-40B4-BE49-F238E27FC236}">
                <a16:creationId xmlns:a16="http://schemas.microsoft.com/office/drawing/2014/main" id="{7F713A64-8283-415D-89FC-E7576BBFB684}"/>
              </a:ext>
            </a:extLst>
          </p:cNvPr>
          <p:cNvSpPr txBox="1">
            <a:spLocks/>
          </p:cNvSpPr>
          <p:nvPr/>
        </p:nvSpPr>
        <p:spPr>
          <a:xfrm>
            <a:off x="839027" y="5036669"/>
            <a:ext cx="8265215" cy="83735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r>
              <a:rPr lang="en-US" altLang="zh-TW" sz="1800" b="1" dirty="0" err="1" smtClean="0">
                <a:latin typeface="Arial" panose="020B0604020202020204" pitchFamily="34" charset="0"/>
                <a:cs typeface="Arial" panose="020B0604020202020204" pitchFamily="34" charset="0"/>
              </a:rPr>
              <a:t>Baloxavir</a:t>
            </a:r>
            <a:r>
              <a:rPr lang="en-US" altLang="zh-TW" sz="1800" b="1" dirty="0" smtClean="0">
                <a:latin typeface="Arial" panose="020B0604020202020204" pitchFamily="34" charset="0"/>
                <a:cs typeface="Arial" panose="020B0604020202020204" pitchFamily="34" charset="0"/>
              </a:rPr>
              <a:t> was associated with a significantly reduced</a:t>
            </a:r>
            <a:r>
              <a:rPr lang="zh-TW" altLang="en-US" sz="1800" b="1" dirty="0" smtClean="0">
                <a:latin typeface="Arial" panose="020B0604020202020204" pitchFamily="34" charset="0"/>
                <a:cs typeface="Arial" panose="020B0604020202020204" pitchFamily="34" charset="0"/>
              </a:rPr>
              <a:t> </a:t>
            </a:r>
            <a:r>
              <a:rPr lang="en-US" altLang="zh-TW" sz="1800" b="1" dirty="0" smtClean="0">
                <a:latin typeface="Arial" panose="020B0604020202020204" pitchFamily="34" charset="0"/>
                <a:cs typeface="Arial" panose="020B0604020202020204" pitchFamily="34" charset="0"/>
              </a:rPr>
              <a:t>30 day all-cause mortality rate and</a:t>
            </a:r>
            <a:r>
              <a:rPr lang="zh-TW" altLang="en-US" sz="1800" b="1" dirty="0" smtClean="0">
                <a:latin typeface="Arial" panose="020B0604020202020204" pitchFamily="34" charset="0"/>
                <a:cs typeface="Arial" panose="020B0604020202020204" pitchFamily="34" charset="0"/>
              </a:rPr>
              <a:t> </a:t>
            </a:r>
            <a:r>
              <a:rPr lang="en-US" altLang="zh-TW" sz="1800" b="1" dirty="0" smtClean="0">
                <a:latin typeface="Arial" panose="020B0604020202020204" pitchFamily="34" charset="0"/>
                <a:cs typeface="Arial" panose="020B0604020202020204" pitchFamily="34" charset="0"/>
              </a:rPr>
              <a:t>time from antiviral to hypoxia resolution compared</a:t>
            </a:r>
            <a:r>
              <a:rPr lang="zh-TW" altLang="en-US" sz="1800" b="1" dirty="0" smtClean="0">
                <a:latin typeface="Arial" panose="020B0604020202020204" pitchFamily="34" charset="0"/>
                <a:cs typeface="Arial" panose="020B0604020202020204" pitchFamily="34" charset="0"/>
              </a:rPr>
              <a:t> </a:t>
            </a:r>
            <a:r>
              <a:rPr lang="en-US" altLang="zh-TW" sz="1800" b="1" dirty="0" smtClean="0">
                <a:latin typeface="Arial" panose="020B0604020202020204" pitchFamily="34" charset="0"/>
                <a:cs typeface="Arial" panose="020B0604020202020204" pitchFamily="34" charset="0"/>
              </a:rPr>
              <a:t>with </a:t>
            </a:r>
            <a:r>
              <a:rPr lang="en-US" altLang="zh-TW" sz="1800" b="1" dirty="0" err="1" smtClean="0">
                <a:latin typeface="Arial" panose="020B0604020202020204" pitchFamily="34" charset="0"/>
                <a:cs typeface="Arial" panose="020B0604020202020204" pitchFamily="34" charset="0"/>
              </a:rPr>
              <a:t>oseltamivir</a:t>
            </a:r>
            <a:endParaRPr lang="zh-TW" altLang="en-US" sz="1800" b="1" dirty="0">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DF033FCF-8064-4E10-A7CF-6895C8A93114}"/>
              </a:ext>
            </a:extLst>
          </p:cNvPr>
          <p:cNvSpPr/>
          <p:nvPr/>
        </p:nvSpPr>
        <p:spPr>
          <a:xfrm>
            <a:off x="6907695" y="6488668"/>
            <a:ext cx="584089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dirty="0"/>
              <a:t>J </a:t>
            </a:r>
            <a:r>
              <a:rPr lang="en-US" altLang="zh-TW" dirty="0" err="1"/>
              <a:t>Antimicrob</a:t>
            </a:r>
            <a:r>
              <a:rPr lang="en-US" altLang="zh-TW" dirty="0"/>
              <a:t> Chemother. 2020 Oct 1;75(10):3015-3022</a:t>
            </a:r>
            <a:r>
              <a:rPr kumimoji="0" lang="en-US" altLang="zh-TW" sz="1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a:t>
            </a:r>
            <a:endParaRPr kumimoji="0" lang="zh-TW" altLang="en-US" sz="1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96111738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2105153" y="809939"/>
            <a:ext cx="7886700" cy="4351337"/>
          </a:xfrm>
        </p:spPr>
        <p:txBody>
          <a:bodyPr>
            <a:normAutofit/>
          </a:bodyPr>
          <a:lstStyle/>
          <a:p>
            <a:pPr marL="0" indent="0" algn="ctr">
              <a:buNone/>
            </a:pPr>
            <a:r>
              <a:rPr lang="zh-TW" altLang="en-US" sz="2400" b="1" dirty="0">
                <a:latin typeface="微軟正黑體" panose="020B0604030504040204" pitchFamily="34" charset="-120"/>
                <a:ea typeface="微軟正黑體" panose="020B0604030504040204" pitchFamily="34" charset="-120"/>
              </a:rPr>
              <a:t>抗流感藥物使用對象、劑量與療程</a:t>
            </a:r>
          </a:p>
        </p:txBody>
      </p:sp>
      <p:sp>
        <p:nvSpPr>
          <p:cNvPr id="4" name="標題 1"/>
          <p:cNvSpPr txBox="1">
            <a:spLocks/>
          </p:cNvSpPr>
          <p:nvPr/>
        </p:nvSpPr>
        <p:spPr>
          <a:xfrm>
            <a:off x="2227106" y="-20784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8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台灣感染症醫學會</a:t>
            </a:r>
            <a:r>
              <a:rPr lang="en-US" altLang="zh-TW" sz="28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8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抗流感病毒藥物使用建議</a:t>
            </a:r>
            <a:endParaRPr lang="zh-TW" altLang="en-US" sz="2800" b="1" dirty="0">
              <a:solidFill>
                <a:prstClr val="black"/>
              </a:solidFill>
              <a:latin typeface="微軟正黑體" panose="020B0604030504040204" pitchFamily="34" charset="-120"/>
              <a:ea typeface="微軟正黑體" panose="020B0604030504040204" pitchFamily="34" charset="-120"/>
            </a:endParaRPr>
          </a:p>
        </p:txBody>
      </p:sp>
      <p:sp>
        <p:nvSpPr>
          <p:cNvPr id="9" name="矩形 8"/>
          <p:cNvSpPr/>
          <p:nvPr/>
        </p:nvSpPr>
        <p:spPr>
          <a:xfrm>
            <a:off x="6170456" y="6463241"/>
            <a:ext cx="6369763" cy="369332"/>
          </a:xfrm>
          <a:prstGeom prst="rect">
            <a:avLst/>
          </a:prstGeom>
        </p:spPr>
        <p:txBody>
          <a:bodyPr wrap="square">
            <a:spAutoFit/>
          </a:bodyPr>
          <a:lstStyle/>
          <a:p>
            <a:pPr defTabSz="457200">
              <a:defRPr/>
            </a:pPr>
            <a:r>
              <a:rPr lang="zh-TW" altLang="en-US" dirty="0" smtClean="0">
                <a:solidFill>
                  <a:srgbClr val="000000"/>
                </a:solidFill>
                <a:latin typeface="微軟正黑體" panose="020B0604030504040204" pitchFamily="34" charset="-120"/>
                <a:ea typeface="微軟正黑體" panose="020B0604030504040204" pitchFamily="34" charset="-120"/>
              </a:rPr>
              <a:t>感染</a:t>
            </a:r>
            <a:r>
              <a:rPr lang="zh-TW" altLang="en-US" dirty="0">
                <a:solidFill>
                  <a:srgbClr val="000000"/>
                </a:solidFill>
                <a:latin typeface="微軟正黑體" panose="020B0604030504040204" pitchFamily="34" charset="-120"/>
                <a:ea typeface="微軟正黑體" panose="020B0604030504040204" pitchFamily="34" charset="-120"/>
              </a:rPr>
              <a:t>症醫學會</a:t>
            </a:r>
            <a:r>
              <a:rPr lang="en-US" altLang="zh-TW" dirty="0">
                <a:solidFill>
                  <a:srgbClr val="000000"/>
                </a:solidFill>
                <a:latin typeface="微軟正黑體" panose="020B0604030504040204" pitchFamily="34" charset="-120"/>
                <a:ea typeface="微軟正黑體" panose="020B0604030504040204" pitchFamily="34" charset="-120"/>
              </a:rPr>
              <a:t>-</a:t>
            </a:r>
            <a:r>
              <a:rPr lang="zh-TW" altLang="en-US" dirty="0">
                <a:solidFill>
                  <a:srgbClr val="000000"/>
                </a:solidFill>
                <a:latin typeface="微軟正黑體" panose="020B0604030504040204" pitchFamily="34" charset="-120"/>
                <a:ea typeface="微軟正黑體" panose="020B0604030504040204" pitchFamily="34" charset="-120"/>
              </a:rPr>
              <a:t>抗流感病毒藥物使用建議（</a:t>
            </a:r>
            <a:r>
              <a:rPr lang="en-US" altLang="zh-TW" dirty="0">
                <a:solidFill>
                  <a:srgbClr val="000000"/>
                </a:solidFill>
                <a:latin typeface="微軟正黑體" panose="020B0604030504040204" pitchFamily="34" charset="-120"/>
                <a:ea typeface="微軟正黑體" panose="020B0604030504040204" pitchFamily="34" charset="-120"/>
              </a:rPr>
              <a:t>2021</a:t>
            </a:r>
            <a:r>
              <a:rPr lang="zh-TW" altLang="en-US" dirty="0">
                <a:solidFill>
                  <a:srgbClr val="000000"/>
                </a:solidFill>
                <a:latin typeface="微軟正黑體" panose="020B0604030504040204" pitchFamily="34" charset="-120"/>
                <a:ea typeface="微軟正黑體" panose="020B0604030504040204" pitchFamily="34" charset="-120"/>
              </a:rPr>
              <a:t>年修訂版）</a:t>
            </a:r>
            <a:r>
              <a:rPr lang="en-US" altLang="zh-TW" dirty="0">
                <a:solidFill>
                  <a:srgbClr val="000000"/>
                </a:solidFill>
                <a:latin typeface="微軟正黑體" panose="020B0604030504040204" pitchFamily="34" charset="-120"/>
                <a:ea typeface="微軟正黑體" panose="020B0604030504040204" pitchFamily="34" charset="-120"/>
              </a:rPr>
              <a:t> </a:t>
            </a:r>
            <a:endParaRPr lang="zh-TW" altLang="en-US" dirty="0">
              <a:solidFill>
                <a:srgbClr val="000000"/>
              </a:solidFill>
              <a:latin typeface="微軟正黑體" panose="020B0604030504040204" pitchFamily="34" charset="-120"/>
              <a:ea typeface="微軟正黑體" panose="020B0604030504040204" pitchFamily="34" charset="-120"/>
            </a:endParaRPr>
          </a:p>
        </p:txBody>
      </p:sp>
      <p:graphicFrame>
        <p:nvGraphicFramePr>
          <p:cNvPr id="10" name="表格 9">
            <a:extLst>
              <a:ext uri="{FF2B5EF4-FFF2-40B4-BE49-F238E27FC236}">
                <a16:creationId xmlns:a16="http://schemas.microsoft.com/office/drawing/2014/main" id="{0B281F65-0B6D-4244-AA06-8713B8D51855}"/>
              </a:ext>
            </a:extLst>
          </p:cNvPr>
          <p:cNvGraphicFramePr>
            <a:graphicFrameLocks noGrp="1"/>
          </p:cNvGraphicFramePr>
          <p:nvPr>
            <p:extLst>
              <p:ext uri="{D42A27DB-BD31-4B8C-83A1-F6EECF244321}">
                <p14:modId xmlns:p14="http://schemas.microsoft.com/office/powerpoint/2010/main" val="825597768"/>
              </p:ext>
            </p:extLst>
          </p:nvPr>
        </p:nvGraphicFramePr>
        <p:xfrm>
          <a:off x="1794631" y="781571"/>
          <a:ext cx="8631932" cy="4815840"/>
        </p:xfrm>
        <a:graphic>
          <a:graphicData uri="http://schemas.openxmlformats.org/drawingml/2006/table">
            <a:tbl>
              <a:tblPr firstRow="1" bandRow="1">
                <a:tableStyleId>{21E4AEA4-8DFA-4A89-87EB-49C32662AFE0}</a:tableStyleId>
              </a:tblPr>
              <a:tblGrid>
                <a:gridCol w="678251">
                  <a:extLst>
                    <a:ext uri="{9D8B030D-6E8A-4147-A177-3AD203B41FA5}">
                      <a16:colId xmlns:a16="http://schemas.microsoft.com/office/drawing/2014/main" val="80902550"/>
                    </a:ext>
                  </a:extLst>
                </a:gridCol>
                <a:gridCol w="684000">
                  <a:extLst>
                    <a:ext uri="{9D8B030D-6E8A-4147-A177-3AD203B41FA5}">
                      <a16:colId xmlns:a16="http://schemas.microsoft.com/office/drawing/2014/main" val="3941041473"/>
                    </a:ext>
                  </a:extLst>
                </a:gridCol>
                <a:gridCol w="684000">
                  <a:extLst>
                    <a:ext uri="{9D8B030D-6E8A-4147-A177-3AD203B41FA5}">
                      <a16:colId xmlns:a16="http://schemas.microsoft.com/office/drawing/2014/main" val="2681123434"/>
                    </a:ext>
                  </a:extLst>
                </a:gridCol>
                <a:gridCol w="792000">
                  <a:extLst>
                    <a:ext uri="{9D8B030D-6E8A-4147-A177-3AD203B41FA5}">
                      <a16:colId xmlns:a16="http://schemas.microsoft.com/office/drawing/2014/main" val="2923272734"/>
                    </a:ext>
                  </a:extLst>
                </a:gridCol>
                <a:gridCol w="792000">
                  <a:extLst>
                    <a:ext uri="{9D8B030D-6E8A-4147-A177-3AD203B41FA5}">
                      <a16:colId xmlns:a16="http://schemas.microsoft.com/office/drawing/2014/main" val="1207339959"/>
                    </a:ext>
                  </a:extLst>
                </a:gridCol>
                <a:gridCol w="648000">
                  <a:extLst>
                    <a:ext uri="{9D8B030D-6E8A-4147-A177-3AD203B41FA5}">
                      <a16:colId xmlns:a16="http://schemas.microsoft.com/office/drawing/2014/main" val="2634731136"/>
                    </a:ext>
                  </a:extLst>
                </a:gridCol>
                <a:gridCol w="648000">
                  <a:extLst>
                    <a:ext uri="{9D8B030D-6E8A-4147-A177-3AD203B41FA5}">
                      <a16:colId xmlns:a16="http://schemas.microsoft.com/office/drawing/2014/main" val="2118089712"/>
                    </a:ext>
                  </a:extLst>
                </a:gridCol>
                <a:gridCol w="900000">
                  <a:extLst>
                    <a:ext uri="{9D8B030D-6E8A-4147-A177-3AD203B41FA5}">
                      <a16:colId xmlns:a16="http://schemas.microsoft.com/office/drawing/2014/main" val="3448442367"/>
                    </a:ext>
                  </a:extLst>
                </a:gridCol>
                <a:gridCol w="900000">
                  <a:extLst>
                    <a:ext uri="{9D8B030D-6E8A-4147-A177-3AD203B41FA5}">
                      <a16:colId xmlns:a16="http://schemas.microsoft.com/office/drawing/2014/main" val="3879186540"/>
                    </a:ext>
                  </a:extLst>
                </a:gridCol>
                <a:gridCol w="1296000">
                  <a:extLst>
                    <a:ext uri="{9D8B030D-6E8A-4147-A177-3AD203B41FA5}">
                      <a16:colId xmlns:a16="http://schemas.microsoft.com/office/drawing/2014/main" val="20007"/>
                    </a:ext>
                  </a:extLst>
                </a:gridCol>
                <a:gridCol w="609681">
                  <a:extLst>
                    <a:ext uri="{9D8B030D-6E8A-4147-A177-3AD203B41FA5}">
                      <a16:colId xmlns:a16="http://schemas.microsoft.com/office/drawing/2014/main" val="20008"/>
                    </a:ext>
                  </a:extLst>
                </a:gridCol>
              </a:tblGrid>
              <a:tr h="427721">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藥物</a:t>
                      </a:r>
                    </a:p>
                  </a:txBody>
                  <a:tcPr anchor="ctr">
                    <a:solidFill>
                      <a:srgbClr val="F47525"/>
                    </a:solidFill>
                  </a:tcPr>
                </a:tc>
                <a:tc gridSpan="2">
                  <a:txBody>
                    <a:bodyPr/>
                    <a:lstStyle/>
                    <a:p>
                      <a:pPr algn="ctr"/>
                      <a:r>
                        <a:rPr lang="en-US" altLang="zh-TW" sz="1400" u="none" strike="noStrike" kern="1200" baseline="0" dirty="0">
                          <a:latin typeface="Arial" panose="020B0604020202020204" pitchFamily="34" charset="0"/>
                          <a:ea typeface="微軟正黑體" panose="020B0604030504040204" pitchFamily="34" charset="-120"/>
                          <a:cs typeface="Arial" panose="020B0604020202020204" pitchFamily="34" charset="0"/>
                        </a:rPr>
                        <a:t>Oseltamivir</a:t>
                      </a:r>
                    </a:p>
                    <a:p>
                      <a:pPr algn="ctr"/>
                      <a:r>
                        <a:rPr lang="en-US" altLang="zh-TW" sz="1400" u="none" strike="noStrike" kern="1200" baseline="0" dirty="0">
                          <a:latin typeface="Arial" panose="020B0604020202020204" pitchFamily="34" charset="0"/>
                          <a:ea typeface="微軟正黑體" panose="020B0604030504040204" pitchFamily="34" charset="-120"/>
                          <a:cs typeface="Arial" panose="020B0604020202020204" pitchFamily="34" charset="0"/>
                        </a:rPr>
                        <a:t>Capsule</a:t>
                      </a:r>
                      <a:endParaRPr lang="zh-TW" altLang="en-US" sz="1400" b="1" dirty="0">
                        <a:latin typeface="Arial" panose="020B0604020202020204" pitchFamily="34" charset="0"/>
                        <a:ea typeface="微軟正黑體" panose="020B0604030504040204" pitchFamily="34" charset="-120"/>
                        <a:cs typeface="Arial" panose="020B0604020202020204" pitchFamily="34" charset="0"/>
                      </a:endParaRPr>
                    </a:p>
                  </a:txBody>
                  <a:tcPr anchor="ctr">
                    <a:solidFill>
                      <a:srgbClr val="F47525"/>
                    </a:solidFill>
                  </a:tcPr>
                </a:tc>
                <a:tc hMerge="1">
                  <a:txBody>
                    <a:bodyPr/>
                    <a:lstStyle/>
                    <a:p>
                      <a:endParaRPr lang="zh-TW" altLang="en-US"/>
                    </a:p>
                  </a:txBody>
                  <a:tcPr/>
                </a:tc>
                <a:tc gridSpan="2">
                  <a:txBody>
                    <a:bodyPr/>
                    <a:lstStyle/>
                    <a:p>
                      <a:pPr algn="ctr"/>
                      <a:r>
                        <a:rPr lang="en-US" altLang="zh-TW" sz="1400" dirty="0" err="1">
                          <a:latin typeface="Arial" panose="020B0604020202020204" pitchFamily="34" charset="0"/>
                          <a:ea typeface="微軟正黑體" panose="020B0604030504040204" pitchFamily="34" charset="-120"/>
                          <a:cs typeface="Arial" panose="020B0604020202020204" pitchFamily="34" charset="0"/>
                        </a:rPr>
                        <a:t>Oseltamivir</a:t>
                      </a:r>
                      <a:r>
                        <a:rPr lang="en-US" altLang="zh-TW" sz="1400" dirty="0">
                          <a:latin typeface="Arial" panose="020B0604020202020204" pitchFamily="34" charset="0"/>
                          <a:ea typeface="微軟正黑體" panose="020B0604030504040204" pitchFamily="34" charset="-120"/>
                          <a:cs typeface="Arial" panose="020B0604020202020204" pitchFamily="34" charset="0"/>
                        </a:rPr>
                        <a:t> Oral</a:t>
                      </a:r>
                    </a:p>
                    <a:p>
                      <a:pPr algn="ctr"/>
                      <a:r>
                        <a:rPr lang="en-US" altLang="zh-TW" sz="1400" dirty="0">
                          <a:latin typeface="Arial" panose="020B0604020202020204" pitchFamily="34" charset="0"/>
                          <a:ea typeface="微軟正黑體" panose="020B0604030504040204" pitchFamily="34" charset="-120"/>
                          <a:cs typeface="Arial" panose="020B0604020202020204" pitchFamily="34" charset="0"/>
                        </a:rPr>
                        <a:t>Suspension</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nchor="ctr">
                    <a:solidFill>
                      <a:srgbClr val="F47525"/>
                    </a:solidFill>
                  </a:tcPr>
                </a:tc>
                <a:tc hMerge="1">
                  <a:txBody>
                    <a:bodyPr/>
                    <a:lstStyle/>
                    <a:p>
                      <a:endParaRPr lang="zh-TW" altLang="en-US"/>
                    </a:p>
                  </a:txBody>
                  <a:tcPr/>
                </a:tc>
                <a:tc gridSpan="2">
                  <a:txBody>
                    <a:bodyPr/>
                    <a:lstStyle/>
                    <a:p>
                      <a:pPr algn="ctr"/>
                      <a:r>
                        <a:rPr lang="en-US" altLang="zh-TW" sz="1400" dirty="0" err="1">
                          <a:latin typeface="Arial" panose="020B0604020202020204" pitchFamily="34" charset="0"/>
                          <a:ea typeface="微軟正黑體" panose="020B0604030504040204" pitchFamily="34" charset="-120"/>
                          <a:cs typeface="Arial" panose="020B0604020202020204" pitchFamily="34" charset="0"/>
                        </a:rPr>
                        <a:t>Zanamivir</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nchor="ctr">
                    <a:solidFill>
                      <a:srgbClr val="F47525"/>
                    </a:solidFill>
                  </a:tcPr>
                </a:tc>
                <a:tc hMerge="1">
                  <a:txBody>
                    <a:bodyPr/>
                    <a:lstStyle/>
                    <a:p>
                      <a:endParaRPr lang="zh-TW" altLang="en-US" dirty="0"/>
                    </a:p>
                  </a:txBody>
                  <a:tcPr/>
                </a:tc>
                <a:tc gridSpan="2">
                  <a:txBody>
                    <a:bodyPr/>
                    <a:lstStyle/>
                    <a:p>
                      <a:pPr algn="ctr"/>
                      <a:r>
                        <a:rPr lang="en-US" altLang="zh-TW" sz="1400" dirty="0">
                          <a:latin typeface="Arial" panose="020B0604020202020204" pitchFamily="34" charset="0"/>
                          <a:ea typeface="微軟正黑體" panose="020B0604030504040204" pitchFamily="34" charset="-120"/>
                          <a:cs typeface="Arial" panose="020B0604020202020204" pitchFamily="34" charset="0"/>
                        </a:rPr>
                        <a:t>Peramivir</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nchor="ctr">
                    <a:solidFill>
                      <a:srgbClr val="F47525"/>
                    </a:solidFill>
                  </a:tcPr>
                </a:tc>
                <a:tc hMerge="1">
                  <a:txBody>
                    <a:bodyPr/>
                    <a:lstStyle/>
                    <a:p>
                      <a:endParaRPr lang="zh-TW" altLang="en-US" dirty="0"/>
                    </a:p>
                  </a:txBody>
                  <a:tcPr/>
                </a:tc>
                <a:tc gridSpan="2">
                  <a:txBody>
                    <a:bodyPr/>
                    <a:lstStyle/>
                    <a:p>
                      <a:pPr algn="ctr"/>
                      <a:r>
                        <a:rPr lang="en-US" altLang="zh-TW" sz="1400" dirty="0" err="1">
                          <a:latin typeface="Arial" panose="020B0604020202020204" pitchFamily="34" charset="0"/>
                          <a:ea typeface="微軟正黑體" panose="020B0604030504040204" pitchFamily="34" charset="-120"/>
                          <a:cs typeface="Arial" panose="020B0604020202020204" pitchFamily="34" charset="0"/>
                        </a:rPr>
                        <a:t>Baloxavir</a:t>
                      </a:r>
                      <a:r>
                        <a:rPr lang="en-US" altLang="zh-TW" sz="1400" dirty="0">
                          <a:latin typeface="Arial" panose="020B0604020202020204" pitchFamily="34" charset="0"/>
                          <a:ea typeface="微軟正黑體" panose="020B0604030504040204" pitchFamily="34" charset="-120"/>
                          <a:cs typeface="Arial" panose="020B0604020202020204" pitchFamily="34" charset="0"/>
                        </a:rPr>
                        <a:t> </a:t>
                      </a:r>
                      <a:r>
                        <a:rPr lang="en-US" altLang="zh-TW" sz="1400" dirty="0" err="1">
                          <a:latin typeface="Arial" panose="020B0604020202020204" pitchFamily="34" charset="0"/>
                          <a:ea typeface="微軟正黑體" panose="020B0604030504040204" pitchFamily="34" charset="-120"/>
                          <a:cs typeface="Arial" panose="020B0604020202020204" pitchFamily="34" charset="0"/>
                        </a:rPr>
                        <a:t>Marboxil</a:t>
                      </a:r>
                      <a:r>
                        <a:rPr lang="en-US" altLang="zh-TW" sz="1400" dirty="0">
                          <a:latin typeface="Arial" panose="020B0604020202020204" pitchFamily="34" charset="0"/>
                          <a:ea typeface="微軟正黑體" panose="020B0604030504040204" pitchFamily="34" charset="-120"/>
                          <a:cs typeface="Arial" panose="020B0604020202020204" pitchFamily="34" charset="0"/>
                        </a:rPr>
                        <a:t> </a:t>
                      </a:r>
                      <a:endParaRPr lang="zh-TW" altLang="en-US" sz="1400" b="0" dirty="0">
                        <a:latin typeface="Arial" panose="020B0604020202020204" pitchFamily="34" charset="0"/>
                        <a:ea typeface="微軟正黑體" panose="020B0604030504040204" pitchFamily="34" charset="-120"/>
                        <a:cs typeface="Arial" panose="020B0604020202020204" pitchFamily="34" charset="0"/>
                      </a:endParaRPr>
                    </a:p>
                  </a:txBody>
                  <a:tcPr anchor="ctr">
                    <a:solidFill>
                      <a:srgbClr val="F47525"/>
                    </a:solidFill>
                  </a:tcPr>
                </a:tc>
                <a:tc hMerge="1">
                  <a:txBody>
                    <a:bodyPr/>
                    <a:lstStyle/>
                    <a:p>
                      <a:pPr algn="ctr"/>
                      <a:endParaRPr lang="zh-TW" altLang="en-US" sz="1400" b="0" dirty="0">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3037940498"/>
                  </a:ext>
                </a:extLst>
              </a:tr>
              <a:tr h="552472">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使用方式 </a:t>
                      </a:r>
                    </a:p>
                  </a:txBody>
                  <a:tcPr anchor="ctr"/>
                </a:tc>
                <a:tc grid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吞服</a:t>
                      </a:r>
                      <a:r>
                        <a:rPr lang="en-US" altLang="zh-TW" sz="1400" dirty="0">
                          <a:latin typeface="Arial" panose="020B0604020202020204" pitchFamily="34" charset="0"/>
                          <a:ea typeface="微軟正黑體" panose="020B0604030504040204" pitchFamily="34" charset="-120"/>
                          <a:cs typeface="Arial" panose="020B0604020202020204" pitchFamily="34" charset="0"/>
                        </a:rPr>
                        <a:t>/</a:t>
                      </a:r>
                      <a:r>
                        <a:rPr lang="zh-TW" altLang="en-US" sz="1400" dirty="0">
                          <a:latin typeface="Arial" panose="020B0604020202020204" pitchFamily="34" charset="0"/>
                          <a:ea typeface="微軟正黑體" panose="020B0604030504040204" pitchFamily="34" charset="-120"/>
                          <a:cs typeface="Arial" panose="020B0604020202020204" pitchFamily="34" charset="0"/>
                        </a:rPr>
                        <a:t>無法吞服者（如需使用鼻胃管者）則打開膠囊泡水或糖漿服用</a:t>
                      </a:r>
                    </a:p>
                  </a:txBody>
                  <a:tcPr anchor="ctr"/>
                </a:tc>
                <a:tc hMerge="1">
                  <a:txBody>
                    <a:bodyPr/>
                    <a:lstStyle/>
                    <a:p>
                      <a:endParaRPr lang="zh-TW" altLang="en-US"/>
                    </a:p>
                  </a:txBody>
                  <a:tcPr/>
                </a:tc>
                <a:tc grid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經調配後服用</a:t>
                      </a:r>
                    </a:p>
                  </a:txBody>
                  <a:tcPr anchor="ctr"/>
                </a:tc>
                <a:tc hMerge="1">
                  <a:txBody>
                    <a:bodyPr/>
                    <a:lstStyle/>
                    <a:p>
                      <a:endParaRPr lang="zh-TW" altLang="en-US"/>
                    </a:p>
                  </a:txBody>
                  <a:tcPr/>
                </a:tc>
                <a:tc grid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經口吸入</a:t>
                      </a:r>
                    </a:p>
                  </a:txBody>
                  <a:tcPr anchor="ctr"/>
                </a:tc>
                <a:tc hMerge="1">
                  <a:txBody>
                    <a:bodyPr/>
                    <a:lstStyle/>
                    <a:p>
                      <a:endParaRPr lang="zh-TW" altLang="en-US" dirty="0"/>
                    </a:p>
                  </a:txBody>
                  <a:tcPr/>
                </a:tc>
                <a:tc grid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單次點滴靜脈注射</a:t>
                      </a:r>
                      <a:r>
                        <a:rPr lang="en-US" altLang="zh-TW" sz="1400" dirty="0">
                          <a:latin typeface="Arial" panose="020B0604020202020204" pitchFamily="34" charset="0"/>
                          <a:ea typeface="微軟正黑體" panose="020B0604030504040204" pitchFamily="34" charset="-120"/>
                          <a:cs typeface="Arial" panose="020B0604020202020204" pitchFamily="34" charset="0"/>
                        </a:rPr>
                        <a:t>15 </a:t>
                      </a:r>
                      <a:r>
                        <a:rPr lang="zh-TW" altLang="en-US" sz="1400" dirty="0">
                          <a:latin typeface="Arial" panose="020B0604020202020204" pitchFamily="34" charset="0"/>
                          <a:ea typeface="微軟正黑體" panose="020B0604030504040204" pitchFamily="34" charset="-120"/>
                          <a:cs typeface="Arial" panose="020B0604020202020204" pitchFamily="34" charset="0"/>
                        </a:rPr>
                        <a:t>分鐘以上</a:t>
                      </a:r>
                    </a:p>
                  </a:txBody>
                  <a:tcPr anchor="ctr"/>
                </a:tc>
                <a:tc hMerge="1">
                  <a:txBody>
                    <a:bodyPr/>
                    <a:lstStyle/>
                    <a:p>
                      <a:endParaRPr lang="zh-TW" altLang="en-US" dirty="0"/>
                    </a:p>
                  </a:txBody>
                  <a:tcPr/>
                </a:tc>
                <a:tc grid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單次口服</a:t>
                      </a:r>
                    </a:p>
                  </a:txBody>
                  <a:tcPr anchor="ctr"/>
                </a:tc>
                <a:tc hMerge="1">
                  <a:txBody>
                    <a:bodyPr/>
                    <a:lstStyle/>
                    <a:p>
                      <a:pPr algn="ct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364360969"/>
                  </a:ext>
                </a:extLst>
              </a:tr>
              <a:tr h="302969">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適用年齡</a:t>
                      </a:r>
                    </a:p>
                  </a:txBody>
                  <a:tcPr anchor="ctr"/>
                </a:tc>
                <a:tc grid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成人及兒童</a:t>
                      </a:r>
                      <a:endParaRPr lang="en-US" altLang="zh-TW" sz="1400" dirty="0">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sz="1400" dirty="0">
                          <a:latin typeface="Arial" panose="020B0604020202020204" pitchFamily="34" charset="0"/>
                          <a:ea typeface="微軟正黑體" panose="020B0604030504040204" pitchFamily="34" charset="-120"/>
                          <a:cs typeface="Arial" panose="020B0604020202020204" pitchFamily="34" charset="0"/>
                        </a:rPr>
                        <a:t>(</a:t>
                      </a:r>
                      <a:r>
                        <a:rPr lang="zh-TW" altLang="en-US" sz="1400" dirty="0">
                          <a:latin typeface="Arial" panose="020B0604020202020204" pitchFamily="34" charset="0"/>
                          <a:ea typeface="微軟正黑體" panose="020B0604030504040204" pitchFamily="34" charset="-120"/>
                          <a:cs typeface="Arial" panose="020B0604020202020204" pitchFamily="34" charset="0"/>
                        </a:rPr>
                        <a:t>含足月新生兒</a:t>
                      </a:r>
                      <a:r>
                        <a:rPr lang="en-US" altLang="zh-TW" sz="1400" dirty="0">
                          <a:latin typeface="Arial" panose="020B0604020202020204" pitchFamily="34" charset="0"/>
                          <a:ea typeface="微軟正黑體" panose="020B0604030504040204" pitchFamily="34" charset="-120"/>
                          <a:cs typeface="Arial" panose="020B0604020202020204" pitchFamily="34" charset="0"/>
                        </a:rPr>
                        <a:t>)</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nchor="ctr"/>
                </a:tc>
                <a:tc hMerge="1">
                  <a:txBody>
                    <a:bodyPr/>
                    <a:lstStyle/>
                    <a:p>
                      <a:endParaRPr lang="zh-TW" altLang="en-US"/>
                    </a:p>
                  </a:txBody>
                  <a:tcPr/>
                </a:tc>
                <a:tc grid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成人及兒童</a:t>
                      </a:r>
                    </a:p>
                    <a:p>
                      <a:pPr algn="ctr"/>
                      <a:r>
                        <a:rPr lang="en-US" altLang="zh-TW" sz="1400" dirty="0">
                          <a:latin typeface="Arial" panose="020B0604020202020204" pitchFamily="34" charset="0"/>
                          <a:ea typeface="微軟正黑體" panose="020B0604030504040204" pitchFamily="34" charset="-120"/>
                          <a:cs typeface="Arial" panose="020B0604020202020204" pitchFamily="34" charset="0"/>
                        </a:rPr>
                        <a:t>(</a:t>
                      </a:r>
                      <a:r>
                        <a:rPr lang="zh-TW" altLang="en-US" sz="1400" dirty="0">
                          <a:latin typeface="Arial" panose="020B0604020202020204" pitchFamily="34" charset="0"/>
                          <a:ea typeface="微軟正黑體" panose="020B0604030504040204" pitchFamily="34" charset="-120"/>
                          <a:cs typeface="Arial" panose="020B0604020202020204" pitchFamily="34" charset="0"/>
                        </a:rPr>
                        <a:t>含足月新生兒</a:t>
                      </a:r>
                      <a:r>
                        <a:rPr lang="en-US" altLang="zh-TW" sz="1400" dirty="0">
                          <a:latin typeface="Arial" panose="020B0604020202020204" pitchFamily="34" charset="0"/>
                          <a:ea typeface="微軟正黑體" panose="020B0604030504040204" pitchFamily="34" charset="-120"/>
                          <a:cs typeface="Arial" panose="020B0604020202020204" pitchFamily="34" charset="0"/>
                        </a:rPr>
                        <a:t>)</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nchor="ctr"/>
                </a:tc>
                <a:tc hMerge="1">
                  <a:txBody>
                    <a:bodyPr/>
                    <a:lstStyle/>
                    <a:p>
                      <a:endParaRPr lang="zh-TW" altLang="en-US"/>
                    </a:p>
                  </a:txBody>
                  <a:tcPr/>
                </a:tc>
                <a:tc gridSpan="2">
                  <a:txBody>
                    <a:bodyPr/>
                    <a:lstStyle/>
                    <a:p>
                      <a:pPr algn="ctr"/>
                      <a:r>
                        <a:rPr lang="en-US" altLang="zh-TW" sz="1400" dirty="0">
                          <a:latin typeface="Arial" panose="020B0604020202020204" pitchFamily="34" charset="0"/>
                          <a:ea typeface="微軟正黑體" panose="020B0604030504040204" pitchFamily="34" charset="-120"/>
                          <a:cs typeface="Arial" panose="020B0604020202020204" pitchFamily="34" charset="0"/>
                        </a:rPr>
                        <a:t>5 </a:t>
                      </a:r>
                      <a:r>
                        <a:rPr lang="zh-TW" altLang="en-US" sz="1400" dirty="0">
                          <a:latin typeface="Arial" panose="020B0604020202020204" pitchFamily="34" charset="0"/>
                          <a:ea typeface="微軟正黑體" panose="020B0604030504040204" pitchFamily="34" charset="-120"/>
                          <a:cs typeface="Arial" panose="020B0604020202020204" pitchFamily="34" charset="0"/>
                        </a:rPr>
                        <a:t>歲</a:t>
                      </a:r>
                      <a:r>
                        <a:rPr lang="en-US" altLang="zh-TW" sz="1400" dirty="0">
                          <a:latin typeface="Arial" panose="020B0604020202020204" pitchFamily="34" charset="0"/>
                          <a:ea typeface="微軟正黑體" panose="020B0604030504040204" pitchFamily="34" charset="-120"/>
                          <a:cs typeface="Arial" panose="020B0604020202020204" pitchFamily="34" charset="0"/>
                        </a:rPr>
                        <a:t>(</a:t>
                      </a:r>
                      <a:r>
                        <a:rPr lang="zh-TW" altLang="en-US" sz="1400" dirty="0">
                          <a:latin typeface="Arial" panose="020B0604020202020204" pitchFamily="34" charset="0"/>
                          <a:ea typeface="微軟正黑體" panose="020B0604030504040204" pitchFamily="34" charset="-120"/>
                          <a:cs typeface="Arial" panose="020B0604020202020204" pitchFamily="34" charset="0"/>
                        </a:rPr>
                        <a:t>含</a:t>
                      </a:r>
                      <a:r>
                        <a:rPr lang="en-US" altLang="zh-TW" sz="1400" dirty="0">
                          <a:latin typeface="Arial" panose="020B0604020202020204" pitchFamily="34" charset="0"/>
                          <a:ea typeface="微軟正黑體" panose="020B0604030504040204" pitchFamily="34" charset="-120"/>
                          <a:cs typeface="Arial" panose="020B0604020202020204" pitchFamily="34" charset="0"/>
                        </a:rPr>
                        <a:t>)</a:t>
                      </a:r>
                      <a:r>
                        <a:rPr lang="zh-TW" altLang="en-US" sz="1400" dirty="0">
                          <a:latin typeface="Arial" panose="020B0604020202020204" pitchFamily="34" charset="0"/>
                          <a:ea typeface="微軟正黑體" panose="020B0604030504040204" pitchFamily="34" charset="-120"/>
                          <a:cs typeface="Arial" panose="020B0604020202020204" pitchFamily="34" charset="0"/>
                        </a:rPr>
                        <a:t>以上</a:t>
                      </a:r>
                    </a:p>
                  </a:txBody>
                  <a:tcPr anchor="ctr"/>
                </a:tc>
                <a:tc hMerge="1">
                  <a:txBody>
                    <a:bodyPr/>
                    <a:lstStyle/>
                    <a:p>
                      <a:endParaRPr lang="zh-TW" altLang="en-US" dirty="0"/>
                    </a:p>
                  </a:txBody>
                  <a:tcPr/>
                </a:tc>
                <a:tc grid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小兒</a:t>
                      </a:r>
                      <a:r>
                        <a:rPr lang="en-US" altLang="zh-TW" sz="1400" dirty="0">
                          <a:latin typeface="Arial" panose="020B0604020202020204" pitchFamily="34" charset="0"/>
                          <a:ea typeface="微軟正黑體" panose="020B0604030504040204" pitchFamily="34" charset="-120"/>
                          <a:cs typeface="Arial" panose="020B0604020202020204" pitchFamily="34" charset="0"/>
                        </a:rPr>
                        <a:t>(</a:t>
                      </a:r>
                      <a:r>
                        <a:rPr lang="zh-TW" altLang="en-US" sz="1400" dirty="0">
                          <a:latin typeface="Arial" panose="020B0604020202020204" pitchFamily="34" charset="0"/>
                          <a:ea typeface="微軟正黑體" panose="020B0604030504040204" pitchFamily="34" charset="-120"/>
                          <a:cs typeface="Arial" panose="020B0604020202020204" pitchFamily="34" charset="0"/>
                        </a:rPr>
                        <a:t>早產兒及新生兒除外</a:t>
                      </a:r>
                      <a:r>
                        <a:rPr lang="en-US" altLang="zh-TW" sz="1400" dirty="0">
                          <a:latin typeface="Arial" panose="020B0604020202020204" pitchFamily="34" charset="0"/>
                          <a:ea typeface="微軟正黑體" panose="020B0604030504040204" pitchFamily="34" charset="-120"/>
                          <a:cs typeface="Arial" panose="020B0604020202020204" pitchFamily="34" charset="0"/>
                        </a:rPr>
                        <a:t>)</a:t>
                      </a:r>
                      <a:r>
                        <a:rPr lang="zh-TW" altLang="en-US" sz="1400" dirty="0">
                          <a:latin typeface="Arial" panose="020B0604020202020204" pitchFamily="34" charset="0"/>
                          <a:ea typeface="微軟正黑體" panose="020B0604030504040204" pitchFamily="34" charset="-120"/>
                          <a:cs typeface="Arial" panose="020B0604020202020204" pitchFamily="34" charset="0"/>
                        </a:rPr>
                        <a:t>及成人</a:t>
                      </a:r>
                      <a:endParaRPr lang="zh-TW" altLang="en-US" sz="1400" b="1" dirty="0">
                        <a:latin typeface="Arial" panose="020B0604020202020204" pitchFamily="34" charset="0"/>
                        <a:ea typeface="微軟正黑體" panose="020B0604030504040204" pitchFamily="34" charset="-120"/>
                        <a:cs typeface="Arial" panose="020B0604020202020204" pitchFamily="34" charset="0"/>
                      </a:endParaRPr>
                    </a:p>
                  </a:txBody>
                  <a:tcPr anchor="ctr"/>
                </a:tc>
                <a:tc hMerge="1">
                  <a:txBody>
                    <a:bodyPr/>
                    <a:lstStyle/>
                    <a:p>
                      <a:endParaRPr lang="zh-TW" altLang="en-US" dirty="0"/>
                    </a:p>
                  </a:txBody>
                  <a:tcPr/>
                </a:tc>
                <a:tc grid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成人和青少年</a:t>
                      </a:r>
                    </a:p>
                    <a:p>
                      <a:pPr algn="ctr"/>
                      <a:r>
                        <a:rPr lang="en-US" altLang="zh-TW" sz="1400" dirty="0">
                          <a:latin typeface="Arial" panose="020B0604020202020204" pitchFamily="34" charset="0"/>
                          <a:ea typeface="微軟正黑體" panose="020B0604030504040204" pitchFamily="34" charset="-120"/>
                          <a:cs typeface="Arial" panose="020B0604020202020204" pitchFamily="34" charset="0"/>
                        </a:rPr>
                        <a:t>(12 </a:t>
                      </a:r>
                      <a:r>
                        <a:rPr lang="zh-TW" altLang="en-US" sz="1400" dirty="0">
                          <a:latin typeface="Arial" panose="020B0604020202020204" pitchFamily="34" charset="0"/>
                          <a:ea typeface="微軟正黑體" panose="020B0604030504040204" pitchFamily="34" charset="-120"/>
                          <a:cs typeface="Arial" panose="020B0604020202020204" pitchFamily="34" charset="0"/>
                        </a:rPr>
                        <a:t>歲以上</a:t>
                      </a:r>
                      <a:r>
                        <a:rPr lang="en-US" altLang="zh-TW" sz="1400" dirty="0">
                          <a:latin typeface="Arial" panose="020B0604020202020204" pitchFamily="34" charset="0"/>
                          <a:ea typeface="微軟正黑體" panose="020B0604030504040204" pitchFamily="34" charset="-120"/>
                          <a:cs typeface="Arial" panose="020B0604020202020204" pitchFamily="34" charset="0"/>
                        </a:rPr>
                        <a:t>) </a:t>
                      </a:r>
                      <a:endParaRPr lang="zh-TW" altLang="en-US" sz="1400" b="1" dirty="0">
                        <a:latin typeface="Arial" panose="020B0604020202020204" pitchFamily="34" charset="0"/>
                        <a:ea typeface="微軟正黑體" panose="020B0604030504040204" pitchFamily="34" charset="-120"/>
                        <a:cs typeface="Arial" panose="020B0604020202020204" pitchFamily="34" charset="0"/>
                      </a:endParaRPr>
                    </a:p>
                  </a:txBody>
                  <a:tcPr anchor="ctr"/>
                </a:tc>
                <a:tc hMerge="1">
                  <a:txBody>
                    <a:bodyPr/>
                    <a:lstStyle/>
                    <a:p>
                      <a:pPr algn="ctr"/>
                      <a:endParaRPr lang="zh-TW" altLang="en-US" sz="1400" b="1" dirty="0">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1496381627"/>
                  </a:ext>
                </a:extLst>
              </a:tr>
              <a:tr h="178217">
                <a:tc row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標準治療劑量</a:t>
                      </a:r>
                    </a:p>
                  </a:txBody>
                  <a:tcPr/>
                </a:tc>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輕症</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C00000"/>
                          </a:solidFill>
                          <a:latin typeface="Arial" panose="020B0604020202020204" pitchFamily="34" charset="0"/>
                          <a:ea typeface="微軟正黑體" panose="020B0604030504040204" pitchFamily="34" charset="-120"/>
                          <a:cs typeface="Arial" panose="020B0604020202020204" pitchFamily="34" charset="0"/>
                        </a:rPr>
                        <a:t>重症</a:t>
                      </a:r>
                    </a:p>
                  </a:txBody>
                  <a:tcPr/>
                </a:tc>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輕症</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rgbClr val="C00000"/>
                          </a:solidFill>
                          <a:latin typeface="Arial" panose="020B0604020202020204" pitchFamily="34" charset="0"/>
                          <a:ea typeface="微軟正黑體" panose="020B0604030504040204" pitchFamily="34" charset="-120"/>
                          <a:cs typeface="Arial" panose="020B0604020202020204" pitchFamily="34" charset="0"/>
                        </a:rPr>
                        <a:t>重症</a:t>
                      </a:r>
                    </a:p>
                  </a:txBody>
                  <a:tcPr/>
                </a:tc>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輕症</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Arial" panose="020B0604020202020204" pitchFamily="34" charset="0"/>
                          <a:ea typeface="微軟正黑體" panose="020B0604030504040204" pitchFamily="34" charset="-120"/>
                          <a:cs typeface="Arial" panose="020B0604020202020204" pitchFamily="34" charset="0"/>
                        </a:rPr>
                        <a:t>重症</a:t>
                      </a:r>
                    </a:p>
                  </a:txBody>
                  <a:tcPr/>
                </a:tc>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輕症</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rgbClr val="C00000"/>
                          </a:solidFill>
                          <a:latin typeface="Arial" panose="020B0604020202020204" pitchFamily="34" charset="0"/>
                          <a:ea typeface="微軟正黑體" panose="020B0604030504040204" pitchFamily="34" charset="-120"/>
                          <a:cs typeface="Arial" panose="020B0604020202020204" pitchFamily="34" charset="0"/>
                        </a:rPr>
                        <a:t>重症</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Arial" panose="020B0604020202020204" pitchFamily="34" charset="0"/>
                          <a:ea typeface="微軟正黑體" panose="020B0604030504040204" pitchFamily="34" charset="-120"/>
                          <a:cs typeface="Arial" panose="020B0604020202020204" pitchFamily="34" charset="0"/>
                        </a:rPr>
                        <a:t>輕症</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Arial" panose="020B0604020202020204" pitchFamily="34" charset="0"/>
                          <a:ea typeface="微軟正黑體" panose="020B0604030504040204" pitchFamily="34" charset="-120"/>
                          <a:cs typeface="Arial" panose="020B0604020202020204" pitchFamily="34" charset="0"/>
                        </a:rPr>
                        <a:t>重症</a:t>
                      </a:r>
                    </a:p>
                  </a:txBody>
                  <a:tcPr/>
                </a:tc>
                <a:extLst>
                  <a:ext uri="{0D108BD9-81ED-4DB2-BD59-A6C34878D82A}">
                    <a16:rowId xmlns:a16="http://schemas.microsoft.com/office/drawing/2014/main" val="1261710836"/>
                  </a:ext>
                </a:extLst>
              </a:tr>
              <a:tr h="926728">
                <a:tc vMerge="1">
                  <a:txBody>
                    <a:bodyPr/>
                    <a:lstStyle/>
                    <a:p>
                      <a:endParaRPr lang="zh-TW" altLang="en-US" dirty="0"/>
                    </a:p>
                  </a:txBody>
                  <a:tcPr/>
                </a:tc>
                <a:tc gridSpan="2">
                  <a:txBody>
                    <a:bodyPr/>
                    <a:lstStyle/>
                    <a:p>
                      <a:pPr algn="ctr"/>
                      <a:r>
                        <a:rPr lang="en-US" altLang="zh-TW" sz="1400" dirty="0">
                          <a:latin typeface="Arial" panose="020B0604020202020204" pitchFamily="34" charset="0"/>
                          <a:ea typeface="微軟正黑體" panose="020B0604030504040204" pitchFamily="34" charset="-120"/>
                          <a:cs typeface="Arial" panose="020B0604020202020204" pitchFamily="34" charset="0"/>
                        </a:rPr>
                        <a:t>13 </a:t>
                      </a:r>
                      <a:r>
                        <a:rPr lang="zh-TW" altLang="en-US" sz="1400" dirty="0">
                          <a:latin typeface="Arial" panose="020B0604020202020204" pitchFamily="34" charset="0"/>
                          <a:ea typeface="微軟正黑體" panose="020B0604030504040204" pitchFamily="34" charset="-120"/>
                          <a:cs typeface="Arial" panose="020B0604020202020204" pitchFamily="34" charset="0"/>
                        </a:rPr>
                        <a:t>歲以下依體重調整劑量；</a:t>
                      </a:r>
                      <a:endParaRPr lang="en-US" altLang="zh-TW" sz="1400" dirty="0">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sz="1400" dirty="0">
                          <a:latin typeface="Arial" panose="020B0604020202020204" pitchFamily="34" charset="0"/>
                          <a:ea typeface="微軟正黑體" panose="020B0604030504040204" pitchFamily="34" charset="-120"/>
                          <a:cs typeface="Arial" panose="020B0604020202020204" pitchFamily="34" charset="0"/>
                        </a:rPr>
                        <a:t>13 </a:t>
                      </a:r>
                      <a:r>
                        <a:rPr lang="zh-TW" altLang="en-US" sz="1400" dirty="0">
                          <a:latin typeface="Arial" panose="020B0604020202020204" pitchFamily="34" charset="0"/>
                          <a:ea typeface="微軟正黑體" panose="020B0604030504040204" pitchFamily="34" charset="-120"/>
                          <a:cs typeface="Arial" panose="020B0604020202020204" pitchFamily="34" charset="0"/>
                        </a:rPr>
                        <a:t>歲</a:t>
                      </a:r>
                      <a:r>
                        <a:rPr lang="en-US" altLang="zh-TW" sz="1400" dirty="0">
                          <a:latin typeface="Arial" panose="020B0604020202020204" pitchFamily="34" charset="0"/>
                          <a:ea typeface="微軟正黑體" panose="020B0604030504040204" pitchFamily="34" charset="-120"/>
                          <a:cs typeface="Arial" panose="020B0604020202020204" pitchFamily="34" charset="0"/>
                        </a:rPr>
                        <a:t>(</a:t>
                      </a:r>
                      <a:r>
                        <a:rPr lang="zh-TW" altLang="en-US" sz="1400" dirty="0">
                          <a:latin typeface="Arial" panose="020B0604020202020204" pitchFamily="34" charset="0"/>
                          <a:ea typeface="微軟正黑體" panose="020B0604030504040204" pitchFamily="34" charset="-120"/>
                          <a:cs typeface="Arial" panose="020B0604020202020204" pitchFamily="34" charset="0"/>
                        </a:rPr>
                        <a:t>含</a:t>
                      </a:r>
                      <a:r>
                        <a:rPr lang="en-US" altLang="zh-TW" sz="1400" dirty="0">
                          <a:latin typeface="Arial" panose="020B0604020202020204" pitchFamily="34" charset="0"/>
                          <a:ea typeface="微軟正黑體" panose="020B0604030504040204" pitchFamily="34" charset="-120"/>
                          <a:cs typeface="Arial" panose="020B0604020202020204" pitchFamily="34" charset="0"/>
                        </a:rPr>
                        <a:t>)</a:t>
                      </a:r>
                      <a:r>
                        <a:rPr lang="zh-TW" altLang="en-US" sz="1400" dirty="0">
                          <a:latin typeface="Arial" panose="020B0604020202020204" pitchFamily="34" charset="0"/>
                          <a:ea typeface="微軟正黑體" panose="020B0604030504040204" pitchFamily="34" charset="-120"/>
                          <a:cs typeface="Arial" panose="020B0604020202020204" pitchFamily="34" charset="0"/>
                        </a:rPr>
                        <a:t>以上或體重</a:t>
                      </a:r>
                      <a:r>
                        <a:rPr lang="en-US" altLang="zh-TW" sz="1400" dirty="0">
                          <a:latin typeface="Arial" panose="020B0604020202020204" pitchFamily="34" charset="0"/>
                          <a:ea typeface="微軟正黑體" panose="020B0604030504040204" pitchFamily="34" charset="-120"/>
                          <a:cs typeface="Arial" panose="020B0604020202020204" pitchFamily="34" charset="0"/>
                        </a:rPr>
                        <a:t>40kg </a:t>
                      </a:r>
                      <a:r>
                        <a:rPr lang="zh-TW" altLang="en-US" sz="1400" dirty="0">
                          <a:latin typeface="Arial" panose="020B0604020202020204" pitchFamily="34" charset="0"/>
                          <a:ea typeface="微軟正黑體" panose="020B0604030504040204" pitchFamily="34" charset="-120"/>
                          <a:cs typeface="Arial" panose="020B0604020202020204" pitchFamily="34" charset="0"/>
                        </a:rPr>
                        <a:t>以上者</a:t>
                      </a:r>
                      <a:r>
                        <a:rPr lang="en-US" altLang="zh-TW" sz="1400" dirty="0">
                          <a:latin typeface="Arial" panose="020B0604020202020204" pitchFamily="34" charset="0"/>
                          <a:ea typeface="微軟正黑體" panose="020B0604030504040204" pitchFamily="34" charset="-120"/>
                          <a:cs typeface="Arial" panose="020B0604020202020204" pitchFamily="34" charset="0"/>
                        </a:rPr>
                        <a:t>75mg BID</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tc>
                <a:tc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latin typeface="Arial" panose="020B0604020202020204" pitchFamily="34" charset="0"/>
                          <a:ea typeface="微軟正黑體" panose="020B0604030504040204" pitchFamily="34" charset="-120"/>
                          <a:cs typeface="Arial" panose="020B0604020202020204" pitchFamily="34" charset="0"/>
                        </a:rPr>
                        <a:t>40kg </a:t>
                      </a:r>
                      <a:r>
                        <a:rPr lang="zh-TW" altLang="en-US" sz="1400" dirty="0">
                          <a:latin typeface="Arial" panose="020B0604020202020204" pitchFamily="34" charset="0"/>
                          <a:ea typeface="微軟正黑體" panose="020B0604030504040204" pitchFamily="34" charset="-120"/>
                          <a:cs typeface="Arial" panose="020B0604020202020204" pitchFamily="34" charset="0"/>
                        </a:rPr>
                        <a:t>以下兒</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Arial" panose="020B0604020202020204" pitchFamily="34" charset="0"/>
                          <a:ea typeface="微軟正黑體" panose="020B0604030504040204" pitchFamily="34" charset="-120"/>
                          <a:cs typeface="Arial" panose="020B0604020202020204" pitchFamily="34" charset="0"/>
                        </a:rPr>
                        <a:t>童依體重調</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Arial" panose="020B0604020202020204" pitchFamily="34" charset="0"/>
                          <a:ea typeface="微軟正黑體" panose="020B0604030504040204" pitchFamily="34" charset="-120"/>
                          <a:cs typeface="Arial" panose="020B0604020202020204" pitchFamily="34" charset="0"/>
                        </a:rPr>
                        <a:t>整劑量；</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latin typeface="Arial" panose="020B0604020202020204" pitchFamily="34" charset="0"/>
                          <a:ea typeface="微軟正黑體" panose="020B0604030504040204" pitchFamily="34" charset="-120"/>
                          <a:cs typeface="Arial" panose="020B0604020202020204" pitchFamily="34" charset="0"/>
                        </a:rPr>
                        <a:t>40kg </a:t>
                      </a:r>
                      <a:r>
                        <a:rPr lang="zh-TW" altLang="en-US" sz="1400" dirty="0">
                          <a:latin typeface="Arial" panose="020B0604020202020204" pitchFamily="34" charset="0"/>
                          <a:ea typeface="微軟正黑體" panose="020B0604030504040204" pitchFamily="34" charset="-120"/>
                          <a:cs typeface="Arial" panose="020B0604020202020204" pitchFamily="34" charset="0"/>
                        </a:rPr>
                        <a:t>以上兒</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Arial" panose="020B0604020202020204" pitchFamily="34" charset="0"/>
                          <a:ea typeface="微軟正黑體" panose="020B0604030504040204" pitchFamily="34" charset="-120"/>
                          <a:cs typeface="Arial" panose="020B0604020202020204" pitchFamily="34" charset="0"/>
                        </a:rPr>
                        <a:t>童或成年人</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Arial" panose="020B0604020202020204" pitchFamily="34" charset="0"/>
                          <a:ea typeface="微軟正黑體" panose="020B0604030504040204" pitchFamily="34" charset="-120"/>
                          <a:cs typeface="Arial" panose="020B0604020202020204" pitchFamily="34" charset="0"/>
                        </a:rPr>
                        <a:t>及青少年為</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latin typeface="Arial" panose="020B0604020202020204" pitchFamily="34" charset="0"/>
                          <a:ea typeface="微軟正黑體" panose="020B0604030504040204" pitchFamily="34" charset="-120"/>
                          <a:cs typeface="Arial" panose="020B0604020202020204" pitchFamily="34" charset="0"/>
                        </a:rPr>
                        <a:t>75mg BID</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tc>
                <a:tc h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latin typeface="Arial" panose="020B0604020202020204" pitchFamily="34" charset="0"/>
                          <a:ea typeface="微軟正黑體" panose="020B0604030504040204" pitchFamily="34" charset="-120"/>
                          <a:cs typeface="Arial" panose="020B0604020202020204" pitchFamily="34" charset="0"/>
                        </a:rPr>
                        <a:t>10mg BID</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tc>
                <a:tc row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不建議使用</a:t>
                      </a:r>
                    </a:p>
                  </a:txBody>
                  <a:tcPr/>
                </a:tc>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成人單次</a:t>
                      </a:r>
                      <a:r>
                        <a:rPr lang="en-US" altLang="zh-TW" sz="1400" dirty="0">
                          <a:solidFill>
                            <a:schemeClr val="tx1"/>
                          </a:solidFill>
                          <a:latin typeface="Arial" panose="020B0604020202020204" pitchFamily="34" charset="0"/>
                          <a:ea typeface="微軟正黑體" panose="020B0604030504040204" pitchFamily="34" charset="-120"/>
                          <a:cs typeface="Arial" panose="020B0604020202020204" pitchFamily="34" charset="0"/>
                        </a:rPr>
                        <a:t>300mg </a:t>
                      </a:r>
                    </a:p>
                    <a:p>
                      <a:pPr algn="ctr"/>
                      <a:r>
                        <a:rPr lang="zh-TW" altLang="en-US" sz="1400" dirty="0">
                          <a:solidFill>
                            <a:schemeClr val="tx1"/>
                          </a:solidFill>
                          <a:latin typeface="Arial" panose="020B0604020202020204" pitchFamily="34" charset="0"/>
                          <a:ea typeface="微軟正黑體" panose="020B0604030504040204" pitchFamily="34" charset="-120"/>
                          <a:cs typeface="Arial" panose="020B0604020202020204" pitchFamily="34" charset="0"/>
                        </a:rPr>
                        <a:t>小兒 </a:t>
                      </a:r>
                      <a:r>
                        <a:rPr lang="en-US" altLang="zh-TW" sz="1400" dirty="0">
                          <a:solidFill>
                            <a:schemeClr val="tx1"/>
                          </a:solidFill>
                          <a:latin typeface="Arial" panose="020B0604020202020204" pitchFamily="34" charset="0"/>
                          <a:ea typeface="微軟正黑體" panose="020B0604030504040204" pitchFamily="34" charset="-120"/>
                          <a:cs typeface="Arial" panose="020B0604020202020204" pitchFamily="34" charset="0"/>
                        </a:rPr>
                        <a:t>10mg/kg</a:t>
                      </a:r>
                      <a:endParaRPr lang="zh-TW" altLang="en-US" sz="1400"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成人</a:t>
                      </a:r>
                      <a:endParaRPr lang="en-US" altLang="zh-TW" sz="1400" dirty="0">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 </a:t>
                      </a:r>
                      <a:r>
                        <a:rPr lang="en-US" altLang="zh-TW" sz="1400" dirty="0">
                          <a:latin typeface="Arial" panose="020B0604020202020204" pitchFamily="34" charset="0"/>
                          <a:ea typeface="微軟正黑體" panose="020B0604030504040204" pitchFamily="34" charset="-120"/>
                          <a:cs typeface="Arial" panose="020B0604020202020204" pitchFamily="34" charset="0"/>
                        </a:rPr>
                        <a:t>600mg QD</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tc>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 </a:t>
                      </a:r>
                      <a:r>
                        <a:rPr lang="en-US" altLang="zh-TW" sz="1400" dirty="0">
                          <a:latin typeface="Arial" panose="020B0604020202020204" pitchFamily="34" charset="0"/>
                          <a:ea typeface="微軟正黑體" panose="020B0604030504040204" pitchFamily="34" charset="-120"/>
                          <a:cs typeface="Arial" panose="020B0604020202020204" pitchFamily="34" charset="0"/>
                        </a:rPr>
                        <a:t>40 </a:t>
                      </a:r>
                      <a:r>
                        <a:rPr lang="zh-TW" altLang="en-US" sz="1400" dirty="0">
                          <a:latin typeface="Arial" panose="020B0604020202020204" pitchFamily="34" charset="0"/>
                          <a:ea typeface="微軟正黑體" panose="020B0604030504040204" pitchFamily="34" charset="-120"/>
                          <a:cs typeface="Arial" panose="020B0604020202020204" pitchFamily="34" charset="0"/>
                        </a:rPr>
                        <a:t>至 </a:t>
                      </a:r>
                      <a:r>
                        <a:rPr lang="en-US" altLang="zh-TW" sz="1400" dirty="0">
                          <a:latin typeface="Arial" panose="020B0604020202020204" pitchFamily="34" charset="0"/>
                          <a:ea typeface="微軟正黑體" panose="020B0604030504040204" pitchFamily="34" charset="-120"/>
                          <a:cs typeface="Arial" panose="020B0604020202020204" pitchFamily="34" charset="0"/>
                        </a:rPr>
                        <a:t>&lt;80kg</a:t>
                      </a:r>
                    </a:p>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單次服用 </a:t>
                      </a:r>
                      <a:r>
                        <a:rPr lang="en-US" altLang="zh-TW" sz="1400" dirty="0">
                          <a:latin typeface="Arial" panose="020B0604020202020204" pitchFamily="34" charset="0"/>
                          <a:ea typeface="微軟正黑體" panose="020B0604030504040204" pitchFamily="34" charset="-120"/>
                          <a:cs typeface="Arial" panose="020B0604020202020204" pitchFamily="34" charset="0"/>
                        </a:rPr>
                        <a:t>40mg</a:t>
                      </a:r>
                      <a:r>
                        <a:rPr lang="zh-TW" altLang="en-US" sz="1400" dirty="0" smtClean="0">
                          <a:latin typeface="Arial" panose="020B0604020202020204" pitchFamily="34" charset="0"/>
                          <a:ea typeface="微軟正黑體" panose="020B0604030504040204" pitchFamily="34" charset="-120"/>
                          <a:cs typeface="Arial" panose="020B0604020202020204" pitchFamily="34" charset="0"/>
                        </a:rPr>
                        <a:t>；</a:t>
                      </a:r>
                      <a:endParaRPr lang="en-US" altLang="zh-TW" sz="1400" dirty="0" smtClean="0">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1400" dirty="0" smtClean="0">
                          <a:latin typeface="Arial" panose="020B0604020202020204" pitchFamily="34" charset="0"/>
                          <a:ea typeface="微軟正黑體" panose="020B0604030504040204" pitchFamily="34" charset="-120"/>
                          <a:cs typeface="Arial" panose="020B0604020202020204" pitchFamily="34" charset="0"/>
                        </a:rPr>
                        <a:t>≧</a:t>
                      </a:r>
                      <a:r>
                        <a:rPr lang="en-US" altLang="zh-TW" sz="1400" dirty="0">
                          <a:latin typeface="Arial" panose="020B0604020202020204" pitchFamily="34" charset="0"/>
                          <a:ea typeface="微軟正黑體" panose="020B0604030504040204" pitchFamily="34" charset="-120"/>
                          <a:cs typeface="Arial" panose="020B0604020202020204" pitchFamily="34" charset="0"/>
                        </a:rPr>
                        <a:t>80kg</a:t>
                      </a:r>
                      <a:r>
                        <a:rPr lang="zh-TW" altLang="en-US" sz="1400" dirty="0">
                          <a:latin typeface="Arial" panose="020B0604020202020204" pitchFamily="34" charset="0"/>
                          <a:ea typeface="微軟正黑體" panose="020B0604030504040204" pitchFamily="34" charset="-120"/>
                          <a:cs typeface="Arial" panose="020B0604020202020204" pitchFamily="34" charset="0"/>
                        </a:rPr>
                        <a:t> </a:t>
                      </a:r>
                      <a:endParaRPr lang="en-US" altLang="zh-TW" sz="1400" dirty="0">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單次服用 </a:t>
                      </a:r>
                      <a:r>
                        <a:rPr lang="en-US" altLang="zh-TW" sz="1400" dirty="0">
                          <a:latin typeface="Arial" panose="020B0604020202020204" pitchFamily="34" charset="0"/>
                          <a:ea typeface="微軟正黑體" panose="020B0604030504040204" pitchFamily="34" charset="-120"/>
                          <a:cs typeface="Arial" panose="020B0604020202020204" pitchFamily="34" charset="0"/>
                        </a:rPr>
                        <a:t>80mg </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tc>
                <a:tc rowSpan="2">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現無</a:t>
                      </a:r>
                    </a:p>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臨床</a:t>
                      </a:r>
                    </a:p>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數據</a:t>
                      </a:r>
                    </a:p>
                  </a:txBody>
                  <a:tcPr/>
                </a:tc>
                <a:extLst>
                  <a:ext uri="{0D108BD9-81ED-4DB2-BD59-A6C34878D82A}">
                    <a16:rowId xmlns:a16="http://schemas.microsoft.com/office/drawing/2014/main" val="1884635414"/>
                  </a:ext>
                </a:extLst>
              </a:tr>
              <a:tr h="427721">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標準療程</a:t>
                      </a:r>
                    </a:p>
                  </a:txBody>
                  <a:tcPr anchor="ctr"/>
                </a:tc>
                <a:tc>
                  <a:txBody>
                    <a:bodyPr/>
                    <a:lstStyle/>
                    <a:p>
                      <a:pPr algn="ctr"/>
                      <a:r>
                        <a:rPr lang="en-US" altLang="zh-TW" sz="1400" dirty="0">
                          <a:latin typeface="Arial" panose="020B0604020202020204" pitchFamily="34" charset="0"/>
                          <a:ea typeface="微軟正黑體" panose="020B0604030504040204" pitchFamily="34" charset="-120"/>
                          <a:cs typeface="Arial" panose="020B0604020202020204" pitchFamily="34" charset="0"/>
                        </a:rPr>
                        <a:t>5</a:t>
                      </a:r>
                      <a:r>
                        <a:rPr lang="zh-TW" altLang="en-US" sz="1400" dirty="0">
                          <a:latin typeface="Arial" panose="020B0604020202020204" pitchFamily="34" charset="0"/>
                          <a:ea typeface="微軟正黑體" panose="020B0604030504040204" pitchFamily="34" charset="-120"/>
                          <a:cs typeface="Arial" panose="020B0604020202020204" pitchFamily="34" charset="0"/>
                        </a:rPr>
                        <a:t>天</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latin typeface="Arial" panose="020B0604020202020204" pitchFamily="34" charset="0"/>
                          <a:ea typeface="微軟正黑體" panose="020B0604030504040204" pitchFamily="34" charset="-120"/>
                          <a:cs typeface="Arial" panose="020B0604020202020204" pitchFamily="34" charset="0"/>
                        </a:rPr>
                        <a:t>5</a:t>
                      </a:r>
                      <a:r>
                        <a:rPr lang="zh-TW" altLang="en-US" sz="1400" dirty="0">
                          <a:latin typeface="Arial" panose="020B0604020202020204" pitchFamily="34" charset="0"/>
                          <a:ea typeface="微軟正黑體" panose="020B0604030504040204" pitchFamily="34" charset="-120"/>
                          <a:cs typeface="Arial" panose="020B0604020202020204" pitchFamily="34" charset="0"/>
                        </a:rPr>
                        <a:t>天</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latin typeface="Arial" panose="020B0604020202020204" pitchFamily="34" charset="0"/>
                          <a:ea typeface="微軟正黑體" panose="020B0604030504040204" pitchFamily="34" charset="-120"/>
                          <a:cs typeface="Arial" panose="020B0604020202020204" pitchFamily="34" charset="0"/>
                        </a:rPr>
                        <a:t>5</a:t>
                      </a:r>
                      <a:r>
                        <a:rPr lang="zh-TW" altLang="en-US" sz="1400" dirty="0">
                          <a:latin typeface="Arial" panose="020B0604020202020204" pitchFamily="34" charset="0"/>
                          <a:ea typeface="微軟正黑體" panose="020B0604030504040204" pitchFamily="34" charset="-120"/>
                          <a:cs typeface="Arial" panose="020B0604020202020204" pitchFamily="34" charset="0"/>
                        </a:rPr>
                        <a:t>天</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Arial" panose="020B0604020202020204" pitchFamily="34" charset="0"/>
                          <a:ea typeface="微軟正黑體" panose="020B0604030504040204" pitchFamily="34" charset="-120"/>
                          <a:cs typeface="Arial" panose="020B0604020202020204" pitchFamily="34" charset="0"/>
                        </a:rPr>
                        <a:t>現無</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Arial" panose="020B0604020202020204" pitchFamily="34" charset="0"/>
                          <a:ea typeface="微軟正黑體" panose="020B0604030504040204" pitchFamily="34" charset="-120"/>
                          <a:cs typeface="Arial" panose="020B0604020202020204" pitchFamily="34" charset="0"/>
                        </a:rPr>
                        <a:t>臨床</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Arial" panose="020B0604020202020204" pitchFamily="34" charset="0"/>
                          <a:ea typeface="微軟正黑體" panose="020B0604030504040204" pitchFamily="34" charset="-120"/>
                          <a:cs typeface="Arial" panose="020B0604020202020204" pitchFamily="34" charset="0"/>
                        </a:rPr>
                        <a:t>數據</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latin typeface="Arial" panose="020B0604020202020204" pitchFamily="34" charset="0"/>
                          <a:ea typeface="微軟正黑體" panose="020B0604030504040204" pitchFamily="34" charset="-120"/>
                          <a:cs typeface="Arial" panose="020B0604020202020204" pitchFamily="34" charset="0"/>
                        </a:rPr>
                        <a:t>5</a:t>
                      </a:r>
                      <a:r>
                        <a:rPr lang="zh-TW" altLang="en-US" sz="1400" dirty="0">
                          <a:latin typeface="Arial" panose="020B0604020202020204" pitchFamily="34" charset="0"/>
                          <a:ea typeface="微軟正黑體" panose="020B0604030504040204" pitchFamily="34" charset="-120"/>
                          <a:cs typeface="Arial" panose="020B0604020202020204" pitchFamily="34" charset="0"/>
                        </a:rPr>
                        <a:t>天</a:t>
                      </a:r>
                    </a:p>
                  </a:txBody>
                  <a:tcPr anchor="ctr"/>
                </a:tc>
                <a:tc vMerge="1">
                  <a:txBody>
                    <a:bodyPr/>
                    <a:lstStyle/>
                    <a:p>
                      <a:endParaRPr lang="zh-TW" altLang="en-US" dirty="0"/>
                    </a:p>
                  </a:txBody>
                  <a:tcPr/>
                </a:tc>
                <a:tc>
                  <a:txBody>
                    <a:bodyPr/>
                    <a:lstStyle/>
                    <a:p>
                      <a:pPr algn="ctr"/>
                      <a:r>
                        <a:rPr lang="zh-TW" altLang="en-US" sz="1400" kern="1200" dirty="0">
                          <a:effectLst/>
                          <a:latin typeface="Arial" panose="020B0604020202020204" pitchFamily="34" charset="0"/>
                          <a:ea typeface="微軟正黑體" panose="020B0604030504040204" pitchFamily="34" charset="-120"/>
                          <a:cs typeface="Arial" panose="020B0604020202020204" pitchFamily="34" charset="0"/>
                        </a:rPr>
                        <a:t>單次</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可依症狀連續多日反覆投予</a:t>
                      </a:r>
                    </a:p>
                  </a:txBody>
                  <a:tcPr/>
                </a:tc>
                <a:tc>
                  <a:txBody>
                    <a:bodyPr/>
                    <a:lstStyle/>
                    <a:p>
                      <a:pPr algn="ctr"/>
                      <a:r>
                        <a:rPr lang="zh-TW" altLang="en-US" sz="1400" dirty="0">
                          <a:latin typeface="Arial" panose="020B0604020202020204" pitchFamily="34" charset="0"/>
                          <a:ea typeface="微軟正黑體" panose="020B0604030504040204" pitchFamily="34" charset="-120"/>
                          <a:cs typeface="Arial" panose="020B0604020202020204" pitchFamily="34" charset="0"/>
                        </a:rPr>
                        <a:t>單次</a:t>
                      </a:r>
                    </a:p>
                  </a:txBody>
                  <a:tcPr anchor="ctr"/>
                </a:tc>
                <a:tc vMerge="1">
                  <a:txBody>
                    <a:bodyPr/>
                    <a:lstStyle/>
                    <a:p>
                      <a:endParaRPr lang="zh-TW" altLang="en-US" dirty="0"/>
                    </a:p>
                  </a:txBody>
                  <a:tcPr/>
                </a:tc>
                <a:extLst>
                  <a:ext uri="{0D108BD9-81ED-4DB2-BD59-A6C34878D82A}">
                    <a16:rowId xmlns:a16="http://schemas.microsoft.com/office/drawing/2014/main" val="1028370125"/>
                  </a:ext>
                </a:extLst>
              </a:tr>
            </a:tbl>
          </a:graphicData>
        </a:graphic>
      </p:graphicFrame>
      <p:graphicFrame>
        <p:nvGraphicFramePr>
          <p:cNvPr id="7" name="表格 6">
            <a:extLst>
              <a:ext uri="{FF2B5EF4-FFF2-40B4-BE49-F238E27FC236}">
                <a16:creationId xmlns:a16="http://schemas.microsoft.com/office/drawing/2014/main" id="{0B281F65-0B6D-4244-AA06-8713B8D51855}"/>
              </a:ext>
            </a:extLst>
          </p:cNvPr>
          <p:cNvGraphicFramePr>
            <a:graphicFrameLocks noGrp="1"/>
          </p:cNvGraphicFramePr>
          <p:nvPr>
            <p:extLst>
              <p:ext uri="{D42A27DB-BD31-4B8C-83A1-F6EECF244321}">
                <p14:modId xmlns:p14="http://schemas.microsoft.com/office/powerpoint/2010/main" val="4182816889"/>
              </p:ext>
            </p:extLst>
          </p:nvPr>
        </p:nvGraphicFramePr>
        <p:xfrm>
          <a:off x="1794631" y="5661346"/>
          <a:ext cx="8631932" cy="518160"/>
        </p:xfrm>
        <a:graphic>
          <a:graphicData uri="http://schemas.openxmlformats.org/drawingml/2006/table">
            <a:tbl>
              <a:tblPr firstRow="1" bandRow="1">
                <a:tableStyleId>{8A107856-5554-42FB-B03E-39F5DBC370BA}</a:tableStyleId>
              </a:tblPr>
              <a:tblGrid>
                <a:gridCol w="678251">
                  <a:extLst>
                    <a:ext uri="{9D8B030D-6E8A-4147-A177-3AD203B41FA5}">
                      <a16:colId xmlns:a16="http://schemas.microsoft.com/office/drawing/2014/main" val="80902550"/>
                    </a:ext>
                  </a:extLst>
                </a:gridCol>
                <a:gridCol w="1368000">
                  <a:extLst>
                    <a:ext uri="{9D8B030D-6E8A-4147-A177-3AD203B41FA5}">
                      <a16:colId xmlns:a16="http://schemas.microsoft.com/office/drawing/2014/main" val="3941041473"/>
                    </a:ext>
                  </a:extLst>
                </a:gridCol>
                <a:gridCol w="1584000">
                  <a:extLst>
                    <a:ext uri="{9D8B030D-6E8A-4147-A177-3AD203B41FA5}">
                      <a16:colId xmlns:a16="http://schemas.microsoft.com/office/drawing/2014/main" val="2923272734"/>
                    </a:ext>
                  </a:extLst>
                </a:gridCol>
                <a:gridCol w="1296000">
                  <a:extLst>
                    <a:ext uri="{9D8B030D-6E8A-4147-A177-3AD203B41FA5}">
                      <a16:colId xmlns:a16="http://schemas.microsoft.com/office/drawing/2014/main" val="2634731136"/>
                    </a:ext>
                  </a:extLst>
                </a:gridCol>
                <a:gridCol w="900000">
                  <a:extLst>
                    <a:ext uri="{9D8B030D-6E8A-4147-A177-3AD203B41FA5}">
                      <a16:colId xmlns:a16="http://schemas.microsoft.com/office/drawing/2014/main" val="3448442367"/>
                    </a:ext>
                  </a:extLst>
                </a:gridCol>
                <a:gridCol w="900000">
                  <a:extLst>
                    <a:ext uri="{9D8B030D-6E8A-4147-A177-3AD203B41FA5}">
                      <a16:colId xmlns:a16="http://schemas.microsoft.com/office/drawing/2014/main" val="3879186540"/>
                    </a:ext>
                  </a:extLst>
                </a:gridCol>
                <a:gridCol w="1296000">
                  <a:extLst>
                    <a:ext uri="{9D8B030D-6E8A-4147-A177-3AD203B41FA5}">
                      <a16:colId xmlns:a16="http://schemas.microsoft.com/office/drawing/2014/main" val="20007"/>
                    </a:ext>
                  </a:extLst>
                </a:gridCol>
                <a:gridCol w="609681">
                  <a:extLst>
                    <a:ext uri="{9D8B030D-6E8A-4147-A177-3AD203B41FA5}">
                      <a16:colId xmlns:a16="http://schemas.microsoft.com/office/drawing/2014/main" val="20008"/>
                    </a:ext>
                  </a:extLst>
                </a:gridCol>
              </a:tblGrid>
              <a:tr h="427721">
                <a:tc>
                  <a:txBody>
                    <a:bodyPr/>
                    <a:lstStyle/>
                    <a:p>
                      <a:pPr algn="ctr"/>
                      <a:r>
                        <a:rPr lang="zh-TW" altLang="en-US" sz="1400" b="0" dirty="0" smtClean="0">
                          <a:latin typeface="微軟正黑體" panose="020B0604030504040204" pitchFamily="34" charset="-120"/>
                          <a:ea typeface="微軟正黑體" panose="020B0604030504040204" pitchFamily="34" charset="-120"/>
                        </a:rPr>
                        <a:t>自費</a:t>
                      </a:r>
                      <a:r>
                        <a:rPr lang="en-US" altLang="zh-TW" sz="1400" b="0" dirty="0" smtClean="0">
                          <a:latin typeface="微軟正黑體" panose="020B0604030504040204" pitchFamily="34" charset="-120"/>
                          <a:ea typeface="微軟正黑體" panose="020B0604030504040204" pitchFamily="34" charset="-120"/>
                        </a:rPr>
                        <a:t/>
                      </a:r>
                      <a:br>
                        <a:rPr lang="en-US" altLang="zh-TW" sz="1400" b="0" dirty="0" smtClean="0">
                          <a:latin typeface="微軟正黑體" panose="020B0604030504040204" pitchFamily="34" charset="-120"/>
                          <a:ea typeface="微軟正黑體" panose="020B0604030504040204" pitchFamily="34" charset="-120"/>
                        </a:rPr>
                      </a:br>
                      <a:r>
                        <a:rPr lang="zh-TW" altLang="en-US" sz="1400" b="0" dirty="0" smtClean="0">
                          <a:latin typeface="微軟正黑體" panose="020B0604030504040204" pitchFamily="34" charset="-120"/>
                          <a:ea typeface="微軟正黑體" panose="020B0604030504040204" pitchFamily="34" charset="-120"/>
                        </a:rPr>
                        <a:t>價格</a:t>
                      </a:r>
                      <a:endParaRPr lang="zh-TW" altLang="en-US" sz="1400" b="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algn="ctr"/>
                      <a:r>
                        <a:rPr lang="en-US" altLang="zh-TW" sz="1400" b="0" kern="1200" dirty="0" smtClean="0">
                          <a:solidFill>
                            <a:schemeClr val="dk1"/>
                          </a:solidFill>
                          <a:latin typeface="+mn-lt"/>
                          <a:ea typeface="+mn-ea"/>
                          <a:cs typeface="+mn-cs"/>
                        </a:rPr>
                        <a:t>124*2*5</a:t>
                      </a:r>
                      <a:br>
                        <a:rPr lang="en-US" altLang="zh-TW" sz="1400" b="0" kern="1200" dirty="0" smtClean="0">
                          <a:solidFill>
                            <a:schemeClr val="dk1"/>
                          </a:solidFill>
                          <a:latin typeface="+mn-lt"/>
                          <a:ea typeface="+mn-ea"/>
                          <a:cs typeface="+mn-cs"/>
                        </a:rPr>
                      </a:br>
                      <a:r>
                        <a:rPr lang="en-US" altLang="zh-TW" sz="1400" b="0" kern="1200" dirty="0" smtClean="0">
                          <a:solidFill>
                            <a:schemeClr val="dk1"/>
                          </a:solidFill>
                          <a:latin typeface="+mn-lt"/>
                          <a:ea typeface="+mn-ea"/>
                          <a:cs typeface="+mn-cs"/>
                        </a:rPr>
                        <a:t>= </a:t>
                      </a:r>
                      <a:r>
                        <a:rPr lang="en-US" altLang="zh-TW" sz="1400" b="1" kern="1200" dirty="0" smtClean="0">
                          <a:solidFill>
                            <a:schemeClr val="dk1"/>
                          </a:solidFill>
                          <a:latin typeface="+mn-lt"/>
                          <a:ea typeface="+mn-ea"/>
                          <a:cs typeface="+mn-cs"/>
                        </a:rPr>
                        <a:t>1240</a:t>
                      </a:r>
                      <a:endParaRPr lang="zh-TW" altLang="en-US" sz="1400" b="1"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0" kern="1200" dirty="0">
                        <a:solidFill>
                          <a:schemeClr val="dk1"/>
                        </a:solidFill>
                        <a:latin typeface="+mn-lt"/>
                        <a:ea typeface="+mn-ea"/>
                        <a:cs typeface="+mn-cs"/>
                      </a:endParaRPr>
                    </a:p>
                  </a:txBody>
                  <a:tcPr anchor="ctr"/>
                </a:tc>
                <a:tc>
                  <a:txBody>
                    <a:bodyPr/>
                    <a:lstStyle/>
                    <a:p>
                      <a:pPr marL="0" algn="ctr" defTabSz="914377" rtl="0" eaLnBrk="1" latinLnBrk="0" hangingPunct="1"/>
                      <a:r>
                        <a:rPr lang="en-US" altLang="zh-TW" sz="1400" b="1" kern="1200" dirty="0" smtClean="0">
                          <a:solidFill>
                            <a:schemeClr val="dk1"/>
                          </a:solidFill>
                          <a:latin typeface="+mn-lt"/>
                          <a:ea typeface="+mn-ea"/>
                          <a:cs typeface="+mn-cs"/>
                        </a:rPr>
                        <a:t>1750</a:t>
                      </a:r>
                      <a:endParaRPr lang="zh-TW" altLang="en-US" sz="1400" b="1" kern="1200" dirty="0">
                        <a:solidFill>
                          <a:schemeClr val="dk1"/>
                        </a:solidFill>
                        <a:latin typeface="+mn-lt"/>
                        <a:ea typeface="+mn-ea"/>
                        <a:cs typeface="+mn-cs"/>
                      </a:endParaRPr>
                    </a:p>
                  </a:txBody>
                  <a:tcPr anchor="ctr"/>
                </a:tc>
                <a:tc>
                  <a:txBody>
                    <a:bodyPr/>
                    <a:lstStyle/>
                    <a:p>
                      <a:pPr algn="ctr"/>
                      <a:r>
                        <a:rPr lang="en-US" altLang="zh-TW" sz="1400" b="0" kern="1200" dirty="0" smtClean="0">
                          <a:solidFill>
                            <a:schemeClr val="dk1"/>
                          </a:solidFill>
                          <a:latin typeface="+mn-lt"/>
                          <a:ea typeface="+mn-ea"/>
                          <a:cs typeface="+mn-cs"/>
                        </a:rPr>
                        <a:t>3500* days</a:t>
                      </a:r>
                      <a:endParaRPr lang="zh-TW" altLang="en-US" sz="1400" b="0" kern="1200" dirty="0">
                        <a:solidFill>
                          <a:schemeClr val="dk1"/>
                        </a:solidFill>
                        <a:latin typeface="+mn-lt"/>
                        <a:ea typeface="+mn-ea"/>
                        <a:cs typeface="+mn-cs"/>
                      </a:endParaRPr>
                    </a:p>
                  </a:txBody>
                  <a:tcPr/>
                </a:tc>
                <a:tc>
                  <a:txBody>
                    <a:bodyPr/>
                    <a:lstStyle/>
                    <a:p>
                      <a:pPr marL="0" algn="ctr" defTabSz="914377" rtl="0" eaLnBrk="1" latinLnBrk="0" hangingPunct="1"/>
                      <a:r>
                        <a:rPr lang="en-US" altLang="zh-TW" sz="1400" b="0" kern="1200" dirty="0" smtClean="0">
                          <a:solidFill>
                            <a:schemeClr val="dk1"/>
                          </a:solidFill>
                          <a:latin typeface="+mn-lt"/>
                          <a:ea typeface="+mn-ea"/>
                          <a:cs typeface="+mn-cs"/>
                        </a:rPr>
                        <a:t>900*2</a:t>
                      </a:r>
                      <a:br>
                        <a:rPr lang="en-US" altLang="zh-TW" sz="1400" b="0" kern="1200" dirty="0" smtClean="0">
                          <a:solidFill>
                            <a:schemeClr val="dk1"/>
                          </a:solidFill>
                          <a:latin typeface="+mn-lt"/>
                          <a:ea typeface="+mn-ea"/>
                          <a:cs typeface="+mn-cs"/>
                        </a:rPr>
                      </a:br>
                      <a:r>
                        <a:rPr lang="en-US" altLang="zh-TW" sz="1400" b="0" kern="1200" dirty="0" smtClean="0">
                          <a:solidFill>
                            <a:schemeClr val="dk1"/>
                          </a:solidFill>
                          <a:latin typeface="+mn-lt"/>
                          <a:ea typeface="+mn-ea"/>
                          <a:cs typeface="+mn-cs"/>
                        </a:rPr>
                        <a:t>= </a:t>
                      </a:r>
                      <a:r>
                        <a:rPr lang="en-US" altLang="zh-TW" sz="1400" b="1" kern="1200" dirty="0" smtClean="0">
                          <a:solidFill>
                            <a:schemeClr val="dk1"/>
                          </a:solidFill>
                          <a:latin typeface="+mn-lt"/>
                          <a:ea typeface="+mn-ea"/>
                          <a:cs typeface="+mn-cs"/>
                        </a:rPr>
                        <a:t>1800</a:t>
                      </a:r>
                      <a:endParaRPr lang="zh-TW" altLang="en-US" sz="1400" b="1" kern="1200" dirty="0">
                        <a:solidFill>
                          <a:schemeClr val="dk1"/>
                        </a:solidFill>
                        <a:latin typeface="+mn-lt"/>
                        <a:ea typeface="+mn-ea"/>
                        <a:cs typeface="+mn-cs"/>
                      </a:endParaRPr>
                    </a:p>
                  </a:txBody>
                  <a:tcPr anchor="ctr"/>
                </a:tc>
                <a:tc>
                  <a:txBody>
                    <a:bodyPr/>
                    <a:lstStyle/>
                    <a:p>
                      <a:pPr algn="ct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a:txBody>
                  <a:tcPr/>
                </a:tc>
                <a:extLst>
                  <a:ext uri="{0D108BD9-81ED-4DB2-BD59-A6C34878D82A}">
                    <a16:rowId xmlns:a16="http://schemas.microsoft.com/office/drawing/2014/main" val="1028370125"/>
                  </a:ext>
                </a:extLst>
              </a:tr>
            </a:tbl>
          </a:graphicData>
        </a:graphic>
      </p:graphicFrame>
      <p:pic>
        <p:nvPicPr>
          <p:cNvPr id="8" name="圖片 7"/>
          <p:cNvPicPr>
            <a:picLocks noChangeAspect="1"/>
          </p:cNvPicPr>
          <p:nvPr/>
        </p:nvPicPr>
        <p:blipFill>
          <a:blip r:embed="rId3"/>
          <a:stretch>
            <a:fillRect/>
          </a:stretch>
        </p:blipFill>
        <p:spPr>
          <a:xfrm>
            <a:off x="12295056" y="0"/>
            <a:ext cx="7138751" cy="6552003"/>
          </a:xfrm>
          <a:prstGeom prst="rect">
            <a:avLst/>
          </a:prstGeom>
        </p:spPr>
      </p:pic>
    </p:spTree>
    <p:extLst>
      <p:ext uri="{BB962C8B-B14F-4D97-AF65-F5344CB8AC3E}">
        <p14:creationId xmlns:p14="http://schemas.microsoft.com/office/powerpoint/2010/main" val="422345804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2105153" y="1517828"/>
            <a:ext cx="7886700" cy="4351337"/>
          </a:xfrm>
        </p:spPr>
        <p:txBody>
          <a:bodyPr>
            <a:normAutofit/>
          </a:bodyPr>
          <a:lstStyle/>
          <a:p>
            <a:pPr marL="0" indent="0" algn="ctr">
              <a:buNone/>
            </a:pPr>
            <a:r>
              <a:rPr lang="zh-TW" altLang="en-US" sz="2400" b="1" u="sng" dirty="0">
                <a:latin typeface="微軟正黑體" panose="020B0604030504040204" pitchFamily="34" charset="-120"/>
                <a:ea typeface="微軟正黑體" panose="020B0604030504040204" pitchFamily="34" charset="-120"/>
              </a:rPr>
              <a:t>預防性</a:t>
            </a:r>
            <a:r>
              <a:rPr lang="zh-TW" altLang="en-US" sz="2400" b="1" dirty="0">
                <a:latin typeface="微軟正黑體" panose="020B0604030504040204" pitchFamily="34" charset="-120"/>
                <a:ea typeface="微軟正黑體" panose="020B0604030504040204" pitchFamily="34" charset="-120"/>
              </a:rPr>
              <a:t>抗流感藥物使用對象、劑量與療程</a:t>
            </a:r>
          </a:p>
        </p:txBody>
      </p:sp>
      <p:sp>
        <p:nvSpPr>
          <p:cNvPr id="4" name="標題 1"/>
          <p:cNvSpPr txBox="1">
            <a:spLocks/>
          </p:cNvSpPr>
          <p:nvPr/>
        </p:nvSpPr>
        <p:spPr>
          <a:xfrm>
            <a:off x="2227106" y="50004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8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台灣感染症醫學會</a:t>
            </a:r>
            <a:r>
              <a:rPr lang="en-US" altLang="zh-TW" sz="28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8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抗流感病毒藥物使用建議</a:t>
            </a:r>
            <a:endParaRPr lang="zh-TW" altLang="en-US" sz="2800" b="1" dirty="0">
              <a:solidFill>
                <a:prstClr val="black"/>
              </a:solidFill>
              <a:latin typeface="微軟正黑體" panose="020B0604030504040204" pitchFamily="34" charset="-120"/>
              <a:ea typeface="微軟正黑體" panose="020B0604030504040204" pitchFamily="34"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986776983"/>
              </p:ext>
            </p:extLst>
          </p:nvPr>
        </p:nvGraphicFramePr>
        <p:xfrm>
          <a:off x="2298551" y="2019688"/>
          <a:ext cx="7619415" cy="3870960"/>
        </p:xfrm>
        <a:graphic>
          <a:graphicData uri="http://schemas.openxmlformats.org/drawingml/2006/table">
            <a:tbl>
              <a:tblPr firstRow="1" bandRow="1">
                <a:tableStyleId>{00A15C55-8517-42AA-B614-E9B94910E393}</a:tableStyleId>
              </a:tblPr>
              <a:tblGrid>
                <a:gridCol w="991632">
                  <a:extLst>
                    <a:ext uri="{9D8B030D-6E8A-4147-A177-3AD203B41FA5}">
                      <a16:colId xmlns:a16="http://schemas.microsoft.com/office/drawing/2014/main" val="80902550"/>
                    </a:ext>
                  </a:extLst>
                </a:gridCol>
                <a:gridCol w="2209261">
                  <a:extLst>
                    <a:ext uri="{9D8B030D-6E8A-4147-A177-3AD203B41FA5}">
                      <a16:colId xmlns:a16="http://schemas.microsoft.com/office/drawing/2014/main" val="3941041473"/>
                    </a:ext>
                  </a:extLst>
                </a:gridCol>
                <a:gridCol w="2209261">
                  <a:extLst>
                    <a:ext uri="{9D8B030D-6E8A-4147-A177-3AD203B41FA5}">
                      <a16:colId xmlns:a16="http://schemas.microsoft.com/office/drawing/2014/main" val="2634731136"/>
                    </a:ext>
                  </a:extLst>
                </a:gridCol>
                <a:gridCol w="2209261">
                  <a:extLst>
                    <a:ext uri="{9D8B030D-6E8A-4147-A177-3AD203B41FA5}">
                      <a16:colId xmlns:a16="http://schemas.microsoft.com/office/drawing/2014/main" val="20007"/>
                    </a:ext>
                  </a:extLst>
                </a:gridCol>
              </a:tblGrid>
              <a:tr h="500215">
                <a:tc>
                  <a:txBody>
                    <a:bodyPr/>
                    <a:lstStyle/>
                    <a:p>
                      <a:pPr marL="0" algn="ctr" defTabSz="914377" rtl="0" eaLnBrk="1" latinLnBrk="0" hangingPunct="1"/>
                      <a:r>
                        <a:rPr lang="zh-TW" altLang="en-US" sz="1400" b="1" kern="1200" dirty="0">
                          <a:solidFill>
                            <a:schemeClr val="lt1"/>
                          </a:solidFill>
                          <a:latin typeface="Arial" panose="020B0604020202020204" pitchFamily="34" charset="0"/>
                          <a:ea typeface="微軟正黑體" panose="020B0604030504040204" pitchFamily="34" charset="-120"/>
                          <a:cs typeface="Arial" panose="020B0604020202020204" pitchFamily="34" charset="0"/>
                        </a:rPr>
                        <a:t>藥物</a:t>
                      </a:r>
                    </a:p>
                  </a:txBody>
                  <a:tcPr anchor="ctr"/>
                </a:tc>
                <a:tc>
                  <a:txBody>
                    <a:bodyPr/>
                    <a:lstStyle/>
                    <a:p>
                      <a:pPr marL="0" algn="ctr" defTabSz="914377" rtl="0" eaLnBrk="1" latinLnBrk="0" hangingPunct="1"/>
                      <a:r>
                        <a:rPr lang="en-US" altLang="zh-TW" sz="1400" b="1" kern="1200" dirty="0">
                          <a:solidFill>
                            <a:schemeClr val="lt1"/>
                          </a:solidFill>
                          <a:latin typeface="Arial" panose="020B0604020202020204" pitchFamily="34" charset="0"/>
                          <a:ea typeface="微軟正黑體" panose="020B0604030504040204" pitchFamily="34" charset="-120"/>
                          <a:cs typeface="Arial" panose="020B0604020202020204" pitchFamily="34" charset="0"/>
                        </a:rPr>
                        <a:t>Oseltamivir</a:t>
                      </a:r>
                    </a:p>
                    <a:p>
                      <a:pPr marL="0" algn="ctr" defTabSz="914377" rtl="0" eaLnBrk="1" latinLnBrk="0" hangingPunct="1"/>
                      <a:r>
                        <a:rPr lang="en-US" altLang="zh-TW" sz="1400" b="1" kern="1200" dirty="0">
                          <a:solidFill>
                            <a:schemeClr val="lt1"/>
                          </a:solidFill>
                          <a:latin typeface="Arial" panose="020B0604020202020204" pitchFamily="34" charset="0"/>
                          <a:ea typeface="微軟正黑體" panose="020B0604030504040204" pitchFamily="34" charset="-120"/>
                          <a:cs typeface="Arial" panose="020B0604020202020204" pitchFamily="34" charset="0"/>
                        </a:rPr>
                        <a:t>Capsule</a:t>
                      </a:r>
                      <a:endParaRPr lang="zh-TW" altLang="en-US" sz="1400" b="1" kern="1200" dirty="0">
                        <a:solidFill>
                          <a:schemeClr val="lt1"/>
                        </a:solidFill>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marL="0" algn="ctr" defTabSz="914377" rtl="0" eaLnBrk="1" latinLnBrk="0" hangingPunct="1"/>
                      <a:r>
                        <a:rPr lang="en-US" altLang="zh-TW" sz="1400" b="1" kern="1200" dirty="0" err="1">
                          <a:solidFill>
                            <a:schemeClr val="lt1"/>
                          </a:solidFill>
                          <a:latin typeface="Arial" panose="020B0604020202020204" pitchFamily="34" charset="0"/>
                          <a:ea typeface="微軟正黑體" panose="020B0604030504040204" pitchFamily="34" charset="-120"/>
                          <a:cs typeface="Arial" panose="020B0604020202020204" pitchFamily="34" charset="0"/>
                        </a:rPr>
                        <a:t>Zanamivir</a:t>
                      </a:r>
                      <a:endParaRPr lang="zh-TW" altLang="en-US" sz="1400" b="1" kern="1200" dirty="0">
                        <a:solidFill>
                          <a:schemeClr val="lt1"/>
                        </a:solidFill>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marL="0" algn="ctr" defTabSz="914377" rtl="0" eaLnBrk="1" latinLnBrk="0" hangingPunct="1"/>
                      <a:r>
                        <a:rPr lang="en-US" altLang="zh-TW" sz="1400" b="1" kern="1200" dirty="0" err="1">
                          <a:solidFill>
                            <a:schemeClr val="lt1"/>
                          </a:solidFill>
                          <a:latin typeface="Arial" panose="020B0604020202020204" pitchFamily="34" charset="0"/>
                          <a:ea typeface="微軟正黑體" panose="020B0604030504040204" pitchFamily="34" charset="-120"/>
                          <a:cs typeface="Arial" panose="020B0604020202020204" pitchFamily="34" charset="0"/>
                        </a:rPr>
                        <a:t>Baloxavir</a:t>
                      </a:r>
                      <a:r>
                        <a:rPr lang="en-US" altLang="zh-TW" sz="1400" b="1" kern="1200" dirty="0">
                          <a:solidFill>
                            <a:schemeClr val="lt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b="1" kern="1200" dirty="0" err="1">
                          <a:solidFill>
                            <a:schemeClr val="lt1"/>
                          </a:solidFill>
                          <a:latin typeface="Arial" panose="020B0604020202020204" pitchFamily="34" charset="0"/>
                          <a:ea typeface="微軟正黑體" panose="020B0604030504040204" pitchFamily="34" charset="-120"/>
                          <a:cs typeface="Arial" panose="020B0604020202020204" pitchFamily="34" charset="0"/>
                        </a:rPr>
                        <a:t>Marboxil</a:t>
                      </a:r>
                      <a:r>
                        <a:rPr lang="en-US" altLang="zh-TW" sz="1400" b="1" kern="1200" dirty="0">
                          <a:solidFill>
                            <a:schemeClr val="lt1"/>
                          </a:solidFill>
                          <a:latin typeface="Arial" panose="020B0604020202020204" pitchFamily="34" charset="0"/>
                          <a:ea typeface="微軟正黑體" panose="020B0604030504040204" pitchFamily="34" charset="-120"/>
                          <a:cs typeface="Arial" panose="020B0604020202020204" pitchFamily="34" charset="0"/>
                        </a:rPr>
                        <a:t> </a:t>
                      </a:r>
                      <a:endParaRPr lang="zh-TW" altLang="en-US" sz="1400" b="1" kern="1200" dirty="0">
                        <a:solidFill>
                          <a:schemeClr val="lt1"/>
                        </a:solidFill>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3037940498"/>
                  </a:ext>
                </a:extLst>
              </a:tr>
              <a:tr h="494657">
                <a:tc>
                  <a:txBody>
                    <a:bodyPr/>
                    <a:lstStyle/>
                    <a:p>
                      <a:pPr algn="ctr"/>
                      <a:r>
                        <a:rPr lang="zh-TW" altLang="en-US" sz="1400" dirty="0">
                          <a:latin typeface="微軟正黑體" panose="020B0604030504040204" pitchFamily="34" charset="-120"/>
                          <a:ea typeface="微軟正黑體" panose="020B0604030504040204" pitchFamily="34" charset="-120"/>
                        </a:rPr>
                        <a:t>使用方式 </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吞服；無法吞服者（如需使用鼻胃管者）則打開膠囊泡水或糖漿服用</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經口吸入</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口服</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364360969"/>
                  </a:ext>
                </a:extLst>
              </a:tr>
              <a:tr h="494657">
                <a:tc>
                  <a:txBody>
                    <a:bodyPr/>
                    <a:lstStyle/>
                    <a:p>
                      <a:pPr algn="ctr"/>
                      <a:r>
                        <a:rPr lang="zh-TW" altLang="en-US" sz="1400" dirty="0">
                          <a:latin typeface="微軟正黑體" panose="020B0604030504040204" pitchFamily="34" charset="-120"/>
                          <a:ea typeface="微軟正黑體" panose="020B0604030504040204" pitchFamily="34" charset="-120"/>
                        </a:rPr>
                        <a:t>適用年齡</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成人及兒童</a:t>
                      </a:r>
                      <a:endParaRPr lang="en-US" altLang="zh-TW" sz="1400" dirty="0">
                        <a:latin typeface="微軟正黑體" panose="020B0604030504040204" pitchFamily="34" charset="-120"/>
                        <a:ea typeface="微軟正黑體" panose="020B0604030504040204" pitchFamily="34" charset="-120"/>
                      </a:endParaRPr>
                    </a:p>
                    <a:p>
                      <a:pPr algn="ct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含足月新生兒</a:t>
                      </a: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algn="ctr"/>
                      <a:r>
                        <a:rPr lang="en-US" altLang="zh-TW" sz="1400" dirty="0">
                          <a:latin typeface="微軟正黑體" panose="020B0604030504040204" pitchFamily="34" charset="-120"/>
                          <a:ea typeface="微軟正黑體" panose="020B0604030504040204" pitchFamily="34" charset="-120"/>
                        </a:rPr>
                        <a:t>5 </a:t>
                      </a:r>
                      <a:r>
                        <a:rPr lang="zh-TW" altLang="en-US" sz="1400" dirty="0">
                          <a:latin typeface="微軟正黑體" panose="020B0604030504040204" pitchFamily="34" charset="-120"/>
                          <a:ea typeface="微軟正黑體" panose="020B0604030504040204" pitchFamily="34" charset="-120"/>
                        </a:rPr>
                        <a:t>歲</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含</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以上</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成人和青少年</a:t>
                      </a:r>
                    </a:p>
                    <a:p>
                      <a:pPr algn="ctr"/>
                      <a:r>
                        <a:rPr lang="en-US" altLang="zh-TW" sz="1400" dirty="0">
                          <a:latin typeface="微軟正黑體" panose="020B0604030504040204" pitchFamily="34" charset="-120"/>
                          <a:ea typeface="微軟正黑體" panose="020B0604030504040204" pitchFamily="34" charset="-120"/>
                        </a:rPr>
                        <a:t>(12 </a:t>
                      </a:r>
                      <a:r>
                        <a:rPr lang="zh-TW" altLang="en-US" sz="1400" dirty="0">
                          <a:latin typeface="微軟正黑體" panose="020B0604030504040204" pitchFamily="34" charset="-120"/>
                          <a:ea typeface="微軟正黑體" panose="020B0604030504040204" pitchFamily="34" charset="-120"/>
                        </a:rPr>
                        <a:t>歲以上</a:t>
                      </a:r>
                      <a:r>
                        <a:rPr lang="en-US" altLang="zh-TW" sz="1400" dirty="0">
                          <a:latin typeface="微軟正黑體" panose="020B0604030504040204" pitchFamily="34" charset="-120"/>
                          <a:ea typeface="微軟正黑體" panose="020B0604030504040204" pitchFamily="34" charset="-120"/>
                        </a:rPr>
                        <a:t>) </a:t>
                      </a:r>
                      <a:endParaRPr lang="zh-TW" altLang="en-US" sz="1400" b="1"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1496381627"/>
                  </a:ext>
                </a:extLst>
              </a:tr>
              <a:tr h="9186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微軟正黑體" panose="020B0604030504040204" pitchFamily="34" charset="-120"/>
                          <a:ea typeface="微軟正黑體" panose="020B0604030504040204" pitchFamily="34" charset="-120"/>
                        </a:rPr>
                        <a:t>建議療程</a:t>
                      </a:r>
                    </a:p>
                    <a:p>
                      <a:pPr algn="ct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marL="144000" indent="-144000" algn="l">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非群突發狀況下</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建議使用七天</a:t>
                      </a:r>
                      <a:endParaRPr lang="en-US" altLang="zh-TW" sz="1400" dirty="0">
                        <a:latin typeface="微軟正黑體" panose="020B0604030504040204" pitchFamily="34" charset="-120"/>
                        <a:ea typeface="微軟正黑體" panose="020B0604030504040204" pitchFamily="34" charset="-120"/>
                      </a:endParaRPr>
                    </a:p>
                    <a:p>
                      <a:pPr marL="144000" indent="-144000" algn="l">
                        <a:buFont typeface="Arial" panose="020B0604020202020204" pitchFamily="34" charset="0"/>
                        <a:buChar char="•"/>
                      </a:pPr>
                      <a:r>
                        <a:rPr lang="zh-TW" altLang="en-US" sz="1400" dirty="0">
                          <a:latin typeface="微軟正黑體" panose="020B0604030504040204" pitchFamily="34" charset="-120"/>
                          <a:ea typeface="微軟正黑體" panose="020B0604030504040204" pitchFamily="34" charset="-120"/>
                        </a:rPr>
                        <a:t>群突發狀況下建議使用</a:t>
                      </a:r>
                      <a:r>
                        <a:rPr lang="en-US" altLang="zh-TW" sz="1400" dirty="0">
                          <a:latin typeface="微軟正黑體" panose="020B0604030504040204" pitchFamily="34" charset="-120"/>
                          <a:ea typeface="微軟正黑體" panose="020B0604030504040204" pitchFamily="34" charset="-120"/>
                        </a:rPr>
                        <a:t>14 </a:t>
                      </a:r>
                      <a:r>
                        <a:rPr lang="zh-TW" altLang="en-US" sz="1400" dirty="0">
                          <a:latin typeface="微軟正黑體" panose="020B0604030504040204" pitchFamily="34" charset="-120"/>
                          <a:ea typeface="微軟正黑體" panose="020B0604030504040204" pitchFamily="34" charset="-120"/>
                        </a:rPr>
                        <a:t>天或直至最後一位病患發生症狀起七天後</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400" dirty="0">
                          <a:latin typeface="微軟正黑體" panose="020B0604030504040204" pitchFamily="34" charset="-120"/>
                          <a:ea typeface="微軟正黑體" panose="020B0604030504040204" pitchFamily="34" charset="-120"/>
                        </a:rPr>
                        <a:t>非群突發狀況下</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建議使用七天</a:t>
                      </a:r>
                      <a:endParaRPr lang="en-US" altLang="zh-TW" sz="1400" dirty="0">
                        <a:latin typeface="微軟正黑體" panose="020B0604030504040204" pitchFamily="34" charset="-120"/>
                        <a:ea typeface="微軟正黑體" panose="020B0604030504040204" pitchFamily="34" charset="-120"/>
                      </a:endParaRPr>
                    </a:p>
                    <a:p>
                      <a:pPr marL="144000" marR="0" lvl="0"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400" dirty="0">
                          <a:latin typeface="微軟正黑體" panose="020B0604030504040204" pitchFamily="34" charset="-120"/>
                          <a:ea typeface="微軟正黑體" panose="020B0604030504040204" pitchFamily="34" charset="-120"/>
                        </a:rPr>
                        <a:t>群突發狀況下建議使用</a:t>
                      </a:r>
                      <a:r>
                        <a:rPr lang="en-US" altLang="zh-TW" sz="1400" dirty="0">
                          <a:latin typeface="微軟正黑體" panose="020B0604030504040204" pitchFamily="34" charset="-120"/>
                          <a:ea typeface="微軟正黑體" panose="020B0604030504040204" pitchFamily="34" charset="-120"/>
                        </a:rPr>
                        <a:t>14 </a:t>
                      </a:r>
                      <a:r>
                        <a:rPr lang="zh-TW" altLang="en-US" sz="1400" dirty="0">
                          <a:latin typeface="微軟正黑體" panose="020B0604030504040204" pitchFamily="34" charset="-120"/>
                          <a:ea typeface="微軟正黑體" panose="020B0604030504040204" pitchFamily="34" charset="-120"/>
                        </a:rPr>
                        <a:t>天或直至最後一位病患發生症狀起七天後</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單次口服</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4085551889"/>
                  </a:ext>
                </a:extLst>
              </a:tr>
              <a:tr h="918649">
                <a:tc>
                  <a:txBody>
                    <a:bodyPr/>
                    <a:lstStyle/>
                    <a:p>
                      <a:pPr algn="ctr"/>
                      <a:r>
                        <a:rPr lang="zh-TW" altLang="en-US" sz="1400" dirty="0">
                          <a:latin typeface="微軟正黑體" panose="020B0604030504040204" pitchFamily="34" charset="-120"/>
                          <a:ea typeface="微軟正黑體" panose="020B0604030504040204" pitchFamily="34" charset="-120"/>
                        </a:rPr>
                        <a:t>建議劑量</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algn="ctr"/>
                      <a:r>
                        <a:rPr lang="en-US" altLang="zh-TW" sz="1400" dirty="0">
                          <a:latin typeface="微軟正黑體" panose="020B0604030504040204" pitchFamily="34" charset="-120"/>
                          <a:ea typeface="微軟正黑體" panose="020B0604030504040204" pitchFamily="34" charset="-120"/>
                        </a:rPr>
                        <a:t>13 </a:t>
                      </a:r>
                      <a:r>
                        <a:rPr lang="zh-TW" altLang="en-US" sz="1400" dirty="0">
                          <a:latin typeface="微軟正黑體" panose="020B0604030504040204" pitchFamily="34" charset="-120"/>
                          <a:ea typeface="微軟正黑體" panose="020B0604030504040204" pitchFamily="34" charset="-120"/>
                        </a:rPr>
                        <a:t>歲以下依體重調整劑量；</a:t>
                      </a:r>
                      <a:r>
                        <a:rPr lang="en-US" altLang="zh-TW" sz="1400" dirty="0">
                          <a:latin typeface="微軟正黑體" panose="020B0604030504040204" pitchFamily="34" charset="-120"/>
                          <a:ea typeface="微軟正黑體" panose="020B0604030504040204" pitchFamily="34" charset="-120"/>
                        </a:rPr>
                        <a:t>13 </a:t>
                      </a:r>
                      <a:r>
                        <a:rPr lang="zh-TW" altLang="en-US" sz="1400" dirty="0">
                          <a:latin typeface="微軟正黑體" panose="020B0604030504040204" pitchFamily="34" charset="-120"/>
                          <a:ea typeface="微軟正黑體" panose="020B0604030504040204" pitchFamily="34" charset="-120"/>
                        </a:rPr>
                        <a:t>歲</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含</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以上或體重</a:t>
                      </a:r>
                      <a:r>
                        <a:rPr lang="en-US" altLang="zh-TW" sz="1400" dirty="0">
                          <a:latin typeface="微軟正黑體" panose="020B0604030504040204" pitchFamily="34" charset="-120"/>
                          <a:ea typeface="微軟正黑體" panose="020B0604030504040204" pitchFamily="34" charset="-120"/>
                        </a:rPr>
                        <a:t>40kg </a:t>
                      </a:r>
                      <a:r>
                        <a:rPr lang="zh-TW" altLang="en-US" sz="1400" dirty="0">
                          <a:latin typeface="微軟正黑體" panose="020B0604030504040204" pitchFamily="34" charset="-120"/>
                          <a:ea typeface="微軟正黑體" panose="020B0604030504040204" pitchFamily="34" charset="-120"/>
                        </a:rPr>
                        <a:t>以上者</a:t>
                      </a:r>
                      <a:r>
                        <a:rPr lang="en-US" altLang="zh-TW" sz="1400" dirty="0">
                          <a:latin typeface="微軟正黑體" panose="020B0604030504040204" pitchFamily="34" charset="-120"/>
                          <a:ea typeface="微軟正黑體" panose="020B0604030504040204" pitchFamily="34" charset="-120"/>
                        </a:rPr>
                        <a:t>75mg</a:t>
                      </a:r>
                      <a:r>
                        <a:rPr lang="zh-TW" altLang="en-US" sz="1400" dirty="0">
                          <a:latin typeface="微軟正黑體" panose="020B0604030504040204" pitchFamily="34" charset="-120"/>
                          <a:ea typeface="微軟正黑體" panose="020B0604030504040204" pitchFamily="34" charset="-120"/>
                        </a:rPr>
                        <a:t> </a:t>
                      </a:r>
                      <a:r>
                        <a:rPr lang="en-US" altLang="zh-TW" sz="1400" dirty="0" smtClean="0">
                          <a:latin typeface="微軟正黑體" panose="020B0604030504040204" pitchFamily="34" charset="-120"/>
                          <a:ea typeface="微軟正黑體" panose="020B0604030504040204" pitchFamily="34" charset="-120"/>
                        </a:rPr>
                        <a:t>QD</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latin typeface="微軟正黑體" panose="020B0604030504040204" pitchFamily="34" charset="-120"/>
                          <a:ea typeface="微軟正黑體" panose="020B0604030504040204" pitchFamily="34" charset="-120"/>
                        </a:rPr>
                        <a:t>10mg QD</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tc>
                  <a:txBody>
                    <a:bodyPr/>
                    <a:lstStyle/>
                    <a:p>
                      <a:pPr algn="ctr"/>
                      <a:r>
                        <a:rPr lang="zh-TW" altLang="en-US" sz="1400" dirty="0">
                          <a:latin typeface="微軟正黑體" panose="020B0604030504040204" pitchFamily="34" charset="-120"/>
                          <a:ea typeface="微軟正黑體" panose="020B0604030504040204" pitchFamily="34" charset="-120"/>
                        </a:rPr>
                        <a:t>≧ </a:t>
                      </a:r>
                      <a:r>
                        <a:rPr lang="en-US" altLang="zh-TW" sz="1400" dirty="0">
                          <a:latin typeface="微軟正黑體" panose="020B0604030504040204" pitchFamily="34" charset="-120"/>
                          <a:ea typeface="微軟正黑體" panose="020B0604030504040204" pitchFamily="34" charset="-120"/>
                        </a:rPr>
                        <a:t>40 </a:t>
                      </a:r>
                      <a:r>
                        <a:rPr lang="zh-TW" altLang="en-US" sz="1400" dirty="0">
                          <a:latin typeface="微軟正黑體" panose="020B0604030504040204" pitchFamily="34" charset="-120"/>
                          <a:ea typeface="微軟正黑體" panose="020B0604030504040204" pitchFamily="34" charset="-120"/>
                        </a:rPr>
                        <a:t>至 </a:t>
                      </a:r>
                      <a:r>
                        <a:rPr lang="en-US" altLang="zh-TW" sz="1400" dirty="0">
                          <a:latin typeface="微軟正黑體" panose="020B0604030504040204" pitchFamily="34" charset="-120"/>
                          <a:ea typeface="微軟正黑體" panose="020B0604030504040204" pitchFamily="34" charset="-120"/>
                        </a:rPr>
                        <a:t>&lt;80kg</a:t>
                      </a:r>
                    </a:p>
                    <a:p>
                      <a:pPr algn="ctr"/>
                      <a:r>
                        <a:rPr lang="zh-TW" altLang="en-US" sz="1400" dirty="0">
                          <a:latin typeface="微軟正黑體" panose="020B0604030504040204" pitchFamily="34" charset="-120"/>
                          <a:ea typeface="微軟正黑體" panose="020B0604030504040204" pitchFamily="34" charset="-120"/>
                        </a:rPr>
                        <a:t>單次服用 </a:t>
                      </a:r>
                      <a:r>
                        <a:rPr lang="en-US" altLang="zh-TW" sz="1400" dirty="0">
                          <a:latin typeface="微軟正黑體" panose="020B0604030504040204" pitchFamily="34" charset="-120"/>
                          <a:ea typeface="微軟正黑體" panose="020B0604030504040204" pitchFamily="34" charset="-120"/>
                        </a:rPr>
                        <a:t>40mg</a:t>
                      </a:r>
                      <a:r>
                        <a:rPr lang="zh-TW" altLang="en-US" sz="1400" dirty="0">
                          <a:latin typeface="微軟正黑體" panose="020B0604030504040204" pitchFamily="34" charset="-120"/>
                          <a:ea typeface="微軟正黑體" panose="020B0604030504040204" pitchFamily="34" charset="-120"/>
                        </a:rPr>
                        <a:t>；</a:t>
                      </a:r>
                    </a:p>
                    <a:p>
                      <a:pPr algn="ct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80kg</a:t>
                      </a:r>
                      <a:r>
                        <a:rPr lang="zh-TW" altLang="en-US" sz="1400" dirty="0">
                          <a:latin typeface="微軟正黑體" panose="020B0604030504040204" pitchFamily="34" charset="-120"/>
                          <a:ea typeface="微軟正黑體" panose="020B0604030504040204" pitchFamily="34" charset="-120"/>
                        </a:rPr>
                        <a:t> </a:t>
                      </a:r>
                      <a:endParaRPr lang="en-US" altLang="zh-TW" sz="1400" dirty="0">
                        <a:latin typeface="微軟正黑體" panose="020B0604030504040204" pitchFamily="34" charset="-120"/>
                        <a:ea typeface="微軟正黑體" panose="020B0604030504040204" pitchFamily="34" charset="-120"/>
                      </a:endParaRPr>
                    </a:p>
                    <a:p>
                      <a:pPr algn="ctr"/>
                      <a:r>
                        <a:rPr lang="zh-TW" altLang="en-US" sz="1400" dirty="0">
                          <a:latin typeface="微軟正黑體" panose="020B0604030504040204" pitchFamily="34" charset="-120"/>
                          <a:ea typeface="微軟正黑體" panose="020B0604030504040204" pitchFamily="34" charset="-120"/>
                        </a:rPr>
                        <a:t>單次服用 </a:t>
                      </a:r>
                      <a:r>
                        <a:rPr lang="en-US" altLang="zh-TW" sz="1400" dirty="0">
                          <a:latin typeface="微軟正黑體" panose="020B0604030504040204" pitchFamily="34" charset="-120"/>
                          <a:ea typeface="微軟正黑體" panose="020B0604030504040204" pitchFamily="34" charset="-120"/>
                        </a:rPr>
                        <a:t>80mg </a:t>
                      </a:r>
                      <a:endParaRPr lang="zh-TW" altLang="en-US" sz="1400" dirty="0">
                        <a:latin typeface="微軟正黑體" panose="020B0604030504040204" pitchFamily="34" charset="-12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1884635414"/>
                  </a:ext>
                </a:extLst>
              </a:tr>
            </a:tbl>
          </a:graphicData>
        </a:graphic>
      </p:graphicFrame>
      <p:sp>
        <p:nvSpPr>
          <p:cNvPr id="9" name="矩形 8"/>
          <p:cNvSpPr/>
          <p:nvPr/>
        </p:nvSpPr>
        <p:spPr>
          <a:xfrm>
            <a:off x="6170456" y="6463241"/>
            <a:ext cx="6369763" cy="369332"/>
          </a:xfrm>
          <a:prstGeom prst="rect">
            <a:avLst/>
          </a:prstGeom>
        </p:spPr>
        <p:txBody>
          <a:bodyPr wrap="square">
            <a:spAutoFit/>
          </a:bodyPr>
          <a:lstStyle/>
          <a:p>
            <a:pPr defTabSz="457200">
              <a:defRPr/>
            </a:pPr>
            <a:r>
              <a:rPr lang="zh-TW" altLang="en-US" dirty="0" smtClean="0">
                <a:solidFill>
                  <a:srgbClr val="000000"/>
                </a:solidFill>
                <a:latin typeface="微軟正黑體" panose="020B0604030504040204" pitchFamily="34" charset="-120"/>
                <a:ea typeface="微軟正黑體" panose="020B0604030504040204" pitchFamily="34" charset="-120"/>
              </a:rPr>
              <a:t>感染</a:t>
            </a:r>
            <a:r>
              <a:rPr lang="zh-TW" altLang="en-US" dirty="0">
                <a:solidFill>
                  <a:srgbClr val="000000"/>
                </a:solidFill>
                <a:latin typeface="微軟正黑體" panose="020B0604030504040204" pitchFamily="34" charset="-120"/>
                <a:ea typeface="微軟正黑體" panose="020B0604030504040204" pitchFamily="34" charset="-120"/>
              </a:rPr>
              <a:t>症醫學會</a:t>
            </a:r>
            <a:r>
              <a:rPr lang="en-US" altLang="zh-TW" dirty="0">
                <a:solidFill>
                  <a:srgbClr val="000000"/>
                </a:solidFill>
                <a:latin typeface="微軟正黑體" panose="020B0604030504040204" pitchFamily="34" charset="-120"/>
                <a:ea typeface="微軟正黑體" panose="020B0604030504040204" pitchFamily="34" charset="-120"/>
              </a:rPr>
              <a:t>-</a:t>
            </a:r>
            <a:r>
              <a:rPr lang="zh-TW" altLang="en-US" dirty="0">
                <a:solidFill>
                  <a:srgbClr val="000000"/>
                </a:solidFill>
                <a:latin typeface="微軟正黑體" panose="020B0604030504040204" pitchFamily="34" charset="-120"/>
                <a:ea typeface="微軟正黑體" panose="020B0604030504040204" pitchFamily="34" charset="-120"/>
              </a:rPr>
              <a:t>抗流感病毒藥物使用建議（</a:t>
            </a:r>
            <a:r>
              <a:rPr lang="en-US" altLang="zh-TW" dirty="0">
                <a:solidFill>
                  <a:srgbClr val="000000"/>
                </a:solidFill>
                <a:latin typeface="微軟正黑體" panose="020B0604030504040204" pitchFamily="34" charset="-120"/>
                <a:ea typeface="微軟正黑體" panose="020B0604030504040204" pitchFamily="34" charset="-120"/>
              </a:rPr>
              <a:t>2021</a:t>
            </a:r>
            <a:r>
              <a:rPr lang="zh-TW" altLang="en-US" dirty="0">
                <a:solidFill>
                  <a:srgbClr val="000000"/>
                </a:solidFill>
                <a:latin typeface="微軟正黑體" panose="020B0604030504040204" pitchFamily="34" charset="-120"/>
                <a:ea typeface="微軟正黑體" panose="020B0604030504040204" pitchFamily="34" charset="-120"/>
              </a:rPr>
              <a:t>年修訂版）</a:t>
            </a:r>
            <a:r>
              <a:rPr lang="en-US" altLang="zh-TW" dirty="0">
                <a:solidFill>
                  <a:srgbClr val="000000"/>
                </a:solidFill>
                <a:latin typeface="微軟正黑體" panose="020B0604030504040204" pitchFamily="34" charset="-120"/>
                <a:ea typeface="微軟正黑體" panose="020B0604030504040204" pitchFamily="34" charset="-120"/>
              </a:rPr>
              <a:t> </a:t>
            </a:r>
            <a:endParaRPr lang="zh-TW" altLang="en-US"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9033679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937327782"/>
              </p:ext>
            </p:extLst>
          </p:nvPr>
        </p:nvGraphicFramePr>
        <p:xfrm>
          <a:off x="5675240" y="1589349"/>
          <a:ext cx="6321290" cy="4592320"/>
        </p:xfrm>
        <a:graphic>
          <a:graphicData uri="http://schemas.openxmlformats.org/drawingml/2006/table">
            <a:tbl>
              <a:tblPr firstRow="1" bandRow="1">
                <a:tableStyleId>{3B4B98B0-60AC-42C2-AFA5-B58CD77FA1E5}</a:tableStyleId>
              </a:tblPr>
              <a:tblGrid>
                <a:gridCol w="1441176">
                  <a:extLst>
                    <a:ext uri="{9D8B030D-6E8A-4147-A177-3AD203B41FA5}">
                      <a16:colId xmlns:a16="http://schemas.microsoft.com/office/drawing/2014/main" val="761658773"/>
                    </a:ext>
                  </a:extLst>
                </a:gridCol>
                <a:gridCol w="1359764">
                  <a:extLst>
                    <a:ext uri="{9D8B030D-6E8A-4147-A177-3AD203B41FA5}">
                      <a16:colId xmlns:a16="http://schemas.microsoft.com/office/drawing/2014/main" val="1528476035"/>
                    </a:ext>
                  </a:extLst>
                </a:gridCol>
                <a:gridCol w="1191802">
                  <a:extLst>
                    <a:ext uri="{9D8B030D-6E8A-4147-A177-3AD203B41FA5}">
                      <a16:colId xmlns:a16="http://schemas.microsoft.com/office/drawing/2014/main" val="2023717262"/>
                    </a:ext>
                  </a:extLst>
                </a:gridCol>
                <a:gridCol w="1284940">
                  <a:extLst>
                    <a:ext uri="{9D8B030D-6E8A-4147-A177-3AD203B41FA5}">
                      <a16:colId xmlns:a16="http://schemas.microsoft.com/office/drawing/2014/main" val="3109291800"/>
                    </a:ext>
                  </a:extLst>
                </a:gridCol>
                <a:gridCol w="1043608">
                  <a:extLst>
                    <a:ext uri="{9D8B030D-6E8A-4147-A177-3AD203B41FA5}">
                      <a16:colId xmlns:a16="http://schemas.microsoft.com/office/drawing/2014/main" val="2567875732"/>
                    </a:ext>
                  </a:extLst>
                </a:gridCol>
              </a:tblGrid>
              <a:tr h="370840">
                <a:tc>
                  <a:txBody>
                    <a:bodyPr/>
                    <a:lstStyle/>
                    <a:p>
                      <a:pPr>
                        <a:lnSpc>
                          <a:spcPct val="100000"/>
                        </a:lnSpc>
                      </a:pPr>
                      <a:r>
                        <a:rPr lang="en-US" altLang="zh-TW" sz="1800" b="1" kern="1200" dirty="0" smtClean="0">
                          <a:solidFill>
                            <a:schemeClr val="tx1"/>
                          </a:solidFill>
                          <a:effectLst/>
                          <a:latin typeface="+mn-lt"/>
                          <a:ea typeface="+mn-ea"/>
                          <a:cs typeface="+mn-cs"/>
                        </a:rPr>
                        <a:t>Variables</a:t>
                      </a:r>
                      <a:endParaRPr lang="zh-TW" altLang="en-US" sz="1800" dirty="0">
                        <a:latin typeface="+mn-lt"/>
                      </a:endParaRPr>
                    </a:p>
                  </a:txBody>
                  <a:tcPr/>
                </a:tc>
                <a:tc>
                  <a:txBody>
                    <a:bodyPr/>
                    <a:lstStyle/>
                    <a:p>
                      <a:pPr>
                        <a:lnSpc>
                          <a:spcPct val="100000"/>
                        </a:lnSpc>
                      </a:pPr>
                      <a:r>
                        <a:rPr lang="en-US" altLang="zh-TW" sz="1800" b="1" kern="1200" dirty="0" err="1" smtClean="0">
                          <a:solidFill>
                            <a:schemeClr val="tx1"/>
                          </a:solidFill>
                          <a:effectLst/>
                          <a:latin typeface="+mn-lt"/>
                          <a:ea typeface="+mn-ea"/>
                          <a:cs typeface="+mn-cs"/>
                        </a:rPr>
                        <a:t>Oseltamivir</a:t>
                      </a:r>
                      <a:r>
                        <a:rPr lang="en-US" altLang="zh-TW" sz="1800" b="1" kern="1200" dirty="0" smtClean="0">
                          <a:solidFill>
                            <a:schemeClr val="tx1"/>
                          </a:solidFill>
                          <a:effectLst/>
                          <a:latin typeface="+mn-lt"/>
                          <a:ea typeface="+mn-ea"/>
                          <a:cs typeface="+mn-cs"/>
                        </a:rPr>
                        <a:t> (n=122)</a:t>
                      </a:r>
                      <a:endParaRPr lang="zh-TW" altLang="en-US" sz="1800" dirty="0">
                        <a:latin typeface="+mn-lt"/>
                      </a:endParaRPr>
                    </a:p>
                  </a:txBody>
                  <a:tcPr/>
                </a:tc>
                <a:tc>
                  <a:txBody>
                    <a:bodyPr/>
                    <a:lstStyle/>
                    <a:p>
                      <a:pPr>
                        <a:lnSpc>
                          <a:spcPct val="100000"/>
                        </a:lnSpc>
                      </a:pPr>
                      <a:r>
                        <a:rPr lang="en-US" altLang="zh-TW" sz="1800" b="1" kern="1200" dirty="0" err="1" smtClean="0">
                          <a:solidFill>
                            <a:schemeClr val="tx1"/>
                          </a:solidFill>
                          <a:effectLst/>
                          <a:latin typeface="+mn-lt"/>
                          <a:ea typeface="+mn-ea"/>
                          <a:cs typeface="+mn-cs"/>
                        </a:rPr>
                        <a:t>Peramivir</a:t>
                      </a:r>
                      <a:r>
                        <a:rPr lang="en-US" altLang="zh-TW" sz="1800" b="1" kern="1200" dirty="0" smtClean="0">
                          <a:solidFill>
                            <a:schemeClr val="tx1"/>
                          </a:solidFill>
                          <a:effectLst/>
                          <a:latin typeface="+mn-lt"/>
                          <a:ea typeface="+mn-ea"/>
                          <a:cs typeface="+mn-cs"/>
                        </a:rPr>
                        <a:t> </a:t>
                      </a:r>
                      <a:endParaRPr lang="zh-TW" altLang="zh-TW" sz="1800" b="1" kern="1200" dirty="0" smtClean="0">
                        <a:solidFill>
                          <a:schemeClr val="tx1"/>
                        </a:solidFill>
                        <a:effectLst/>
                        <a:latin typeface="+mn-lt"/>
                        <a:ea typeface="+mn-ea"/>
                        <a:cs typeface="+mn-cs"/>
                      </a:endParaRPr>
                    </a:p>
                    <a:p>
                      <a:pPr>
                        <a:lnSpc>
                          <a:spcPct val="100000"/>
                        </a:lnSpc>
                      </a:pPr>
                      <a:r>
                        <a:rPr lang="en-US" altLang="zh-TW" sz="1800" b="1" kern="1200" dirty="0" smtClean="0">
                          <a:solidFill>
                            <a:schemeClr val="tx1"/>
                          </a:solidFill>
                          <a:effectLst/>
                          <a:latin typeface="+mn-lt"/>
                          <a:ea typeface="+mn-ea"/>
                          <a:cs typeface="+mn-cs"/>
                        </a:rPr>
                        <a:t>(n=40)</a:t>
                      </a:r>
                      <a:endParaRPr lang="zh-TW" altLang="en-US" sz="1800" dirty="0">
                        <a:latin typeface="+mn-lt"/>
                      </a:endParaRPr>
                    </a:p>
                  </a:txBody>
                  <a:tcPr/>
                </a:tc>
                <a:tc>
                  <a:txBody>
                    <a:bodyPr/>
                    <a:lstStyle/>
                    <a:p>
                      <a:pPr>
                        <a:lnSpc>
                          <a:spcPct val="100000"/>
                        </a:lnSpc>
                      </a:pPr>
                      <a:r>
                        <a:rPr lang="en-US" altLang="zh-TW" sz="1800" b="1" kern="1200" dirty="0" err="1" smtClean="0">
                          <a:solidFill>
                            <a:schemeClr val="tx1"/>
                          </a:solidFill>
                          <a:effectLst/>
                          <a:latin typeface="+mn-lt"/>
                          <a:ea typeface="+mn-ea"/>
                          <a:cs typeface="+mn-cs"/>
                        </a:rPr>
                        <a:t>Oseltamivir</a:t>
                      </a:r>
                      <a:r>
                        <a:rPr lang="en-US" altLang="zh-TW" sz="1800" b="1" kern="1200" dirty="0" smtClean="0">
                          <a:solidFill>
                            <a:schemeClr val="tx1"/>
                          </a:solidFill>
                          <a:effectLst/>
                          <a:latin typeface="+mn-lt"/>
                          <a:ea typeface="+mn-ea"/>
                          <a:cs typeface="+mn-cs"/>
                        </a:rPr>
                        <a:t> + </a:t>
                      </a:r>
                      <a:r>
                        <a:rPr lang="en-US" altLang="zh-TW" sz="1800" b="1" kern="1200" dirty="0" err="1" smtClean="0">
                          <a:solidFill>
                            <a:schemeClr val="tx1"/>
                          </a:solidFill>
                          <a:effectLst/>
                          <a:latin typeface="+mn-lt"/>
                          <a:ea typeface="+mn-ea"/>
                          <a:cs typeface="+mn-cs"/>
                        </a:rPr>
                        <a:t>Peramivir</a:t>
                      </a:r>
                      <a:r>
                        <a:rPr lang="en-US" altLang="zh-TW" sz="1800" b="1" kern="1200" dirty="0" smtClean="0">
                          <a:solidFill>
                            <a:schemeClr val="tx1"/>
                          </a:solidFill>
                          <a:effectLst/>
                          <a:latin typeface="+mn-lt"/>
                          <a:ea typeface="+mn-ea"/>
                          <a:cs typeface="+mn-cs"/>
                        </a:rPr>
                        <a:t> (n=29)</a:t>
                      </a:r>
                      <a:endParaRPr lang="zh-TW" altLang="en-US" sz="1800" dirty="0">
                        <a:latin typeface="+mn-lt"/>
                      </a:endParaRPr>
                    </a:p>
                  </a:txBody>
                  <a:tcPr/>
                </a:tc>
                <a:tc>
                  <a:txBody>
                    <a:bodyPr/>
                    <a:lstStyle/>
                    <a:p>
                      <a:pPr>
                        <a:lnSpc>
                          <a:spcPct val="100000"/>
                        </a:lnSpc>
                      </a:pPr>
                      <a:r>
                        <a:rPr lang="en-US" altLang="zh-TW" sz="1800" b="1" kern="1200" dirty="0" smtClean="0">
                          <a:solidFill>
                            <a:schemeClr val="tx1"/>
                          </a:solidFill>
                          <a:effectLst/>
                          <a:latin typeface="+mn-lt"/>
                          <a:ea typeface="+mn-ea"/>
                          <a:cs typeface="+mn-cs"/>
                        </a:rPr>
                        <a:t>P values</a:t>
                      </a:r>
                      <a:endParaRPr lang="zh-TW" altLang="en-US" sz="1800" dirty="0">
                        <a:latin typeface="+mn-lt"/>
                      </a:endParaRPr>
                    </a:p>
                  </a:txBody>
                  <a:tcPr/>
                </a:tc>
                <a:extLst>
                  <a:ext uri="{0D108BD9-81ED-4DB2-BD59-A6C34878D82A}">
                    <a16:rowId xmlns:a16="http://schemas.microsoft.com/office/drawing/2014/main" val="2977309966"/>
                  </a:ext>
                </a:extLst>
              </a:tr>
              <a:tr h="370840">
                <a:tc gridSpan="5">
                  <a:txBody>
                    <a:bodyPr/>
                    <a:lstStyle/>
                    <a:p>
                      <a:pPr algn="l">
                        <a:lnSpc>
                          <a:spcPct val="100000"/>
                        </a:lnSpc>
                        <a:spcAft>
                          <a:spcPts val="0"/>
                        </a:spcAft>
                      </a:pPr>
                      <a:r>
                        <a:rPr lang="en-US" sz="1600" b="1" kern="100" dirty="0">
                          <a:effectLst/>
                          <a:latin typeface="+mn-lt"/>
                          <a:ea typeface="SimSun" panose="02010600030101010101" pitchFamily="2" charset="-122"/>
                          <a:cs typeface="Times New Roman" panose="02020603050405020304" pitchFamily="18" charset="0"/>
                        </a:rPr>
                        <a:t>Demographics</a:t>
                      </a:r>
                      <a:endParaRPr lang="zh-TW" sz="1600" kern="100" dirty="0">
                        <a:effectLst/>
                        <a:latin typeface="+mn-lt"/>
                        <a:ea typeface="DengXian"/>
                        <a:cs typeface="Times New Roman" panose="02020603050405020304" pitchFamily="18" charset="0"/>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extLst>
                  <a:ext uri="{0D108BD9-81ED-4DB2-BD59-A6C34878D82A}">
                    <a16:rowId xmlns:a16="http://schemas.microsoft.com/office/drawing/2014/main" val="1572295091"/>
                  </a:ext>
                </a:extLst>
              </a:tr>
              <a:tr h="370840">
                <a:tc>
                  <a:txBody>
                    <a:bodyPr/>
                    <a:lstStyle/>
                    <a:p>
                      <a:pPr>
                        <a:lnSpc>
                          <a:spcPct val="100000"/>
                        </a:lnSpc>
                      </a:pPr>
                      <a:r>
                        <a:rPr lang="en-US" altLang="zh-TW" sz="1600" kern="1200" dirty="0" smtClean="0">
                          <a:solidFill>
                            <a:schemeClr val="tx1"/>
                          </a:solidFill>
                          <a:effectLst/>
                          <a:latin typeface="+mn-lt"/>
                          <a:ea typeface="+mn-ea"/>
                          <a:cs typeface="+mn-cs"/>
                        </a:rPr>
                        <a:t>Age </a:t>
                      </a:r>
                      <a:endParaRPr lang="zh-TW" altLang="en-US" sz="1600" dirty="0">
                        <a:latin typeface="+mn-lt"/>
                      </a:endParaRPr>
                    </a:p>
                  </a:txBody>
                  <a:tcP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64 (48.8-77)</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67 (46.3-72.8)</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66 (57-73)</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.839</a:t>
                      </a:r>
                      <a:endParaRPr lang="zh-TW" sz="1600" kern="100" dirty="0">
                        <a:effectLst/>
                        <a:latin typeface="+mn-lt"/>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3354779998"/>
                  </a:ext>
                </a:extLst>
              </a:tr>
              <a:tr h="370840">
                <a:tc>
                  <a:txBody>
                    <a:bodyPr/>
                    <a:lstStyle/>
                    <a:p>
                      <a:pPr algn="just">
                        <a:lnSpc>
                          <a:spcPct val="100000"/>
                        </a:lnSpc>
                        <a:spcAft>
                          <a:spcPts val="0"/>
                        </a:spcAft>
                      </a:pPr>
                      <a:r>
                        <a:rPr lang="en-US" sz="1600" kern="0" dirty="0" smtClean="0">
                          <a:solidFill>
                            <a:srgbClr val="000000"/>
                          </a:solidFill>
                          <a:effectLst/>
                          <a:latin typeface="+mn-lt"/>
                          <a:ea typeface="DengXian"/>
                          <a:cs typeface="Times New Roman" panose="02020603050405020304" pitchFamily="18" charset="0"/>
                        </a:rPr>
                        <a:t>Male</a:t>
                      </a:r>
                      <a:r>
                        <a:rPr lang="en-US" sz="1600" kern="100" baseline="0" dirty="0" smtClean="0">
                          <a:solidFill>
                            <a:schemeClr val="tx1"/>
                          </a:solidFill>
                          <a:effectLst/>
                          <a:latin typeface="+mn-lt"/>
                          <a:ea typeface="DengXian"/>
                          <a:cs typeface="Times New Roman" panose="02020603050405020304" pitchFamily="18" charset="0"/>
                        </a:rPr>
                        <a:t>  </a:t>
                      </a:r>
                      <a:r>
                        <a:rPr lang="en-US" sz="1600" kern="100" dirty="0" smtClean="0">
                          <a:effectLst/>
                          <a:latin typeface="+mn-lt"/>
                          <a:ea typeface="DengXian"/>
                          <a:cs typeface="Times New Roman" panose="02020603050405020304" pitchFamily="18" charset="0"/>
                        </a:rPr>
                        <a:t>(%)</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81 (66.4)</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32 (80.0)</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18 (62.1)</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.196</a:t>
                      </a:r>
                      <a:endParaRPr lang="zh-TW" sz="1600" kern="100" dirty="0">
                        <a:effectLst/>
                        <a:latin typeface="+mn-lt"/>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2781275011"/>
                  </a:ext>
                </a:extLst>
              </a:tr>
              <a:tr h="370840">
                <a:tc>
                  <a:txBody>
                    <a:bodyPr/>
                    <a:lstStyle/>
                    <a:p>
                      <a:pPr algn="just">
                        <a:lnSpc>
                          <a:spcPct val="100000"/>
                        </a:lnSpc>
                        <a:spcAft>
                          <a:spcPts val="0"/>
                        </a:spcAft>
                      </a:pPr>
                      <a:r>
                        <a:rPr lang="en-US" sz="1600" kern="0" dirty="0" smtClean="0">
                          <a:solidFill>
                            <a:srgbClr val="000000"/>
                          </a:solidFill>
                          <a:effectLst/>
                          <a:latin typeface="+mn-lt"/>
                          <a:ea typeface="DengXian"/>
                          <a:cs typeface="Times New Roman" panose="02020603050405020304" pitchFamily="18" charset="0"/>
                        </a:rPr>
                        <a:t>Comorbidity </a:t>
                      </a:r>
                      <a:r>
                        <a:rPr lang="en-US" sz="1600" kern="100" dirty="0" smtClean="0">
                          <a:effectLst/>
                          <a:latin typeface="+mn-lt"/>
                          <a:ea typeface="DengXian"/>
                          <a:cs typeface="Times New Roman" panose="02020603050405020304" pitchFamily="18" charset="0"/>
                        </a:rPr>
                        <a:t> </a:t>
                      </a:r>
                      <a:r>
                        <a:rPr lang="en-US" sz="1600" kern="100" dirty="0">
                          <a:effectLst/>
                          <a:latin typeface="+mn-lt"/>
                          <a:ea typeface="DengXian"/>
                          <a:cs typeface="Times New Roman" panose="02020603050405020304" pitchFamily="18" charset="0"/>
                        </a:rPr>
                        <a:t>(%)</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a:solidFill>
                            <a:srgbClr val="000000"/>
                          </a:solidFill>
                          <a:effectLst/>
                          <a:latin typeface="+mn-lt"/>
                          <a:ea typeface="DengXian"/>
                          <a:cs typeface="Times New Roman" panose="02020603050405020304" pitchFamily="18" charset="0"/>
                        </a:rPr>
                        <a:t>84 (68.9)</a:t>
                      </a:r>
                      <a:endParaRPr lang="zh-TW" sz="1600" kern="10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26 (65.0)</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18 (62.1)</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.748 </a:t>
                      </a:r>
                      <a:endParaRPr lang="zh-TW" sz="1600" kern="100" dirty="0">
                        <a:effectLst/>
                        <a:latin typeface="+mn-lt"/>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1301109248"/>
                  </a:ext>
                </a:extLst>
              </a:tr>
              <a:tr h="370840">
                <a:tc>
                  <a:txBody>
                    <a:bodyPr/>
                    <a:lstStyle/>
                    <a:p>
                      <a:pPr algn="just">
                        <a:lnSpc>
                          <a:spcPct val="100000"/>
                        </a:lnSpc>
                        <a:spcAft>
                          <a:spcPts val="0"/>
                        </a:spcAft>
                      </a:pPr>
                      <a:r>
                        <a:rPr lang="en-US" sz="1600" kern="0" dirty="0" err="1">
                          <a:solidFill>
                            <a:srgbClr val="000000"/>
                          </a:solidFill>
                          <a:effectLst/>
                          <a:latin typeface="+mn-lt"/>
                          <a:ea typeface="DengXian"/>
                          <a:cs typeface="Times New Roman" panose="02020603050405020304" pitchFamily="18" charset="0"/>
                        </a:rPr>
                        <a:t>Oseltamivir</a:t>
                      </a:r>
                      <a:r>
                        <a:rPr lang="en-US" sz="1600" kern="100" dirty="0">
                          <a:effectLst/>
                          <a:latin typeface="+mn-lt"/>
                          <a:ea typeface="DengXian"/>
                          <a:cs typeface="Times New Roman" panose="02020603050405020304" pitchFamily="18" charset="0"/>
                        </a:rPr>
                        <a:t> administered </a:t>
                      </a:r>
                      <a:r>
                        <a:rPr lang="zh-TW" sz="1600" kern="100" dirty="0">
                          <a:effectLst/>
                          <a:latin typeface="+mn-lt"/>
                          <a:ea typeface="Times New Roman" panose="02020603050405020304" pitchFamily="18" charset="0"/>
                          <a:cs typeface="Times New Roman" panose="02020603050405020304" pitchFamily="18" charset="0"/>
                        </a:rPr>
                        <a:t>≤</a:t>
                      </a:r>
                      <a:r>
                        <a:rPr lang="en-US" sz="1600" kern="100" dirty="0">
                          <a:effectLst/>
                          <a:latin typeface="+mn-lt"/>
                          <a:ea typeface="DengXian"/>
                          <a:cs typeface="Times New Roman" panose="02020603050405020304" pitchFamily="18" charset="0"/>
                        </a:rPr>
                        <a:t>48h </a:t>
                      </a:r>
                      <a:r>
                        <a:rPr lang="en-US" sz="1600" kern="100" dirty="0" smtClean="0">
                          <a:effectLst/>
                          <a:latin typeface="+mn-lt"/>
                          <a:ea typeface="DengXian"/>
                          <a:cs typeface="Times New Roman" panose="02020603050405020304" pitchFamily="18" charset="0"/>
                        </a:rPr>
                        <a:t> </a:t>
                      </a:r>
                      <a:r>
                        <a:rPr lang="en-US" sz="1600" kern="100" dirty="0">
                          <a:effectLst/>
                          <a:latin typeface="+mn-lt"/>
                          <a:ea typeface="DengXian"/>
                          <a:cs typeface="Times New Roman" panose="02020603050405020304" pitchFamily="18" charset="0"/>
                        </a:rPr>
                        <a:t>(%)</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a:solidFill>
                            <a:srgbClr val="000000"/>
                          </a:solidFill>
                          <a:effectLst/>
                          <a:latin typeface="+mn-lt"/>
                          <a:ea typeface="DengXian"/>
                          <a:cs typeface="Times New Roman" panose="02020603050405020304" pitchFamily="18" charset="0"/>
                        </a:rPr>
                        <a:t>6 (4.9)</a:t>
                      </a:r>
                      <a:endParaRPr lang="zh-TW" sz="1600" kern="10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1 (2.5)</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0 (0)</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.243 </a:t>
                      </a:r>
                      <a:endParaRPr lang="zh-TW" sz="1600" kern="100" dirty="0">
                        <a:effectLst/>
                        <a:latin typeface="+mn-lt"/>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1265709331"/>
                  </a:ext>
                </a:extLst>
              </a:tr>
              <a:tr h="370840">
                <a:tc>
                  <a:txBody>
                    <a:bodyPr/>
                    <a:lstStyle/>
                    <a:p>
                      <a:pPr algn="just">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SOFA </a:t>
                      </a:r>
                      <a:r>
                        <a:rPr lang="en-US" sz="1600" kern="0" dirty="0" smtClean="0">
                          <a:solidFill>
                            <a:srgbClr val="000000"/>
                          </a:solidFill>
                          <a:effectLst/>
                          <a:latin typeface="+mn-lt"/>
                          <a:ea typeface="DengXian"/>
                          <a:cs typeface="Times New Roman" panose="02020603050405020304" pitchFamily="18" charset="0"/>
                        </a:rPr>
                        <a:t>score</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a:solidFill>
                            <a:srgbClr val="000000"/>
                          </a:solidFill>
                          <a:effectLst/>
                          <a:latin typeface="+mn-lt"/>
                          <a:ea typeface="DengXian"/>
                          <a:cs typeface="Times New Roman" panose="02020603050405020304" pitchFamily="18" charset="0"/>
                        </a:rPr>
                        <a:t>7 (6-8)</a:t>
                      </a:r>
                      <a:endParaRPr lang="zh-TW" sz="1600" kern="10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a:solidFill>
                            <a:srgbClr val="000000"/>
                          </a:solidFill>
                          <a:effectLst/>
                          <a:latin typeface="+mn-lt"/>
                          <a:ea typeface="DengXian"/>
                          <a:cs typeface="Times New Roman" panose="02020603050405020304" pitchFamily="18" charset="0"/>
                        </a:rPr>
                        <a:t>7 (6-8.5)</a:t>
                      </a:r>
                      <a:endParaRPr lang="zh-TW" sz="1600" kern="10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7 (7-8.5)</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.574</a:t>
                      </a:r>
                      <a:endParaRPr lang="zh-TW" sz="1600" kern="100" dirty="0">
                        <a:effectLst/>
                        <a:latin typeface="+mn-lt"/>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747735211"/>
                  </a:ext>
                </a:extLst>
              </a:tr>
              <a:tr h="370840">
                <a:tc gridSpan="5">
                  <a:txBody>
                    <a:bodyPr/>
                    <a:lstStyle/>
                    <a:p>
                      <a:pPr>
                        <a:lnSpc>
                          <a:spcPct val="100000"/>
                        </a:lnSpc>
                      </a:pPr>
                      <a:r>
                        <a:rPr lang="en-US" altLang="zh-TW" sz="1600" b="1" kern="1200" dirty="0" smtClean="0">
                          <a:solidFill>
                            <a:schemeClr val="tx1"/>
                          </a:solidFill>
                          <a:effectLst/>
                          <a:latin typeface="+mn-lt"/>
                          <a:ea typeface="+mn-ea"/>
                          <a:cs typeface="+mn-cs"/>
                        </a:rPr>
                        <a:t>Outcomes</a:t>
                      </a:r>
                      <a:endParaRPr lang="zh-TW" altLang="en-US" sz="1600" dirty="0">
                        <a:latin typeface="+mn-lt"/>
                      </a:endParaRPr>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extLst>
                  <a:ext uri="{0D108BD9-81ED-4DB2-BD59-A6C34878D82A}">
                    <a16:rowId xmlns:a16="http://schemas.microsoft.com/office/drawing/2014/main" val="902695474"/>
                  </a:ext>
                </a:extLst>
              </a:tr>
              <a:tr h="370840">
                <a:tc>
                  <a:txBody>
                    <a:bodyPr/>
                    <a:lstStyle/>
                    <a:p>
                      <a:pPr algn="just">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60-day mortality, n (%)</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49 (40.2)</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15 (37.5)</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9 (31.0)</a:t>
                      </a:r>
                      <a:endParaRPr lang="zh-TW" sz="1600" kern="100" dirty="0">
                        <a:effectLst/>
                        <a:latin typeface="+mn-lt"/>
                        <a:ea typeface="DengXian"/>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sz="1600" kern="0" dirty="0">
                          <a:solidFill>
                            <a:srgbClr val="000000"/>
                          </a:solidFill>
                          <a:effectLst/>
                          <a:latin typeface="+mn-lt"/>
                          <a:ea typeface="DengXian"/>
                          <a:cs typeface="Times New Roman" panose="02020603050405020304" pitchFamily="18" charset="0"/>
                        </a:rPr>
                        <a:t>.658</a:t>
                      </a:r>
                      <a:endParaRPr lang="zh-TW" sz="1600" kern="100" dirty="0">
                        <a:effectLst/>
                        <a:latin typeface="+mn-lt"/>
                        <a:ea typeface="DengXian"/>
                        <a:cs typeface="Times New Roman" panose="02020603050405020304" pitchFamily="18" charset="0"/>
                      </a:endParaRPr>
                    </a:p>
                  </a:txBody>
                  <a:tcPr marL="68580" marR="68580" marT="0" marB="0" anchor="ctr"/>
                </a:tc>
                <a:extLst>
                  <a:ext uri="{0D108BD9-81ED-4DB2-BD59-A6C34878D82A}">
                    <a16:rowId xmlns:a16="http://schemas.microsoft.com/office/drawing/2014/main" val="2019781096"/>
                  </a:ext>
                </a:extLst>
              </a:tr>
            </a:tbl>
          </a:graphicData>
        </a:graphic>
      </p:graphicFrame>
      <p:sp>
        <p:nvSpPr>
          <p:cNvPr id="4" name="矩形 3"/>
          <p:cNvSpPr/>
          <p:nvPr/>
        </p:nvSpPr>
        <p:spPr>
          <a:xfrm>
            <a:off x="5675240" y="5693004"/>
            <a:ext cx="6321290" cy="488665"/>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849329" y="270167"/>
            <a:ext cx="10749635" cy="954107"/>
          </a:xfrm>
          <a:prstGeom prst="rect">
            <a:avLst/>
          </a:prstGeom>
        </p:spPr>
        <p:txBody>
          <a:bodyPr wrap="square">
            <a:spAutoFit/>
          </a:bodyPr>
          <a:lstStyle/>
          <a:p>
            <a:r>
              <a:rPr lang="en-US" altLang="zh-TW" sz="2800" b="1" dirty="0">
                <a:solidFill>
                  <a:srgbClr val="0070C0"/>
                </a:solidFill>
              </a:rPr>
              <a:t>Influenza A-associated severe pneumonia in hospitalized patients: </a:t>
            </a:r>
            <a:r>
              <a:rPr lang="en-US" altLang="zh-TW" sz="2800" b="1" dirty="0" smtClean="0">
                <a:solidFill>
                  <a:srgbClr val="0070C0"/>
                </a:solidFill>
              </a:rPr>
              <a:t/>
            </a:r>
            <a:br>
              <a:rPr lang="en-US" altLang="zh-TW" sz="2800" b="1" dirty="0" smtClean="0">
                <a:solidFill>
                  <a:srgbClr val="0070C0"/>
                </a:solidFill>
              </a:rPr>
            </a:br>
            <a:r>
              <a:rPr lang="en-US" altLang="zh-TW" sz="2800" b="1" dirty="0" smtClean="0">
                <a:solidFill>
                  <a:srgbClr val="0070C0"/>
                </a:solidFill>
              </a:rPr>
              <a:t>Risk </a:t>
            </a:r>
            <a:r>
              <a:rPr lang="en-US" altLang="zh-TW" sz="2800" b="1" dirty="0">
                <a:solidFill>
                  <a:srgbClr val="0070C0"/>
                </a:solidFill>
              </a:rPr>
              <a:t>factors and NAI treatments</a:t>
            </a:r>
            <a:endParaRPr lang="zh-TW" altLang="en-US" sz="2800" b="1" dirty="0">
              <a:solidFill>
                <a:srgbClr val="0070C0"/>
              </a:solidFill>
            </a:endParaRPr>
          </a:p>
        </p:txBody>
      </p:sp>
      <p:sp>
        <p:nvSpPr>
          <p:cNvPr id="7" name="矩形 6"/>
          <p:cNvSpPr/>
          <p:nvPr/>
        </p:nvSpPr>
        <p:spPr>
          <a:xfrm>
            <a:off x="8493167" y="6404978"/>
            <a:ext cx="3698833" cy="369332"/>
          </a:xfrm>
          <a:prstGeom prst="rect">
            <a:avLst/>
          </a:prstGeom>
        </p:spPr>
        <p:txBody>
          <a:bodyPr wrap="none">
            <a:spAutoFit/>
          </a:bodyPr>
          <a:lstStyle/>
          <a:p>
            <a:r>
              <a:rPr lang="zh-TW" altLang="en-US" dirty="0"/>
              <a:t>Int J Infect Dis. 2020 Mar;92:208-213.</a:t>
            </a:r>
          </a:p>
        </p:txBody>
      </p:sp>
      <p:sp>
        <p:nvSpPr>
          <p:cNvPr id="8" name="矩形 7"/>
          <p:cNvSpPr/>
          <p:nvPr/>
        </p:nvSpPr>
        <p:spPr>
          <a:xfrm>
            <a:off x="12192000" y="1589349"/>
            <a:ext cx="6877878" cy="954107"/>
          </a:xfrm>
          <a:prstGeom prst="rect">
            <a:avLst/>
          </a:prstGeom>
        </p:spPr>
        <p:txBody>
          <a:bodyPr wrap="square">
            <a:spAutoFit/>
          </a:bodyPr>
          <a:lstStyle/>
          <a:p>
            <a:r>
              <a:rPr lang="en-US" altLang="zh-TW" sz="1400" dirty="0" smtClean="0">
                <a:latin typeface="Arial" panose="020B0604020202020204" pitchFamily="34" charset="0"/>
                <a:cs typeface="Arial" panose="020B0604020202020204" pitchFamily="34" charset="0"/>
              </a:rPr>
              <a:t>. Severe </a:t>
            </a:r>
            <a:r>
              <a:rPr lang="en-US" altLang="zh-TW" sz="1400" dirty="0">
                <a:latin typeface="Arial" panose="020B0604020202020204" pitchFamily="34" charset="0"/>
                <a:cs typeface="Arial" panose="020B0604020202020204" pitchFamily="34" charset="0"/>
              </a:rPr>
              <a:t>pneumonia patients treated with </a:t>
            </a:r>
            <a:r>
              <a:rPr lang="en-US" altLang="zh-TW" sz="1400" b="1" dirty="0">
                <a:latin typeface="Arial" panose="020B0604020202020204" pitchFamily="34" charset="0"/>
                <a:cs typeface="Arial" panose="020B0604020202020204" pitchFamily="34" charset="0"/>
              </a:rPr>
              <a:t>double dose </a:t>
            </a:r>
            <a:r>
              <a:rPr lang="en-US" altLang="zh-TW" sz="1400" b="1" dirty="0" err="1">
                <a:latin typeface="Arial" panose="020B0604020202020204" pitchFamily="34" charset="0"/>
                <a:cs typeface="Arial" panose="020B0604020202020204" pitchFamily="34" charset="0"/>
              </a:rPr>
              <a:t>oseltamivir</a:t>
            </a:r>
            <a:r>
              <a:rPr lang="en-US" altLang="zh-TW" sz="1400" b="1" dirty="0">
                <a:latin typeface="Arial" panose="020B0604020202020204" pitchFamily="34" charset="0"/>
                <a:cs typeface="Arial" panose="020B0604020202020204" pitchFamily="34" charset="0"/>
              </a:rPr>
              <a:t> (300mg/d)</a:t>
            </a:r>
            <a:r>
              <a:rPr lang="en-US" altLang="zh-TW" sz="1400" dirty="0">
                <a:latin typeface="Arial" panose="020B0604020202020204" pitchFamily="34" charset="0"/>
                <a:cs typeface="Arial" panose="020B0604020202020204" pitchFamily="34" charset="0"/>
              </a:rPr>
              <a:t> had a </a:t>
            </a:r>
            <a:r>
              <a:rPr lang="en-US" altLang="zh-TW" sz="1400" b="1" dirty="0">
                <a:latin typeface="Arial" panose="020B0604020202020204" pitchFamily="34" charset="0"/>
                <a:cs typeface="Arial" panose="020B0604020202020204" pitchFamily="34" charset="0"/>
              </a:rPr>
              <a:t>better survival rate </a:t>
            </a:r>
            <a:r>
              <a:rPr lang="en-US" altLang="zh-TW" sz="1400" dirty="0">
                <a:latin typeface="Arial" panose="020B0604020202020204" pitchFamily="34" charset="0"/>
                <a:cs typeface="Arial" panose="020B0604020202020204" pitchFamily="34" charset="0"/>
              </a:rPr>
              <a:t>compared to those receiving a single dose (150 mg/d) </a:t>
            </a:r>
            <a:br>
              <a:rPr lang="en-US" altLang="zh-TW" sz="1400" dirty="0">
                <a:latin typeface="Arial" panose="020B0604020202020204" pitchFamily="34" charset="0"/>
                <a:cs typeface="Arial" panose="020B0604020202020204" pitchFamily="34" charset="0"/>
              </a:rPr>
            </a:br>
            <a:r>
              <a:rPr lang="en-US" altLang="zh-TW" sz="1400" dirty="0" smtClean="0">
                <a:latin typeface="Arial" panose="020B0604020202020204" pitchFamily="34" charset="0"/>
                <a:cs typeface="Arial" panose="020B0604020202020204" pitchFamily="34" charset="0"/>
              </a:rPr>
              <a:t>. Different </a:t>
            </a:r>
            <a:r>
              <a:rPr lang="en-US" altLang="zh-TW" sz="1400" dirty="0">
                <a:latin typeface="Arial" panose="020B0604020202020204" pitchFamily="34" charset="0"/>
                <a:cs typeface="Arial" panose="020B0604020202020204" pitchFamily="34" charset="0"/>
              </a:rPr>
              <a:t>doses of </a:t>
            </a:r>
            <a:r>
              <a:rPr lang="en-US" altLang="zh-TW" sz="1400" dirty="0" err="1">
                <a:latin typeface="Arial" panose="020B0604020202020204" pitchFamily="34" charset="0"/>
                <a:cs typeface="Arial" panose="020B0604020202020204" pitchFamily="34" charset="0"/>
              </a:rPr>
              <a:t>peramivir</a:t>
            </a:r>
            <a:r>
              <a:rPr lang="en-US" altLang="zh-TW" sz="1400" dirty="0">
                <a:latin typeface="Arial" panose="020B0604020202020204" pitchFamily="34" charset="0"/>
                <a:cs typeface="Arial" panose="020B0604020202020204" pitchFamily="34" charset="0"/>
              </a:rPr>
              <a:t> (300 mg/d vs. 600 mg/d) and combination therapy (</a:t>
            </a:r>
            <a:r>
              <a:rPr lang="en-US" altLang="zh-TW" sz="1400" dirty="0" err="1">
                <a:latin typeface="Arial" panose="020B0604020202020204" pitchFamily="34" charset="0"/>
                <a:cs typeface="Arial" panose="020B0604020202020204" pitchFamily="34" charset="0"/>
              </a:rPr>
              <a:t>oseltamivir-peramivir</a:t>
            </a:r>
            <a:r>
              <a:rPr lang="en-US" altLang="zh-TW" sz="1400" dirty="0">
                <a:latin typeface="Arial" panose="020B0604020202020204" pitchFamily="34" charset="0"/>
                <a:cs typeface="Arial" panose="020B0604020202020204" pitchFamily="34" charset="0"/>
              </a:rPr>
              <a:t> vs. monotherapy) showed </a:t>
            </a:r>
            <a:r>
              <a:rPr lang="en-US" altLang="zh-TW" sz="1400" b="1" dirty="0">
                <a:latin typeface="Arial" panose="020B0604020202020204" pitchFamily="34" charset="0"/>
                <a:cs typeface="Arial" panose="020B0604020202020204" pitchFamily="34" charset="0"/>
              </a:rPr>
              <a:t>no differences in 60-day mortality </a:t>
            </a:r>
            <a:r>
              <a:rPr lang="zh-TW" altLang="en-US" sz="1400" b="1" dirty="0">
                <a:latin typeface="Arial" panose="020B0604020202020204" pitchFamily="34" charset="0"/>
                <a:cs typeface="Arial" panose="020B0604020202020204" pitchFamily="34" charset="0"/>
              </a:rPr>
              <a:t> </a:t>
            </a:r>
          </a:p>
        </p:txBody>
      </p:sp>
      <p:grpSp>
        <p:nvGrpSpPr>
          <p:cNvPr id="12" name="群組 11"/>
          <p:cNvGrpSpPr/>
          <p:nvPr/>
        </p:nvGrpSpPr>
        <p:grpSpPr>
          <a:xfrm>
            <a:off x="245973" y="1589349"/>
            <a:ext cx="5233797" cy="4280659"/>
            <a:chOff x="441443" y="1589349"/>
            <a:chExt cx="5233797" cy="4280659"/>
          </a:xfrm>
        </p:grpSpPr>
        <p:pic>
          <p:nvPicPr>
            <p:cNvPr id="2" name="圖片 1"/>
            <p:cNvPicPr>
              <a:picLocks noChangeAspect="1"/>
            </p:cNvPicPr>
            <p:nvPr/>
          </p:nvPicPr>
          <p:blipFill>
            <a:blip r:embed="rId3"/>
            <a:stretch>
              <a:fillRect/>
            </a:stretch>
          </p:blipFill>
          <p:spPr>
            <a:xfrm>
              <a:off x="441443" y="1589349"/>
              <a:ext cx="5233797" cy="4280659"/>
            </a:xfrm>
            <a:prstGeom prst="rect">
              <a:avLst/>
            </a:prstGeom>
          </p:spPr>
        </p:pic>
        <p:sp>
          <p:nvSpPr>
            <p:cNvPr id="9" name="文字方塊 8"/>
            <p:cNvSpPr txBox="1"/>
            <p:nvPr/>
          </p:nvSpPr>
          <p:spPr>
            <a:xfrm>
              <a:off x="3296642" y="2358790"/>
              <a:ext cx="2280863" cy="369332"/>
            </a:xfrm>
            <a:prstGeom prst="rect">
              <a:avLst/>
            </a:prstGeom>
            <a:noFill/>
          </p:spPr>
          <p:txBody>
            <a:bodyPr wrap="square" rtlCol="0">
              <a:spAutoFit/>
            </a:bodyPr>
            <a:lstStyle/>
            <a:p>
              <a:r>
                <a:rPr lang="en-US" altLang="zh-TW" b="1" dirty="0" err="1" smtClean="0"/>
                <a:t>Oseltamivir</a:t>
              </a:r>
              <a:r>
                <a:rPr lang="en-US" altLang="zh-TW" b="1" dirty="0" smtClean="0"/>
                <a:t> 300mg/d </a:t>
              </a:r>
              <a:endParaRPr lang="zh-TW" altLang="en-US" b="1" dirty="0"/>
            </a:p>
          </p:txBody>
        </p:sp>
        <p:sp>
          <p:nvSpPr>
            <p:cNvPr id="10" name="文字方塊 9"/>
            <p:cNvSpPr txBox="1"/>
            <p:nvPr/>
          </p:nvSpPr>
          <p:spPr>
            <a:xfrm>
              <a:off x="3296642" y="3745067"/>
              <a:ext cx="2280863" cy="369332"/>
            </a:xfrm>
            <a:prstGeom prst="rect">
              <a:avLst/>
            </a:prstGeom>
            <a:noFill/>
          </p:spPr>
          <p:txBody>
            <a:bodyPr wrap="square" rtlCol="0">
              <a:spAutoFit/>
            </a:bodyPr>
            <a:lstStyle/>
            <a:p>
              <a:r>
                <a:rPr lang="en-US" altLang="zh-TW" dirty="0" err="1" smtClean="0"/>
                <a:t>Oseltamivir</a:t>
              </a:r>
              <a:r>
                <a:rPr lang="en-US" altLang="zh-TW" dirty="0" smtClean="0"/>
                <a:t> 150mg/d </a:t>
              </a:r>
              <a:endParaRPr lang="zh-TW" altLang="en-US" dirty="0"/>
            </a:p>
          </p:txBody>
        </p:sp>
        <p:sp>
          <p:nvSpPr>
            <p:cNvPr id="11" name="文字方塊 10"/>
            <p:cNvSpPr txBox="1"/>
            <p:nvPr/>
          </p:nvSpPr>
          <p:spPr>
            <a:xfrm>
              <a:off x="1037690" y="4561726"/>
              <a:ext cx="2020651" cy="503434"/>
            </a:xfrm>
            <a:prstGeom prst="rect">
              <a:avLst/>
            </a:prstGeom>
            <a:solidFill>
              <a:schemeClr val="bg1"/>
            </a:solidFill>
          </p:spPr>
          <p:txBody>
            <a:bodyPr wrap="square" rtlCol="0">
              <a:spAutoFit/>
            </a:bodyPr>
            <a:lstStyle/>
            <a:p>
              <a:endParaRPr lang="zh-TW" altLang="en-US" dirty="0"/>
            </a:p>
          </p:txBody>
        </p:sp>
      </p:grpSp>
    </p:spTree>
    <p:extLst>
      <p:ext uri="{BB962C8B-B14F-4D97-AF65-F5344CB8AC3E}">
        <p14:creationId xmlns:p14="http://schemas.microsoft.com/office/powerpoint/2010/main" val="192207413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700" y="339636"/>
            <a:ext cx="9944100" cy="1384995"/>
          </a:xfrm>
          <a:prstGeom prst="rect">
            <a:avLst/>
          </a:prstGeom>
        </p:spPr>
        <p:txBody>
          <a:bodyPr wrap="square">
            <a:spAutoFit/>
          </a:bodyPr>
          <a:lstStyle/>
          <a:p>
            <a:r>
              <a:rPr lang="en-US" altLang="zh-TW" sz="2800" b="1" dirty="0">
                <a:solidFill>
                  <a:srgbClr val="0070C0"/>
                </a:solidFill>
              </a:rPr>
              <a:t>Combination treatment with the cap-dependent endonuclease inhibitor </a:t>
            </a:r>
            <a:r>
              <a:rPr lang="en-US" altLang="zh-TW" sz="2800" b="1" dirty="0" err="1">
                <a:solidFill>
                  <a:srgbClr val="0070C0"/>
                </a:solidFill>
              </a:rPr>
              <a:t>baloxavir</a:t>
            </a:r>
            <a:r>
              <a:rPr lang="en-US" altLang="zh-TW" sz="2800" b="1" dirty="0">
                <a:solidFill>
                  <a:srgbClr val="0070C0"/>
                </a:solidFill>
              </a:rPr>
              <a:t> </a:t>
            </a:r>
            <a:r>
              <a:rPr lang="en-US" altLang="zh-TW" sz="2800" b="1" dirty="0" err="1">
                <a:solidFill>
                  <a:srgbClr val="0070C0"/>
                </a:solidFill>
              </a:rPr>
              <a:t>marboxil</a:t>
            </a:r>
            <a:r>
              <a:rPr lang="en-US" altLang="zh-TW" sz="2800" b="1" dirty="0">
                <a:solidFill>
                  <a:srgbClr val="0070C0"/>
                </a:solidFill>
              </a:rPr>
              <a:t> and a neuraminidase inhibitor in a mouse model of influenza A virus infection</a:t>
            </a:r>
          </a:p>
        </p:txBody>
      </p:sp>
      <p:sp>
        <p:nvSpPr>
          <p:cNvPr id="3" name="矩形 2"/>
          <p:cNvSpPr/>
          <p:nvPr/>
        </p:nvSpPr>
        <p:spPr>
          <a:xfrm>
            <a:off x="7215180" y="6488668"/>
            <a:ext cx="5076839" cy="369332"/>
          </a:xfrm>
          <a:prstGeom prst="rect">
            <a:avLst/>
          </a:prstGeom>
        </p:spPr>
        <p:txBody>
          <a:bodyPr wrap="none">
            <a:spAutoFit/>
          </a:bodyPr>
          <a:lstStyle/>
          <a:p>
            <a:r>
              <a:rPr lang="zh-TW" altLang="en-US" dirty="0"/>
              <a:t>J Antimicrob Chemother. 2019 Mar 1;74(3):654-662.</a:t>
            </a:r>
          </a:p>
        </p:txBody>
      </p:sp>
      <p:sp>
        <p:nvSpPr>
          <p:cNvPr id="4" name="矩形 3"/>
          <p:cNvSpPr/>
          <p:nvPr/>
        </p:nvSpPr>
        <p:spPr>
          <a:xfrm>
            <a:off x="774700" y="2445786"/>
            <a:ext cx="10176835" cy="2246769"/>
          </a:xfrm>
          <a:prstGeom prst="rect">
            <a:avLst/>
          </a:prstGeom>
        </p:spPr>
        <p:txBody>
          <a:bodyPr wrap="square">
            <a:spAutoFit/>
          </a:bodyPr>
          <a:lstStyle/>
          <a:p>
            <a:r>
              <a:rPr lang="en-US" altLang="zh-TW" sz="2800" dirty="0"/>
              <a:t>Combination treatment with </a:t>
            </a:r>
            <a:r>
              <a:rPr lang="en-US" altLang="zh-TW" sz="2800" b="1" dirty="0" err="1"/>
              <a:t>baloxavir</a:t>
            </a:r>
            <a:r>
              <a:rPr lang="en-US" altLang="zh-TW" sz="2800" b="1" dirty="0"/>
              <a:t> acid </a:t>
            </a:r>
            <a:r>
              <a:rPr lang="en-US" altLang="zh-TW" sz="2800" dirty="0"/>
              <a:t>and </a:t>
            </a:r>
            <a:r>
              <a:rPr lang="en-US" altLang="zh-TW" sz="2800" b="1" dirty="0" err="1"/>
              <a:t>oseltamivir</a:t>
            </a:r>
            <a:r>
              <a:rPr lang="en-US" altLang="zh-TW" sz="2800" b="1" dirty="0"/>
              <a:t> acid </a:t>
            </a:r>
            <a:r>
              <a:rPr lang="en-US" altLang="zh-TW" sz="2800" dirty="0"/>
              <a:t>in vitro and </a:t>
            </a:r>
            <a:r>
              <a:rPr lang="en-US" altLang="zh-TW" sz="2800" b="1" dirty="0" err="1"/>
              <a:t>baloxavir</a:t>
            </a:r>
            <a:r>
              <a:rPr lang="en-US" altLang="zh-TW" sz="2800" b="1" dirty="0"/>
              <a:t> </a:t>
            </a:r>
            <a:r>
              <a:rPr lang="en-US" altLang="zh-TW" sz="2800" b="1" dirty="0" err="1"/>
              <a:t>marboxil</a:t>
            </a:r>
            <a:r>
              <a:rPr lang="en-US" altLang="zh-TW" sz="2800" b="1" dirty="0"/>
              <a:t> </a:t>
            </a:r>
            <a:r>
              <a:rPr lang="en-US" altLang="zh-TW" sz="2800" dirty="0"/>
              <a:t>and </a:t>
            </a:r>
            <a:r>
              <a:rPr lang="en-US" altLang="zh-TW" sz="2800" b="1" dirty="0" err="1"/>
              <a:t>oseltamivir</a:t>
            </a:r>
            <a:r>
              <a:rPr lang="en-US" altLang="zh-TW" sz="2800" b="1" dirty="0"/>
              <a:t> phosphate </a:t>
            </a:r>
            <a:r>
              <a:rPr lang="en-US" altLang="zh-TW" sz="2800" dirty="0"/>
              <a:t>in mice produced </a:t>
            </a:r>
            <a:r>
              <a:rPr lang="en-US" altLang="zh-TW" sz="2800" b="1" dirty="0"/>
              <a:t>synergistic responses </a:t>
            </a:r>
            <a:r>
              <a:rPr lang="en-US" altLang="zh-TW" sz="2800" dirty="0"/>
              <a:t>against influenza virus infections, suggesting that treating humans with the combination may be beneficial.</a:t>
            </a:r>
            <a:endParaRPr lang="zh-TW" altLang="en-US" sz="2800" dirty="0"/>
          </a:p>
        </p:txBody>
      </p:sp>
    </p:spTree>
    <p:extLst>
      <p:ext uri="{BB962C8B-B14F-4D97-AF65-F5344CB8AC3E}">
        <p14:creationId xmlns:p14="http://schemas.microsoft.com/office/powerpoint/2010/main" val="321014405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7181" y="25360"/>
            <a:ext cx="10125739" cy="1231106"/>
          </a:xfrm>
          <a:prstGeom prst="rect">
            <a:avLst/>
          </a:prstGeom>
        </p:spPr>
        <p:txBody>
          <a:bodyPr wrap="square">
            <a:spAutoFit/>
          </a:bodyPr>
          <a:lstStyle/>
          <a:p>
            <a:r>
              <a:rPr lang="en-US" altLang="zh-TW" sz="2800" b="1" dirty="0" err="1">
                <a:solidFill>
                  <a:srgbClr val="0070C0"/>
                </a:solidFill>
              </a:rPr>
              <a:t>Oseltamivir</a:t>
            </a:r>
            <a:r>
              <a:rPr lang="en-US" altLang="zh-TW" sz="2800" b="1" dirty="0">
                <a:solidFill>
                  <a:srgbClr val="0070C0"/>
                </a:solidFill>
              </a:rPr>
              <a:t> and </a:t>
            </a:r>
            <a:r>
              <a:rPr lang="en-US" altLang="zh-TW" sz="2800" b="1" dirty="0" err="1">
                <a:solidFill>
                  <a:srgbClr val="0070C0"/>
                </a:solidFill>
              </a:rPr>
              <a:t>baloxavir</a:t>
            </a:r>
            <a:r>
              <a:rPr lang="en-US" altLang="zh-TW" sz="2800" b="1" dirty="0">
                <a:solidFill>
                  <a:srgbClr val="0070C0"/>
                </a:solidFill>
              </a:rPr>
              <a:t>: Dual treatment for rapidly developing </a:t>
            </a:r>
            <a:r>
              <a:rPr lang="en-US" altLang="zh-TW" sz="2800" b="1" dirty="0" smtClean="0">
                <a:solidFill>
                  <a:srgbClr val="0070C0"/>
                </a:solidFill>
              </a:rPr>
              <a:t>ARDS</a:t>
            </a:r>
            <a:r>
              <a:rPr lang="zh-TW" altLang="en-US" sz="2800" b="1" dirty="0" smtClean="0">
                <a:solidFill>
                  <a:srgbClr val="0070C0"/>
                </a:solidFill>
              </a:rPr>
              <a:t> </a:t>
            </a:r>
            <a:r>
              <a:rPr lang="en-US" altLang="zh-TW" sz="2800" b="1" dirty="0" smtClean="0">
                <a:solidFill>
                  <a:srgbClr val="0070C0"/>
                </a:solidFill>
              </a:rPr>
              <a:t>on </a:t>
            </a:r>
            <a:r>
              <a:rPr lang="en-US" altLang="zh-TW" sz="2800" b="1" dirty="0">
                <a:solidFill>
                  <a:srgbClr val="0070C0"/>
                </a:solidFill>
              </a:rPr>
              <a:t>a patient with renal disease </a:t>
            </a:r>
            <a:r>
              <a:rPr lang="en-US" altLang="zh-TW" dirty="0"/>
              <a:t/>
            </a:r>
            <a:br>
              <a:rPr lang="en-US" altLang="zh-TW" dirty="0"/>
            </a:br>
            <a:endParaRPr lang="zh-TW" altLang="en-US" dirty="0"/>
          </a:p>
        </p:txBody>
      </p:sp>
      <p:sp>
        <p:nvSpPr>
          <p:cNvPr id="3" name="矩形 2"/>
          <p:cNvSpPr/>
          <p:nvPr/>
        </p:nvSpPr>
        <p:spPr>
          <a:xfrm>
            <a:off x="12351489" y="25360"/>
            <a:ext cx="6393712" cy="6740307"/>
          </a:xfrm>
          <a:prstGeom prst="rect">
            <a:avLst/>
          </a:prstGeom>
          <a:solidFill>
            <a:schemeClr val="bg1"/>
          </a:solidFill>
        </p:spPr>
        <p:txBody>
          <a:bodyPr wrap="square">
            <a:spAutoFit/>
          </a:bodyPr>
          <a:lstStyle/>
          <a:p>
            <a:r>
              <a:rPr lang="en-US" altLang="zh-TW" dirty="0">
                <a:solidFill>
                  <a:srgbClr val="000000"/>
                </a:solidFill>
                <a:latin typeface="AdvOT863180fb"/>
              </a:rPr>
              <a:t>The patient is a 22-year-old female, with a past medical history</a:t>
            </a:r>
            <a:br>
              <a:rPr lang="en-US" altLang="zh-TW" dirty="0">
                <a:solidFill>
                  <a:srgbClr val="000000"/>
                </a:solidFill>
                <a:latin typeface="AdvOT863180fb"/>
              </a:rPr>
            </a:br>
            <a:r>
              <a:rPr lang="en-US" altLang="zh-TW" dirty="0">
                <a:solidFill>
                  <a:srgbClr val="000000"/>
                </a:solidFill>
                <a:latin typeface="AdvOT863180fb"/>
              </a:rPr>
              <a:t>of asthma, insulin-dependent diabetes and recently diagnosed</a:t>
            </a:r>
            <a:br>
              <a:rPr lang="en-US" altLang="zh-TW" dirty="0">
                <a:solidFill>
                  <a:srgbClr val="000000"/>
                </a:solidFill>
                <a:latin typeface="AdvOT863180fb"/>
              </a:rPr>
            </a:br>
            <a:r>
              <a:rPr lang="en-US" altLang="zh-TW" dirty="0">
                <a:solidFill>
                  <a:srgbClr val="000000"/>
                </a:solidFill>
                <a:latin typeface="AdvOT863180fb"/>
              </a:rPr>
              <a:t>IgG4 </a:t>
            </a:r>
            <a:r>
              <a:rPr lang="en-US" altLang="zh-TW" dirty="0" err="1">
                <a:solidFill>
                  <a:srgbClr val="000000"/>
                </a:solidFill>
                <a:latin typeface="AdvOT863180fb"/>
              </a:rPr>
              <a:t>tubulointerstitial</a:t>
            </a:r>
            <a:r>
              <a:rPr lang="en-US" altLang="zh-TW" dirty="0">
                <a:solidFill>
                  <a:srgbClr val="000000"/>
                </a:solidFill>
                <a:latin typeface="AdvOT863180fb"/>
              </a:rPr>
              <a:t> nephritis (IgG4 TIN), who presented with</a:t>
            </a:r>
            <a:br>
              <a:rPr lang="en-US" altLang="zh-TW" dirty="0">
                <a:solidFill>
                  <a:srgbClr val="000000"/>
                </a:solidFill>
                <a:latin typeface="AdvOT863180fb"/>
              </a:rPr>
            </a:br>
            <a:r>
              <a:rPr lang="en-US" altLang="zh-TW" dirty="0">
                <a:solidFill>
                  <a:srgbClr val="000000"/>
                </a:solidFill>
                <a:latin typeface="AdvOT863180fb"/>
              </a:rPr>
              <a:t>cough and congestion of 3 days duration. She tested positive for</a:t>
            </a:r>
            <a:br>
              <a:rPr lang="en-US" altLang="zh-TW" dirty="0">
                <a:solidFill>
                  <a:srgbClr val="000000"/>
                </a:solidFill>
                <a:latin typeface="AdvOT863180fb"/>
              </a:rPr>
            </a:br>
            <a:r>
              <a:rPr lang="en-US" altLang="zh-TW" dirty="0">
                <a:solidFill>
                  <a:srgbClr val="000000"/>
                </a:solidFill>
                <a:latin typeface="AdvOT863180fb"/>
              </a:rPr>
              <a:t>in</a:t>
            </a:r>
            <a:r>
              <a:rPr lang="en-US" altLang="zh-TW" dirty="0">
                <a:solidFill>
                  <a:srgbClr val="000000"/>
                </a:solidFill>
                <a:latin typeface="AdvOT863180fb+fb"/>
              </a:rPr>
              <a:t>fl</a:t>
            </a:r>
            <a:r>
              <a:rPr lang="en-US" altLang="zh-TW" dirty="0">
                <a:solidFill>
                  <a:srgbClr val="000000"/>
                </a:solidFill>
                <a:latin typeface="AdvOT863180fb"/>
              </a:rPr>
              <a:t>uenza B, her chest x-ray on admission showed bilateral</a:t>
            </a:r>
            <a:br>
              <a:rPr lang="en-US" altLang="zh-TW" dirty="0">
                <a:solidFill>
                  <a:srgbClr val="000000"/>
                </a:solidFill>
                <a:latin typeface="AdvOT863180fb"/>
              </a:rPr>
            </a:br>
            <a:r>
              <a:rPr lang="en-US" altLang="zh-TW" dirty="0">
                <a:solidFill>
                  <a:srgbClr val="000000"/>
                </a:solidFill>
                <a:latin typeface="AdvOT863180fb"/>
              </a:rPr>
              <a:t>interstitial in</a:t>
            </a:r>
            <a:r>
              <a:rPr lang="en-US" altLang="zh-TW" dirty="0">
                <a:solidFill>
                  <a:srgbClr val="000000"/>
                </a:solidFill>
                <a:latin typeface="AdvOT863180fb+fb"/>
              </a:rPr>
              <a:t>fi</a:t>
            </a:r>
            <a:r>
              <a:rPr lang="en-US" altLang="zh-TW" dirty="0">
                <a:solidFill>
                  <a:srgbClr val="000000"/>
                </a:solidFill>
                <a:latin typeface="AdvOT863180fb"/>
              </a:rPr>
              <a:t>ltrates (</a:t>
            </a:r>
            <a:r>
              <a:rPr lang="en-US" altLang="zh-TW" dirty="0">
                <a:solidFill>
                  <a:srgbClr val="00699D"/>
                </a:solidFill>
                <a:latin typeface="AdvOT863180fb"/>
              </a:rPr>
              <a:t>Fig. 1</a:t>
            </a:r>
            <a:r>
              <a:rPr lang="en-US" altLang="zh-TW" dirty="0">
                <a:solidFill>
                  <a:srgbClr val="000000"/>
                </a:solidFill>
                <a:latin typeface="AdvOT863180fb"/>
              </a:rPr>
              <a:t>A), and she was started </a:t>
            </a:r>
            <a:r>
              <a:rPr lang="en-US" altLang="zh-TW" dirty="0">
                <a:solidFill>
                  <a:srgbClr val="C00000"/>
                </a:solidFill>
                <a:latin typeface="AdvOT863180fb"/>
              </a:rPr>
              <a:t>on </a:t>
            </a:r>
            <a:r>
              <a:rPr lang="en-US" altLang="zh-TW" dirty="0" err="1">
                <a:solidFill>
                  <a:srgbClr val="C00000"/>
                </a:solidFill>
                <a:latin typeface="AdvOT863180fb"/>
              </a:rPr>
              <a:t>renallyadjusted</a:t>
            </a:r>
            <a:r>
              <a:rPr lang="en-US" altLang="zh-TW" dirty="0">
                <a:solidFill>
                  <a:srgbClr val="C00000"/>
                </a:solidFill>
                <a:latin typeface="AdvOT863180fb"/>
              </a:rPr>
              <a:t> </a:t>
            </a:r>
            <a:r>
              <a:rPr lang="en-US" altLang="zh-TW" dirty="0" err="1">
                <a:solidFill>
                  <a:srgbClr val="C00000"/>
                </a:solidFill>
                <a:latin typeface="AdvOT863180fb"/>
              </a:rPr>
              <a:t>oseltamivir</a:t>
            </a:r>
            <a:r>
              <a:rPr lang="en-US" altLang="zh-TW" dirty="0">
                <a:solidFill>
                  <a:srgbClr val="C00000"/>
                </a:solidFill>
                <a:latin typeface="AdvOT863180fb"/>
              </a:rPr>
              <a:t> (</a:t>
            </a:r>
            <a:r>
              <a:rPr lang="en-US" altLang="zh-TW" dirty="0" err="1">
                <a:solidFill>
                  <a:srgbClr val="C00000"/>
                </a:solidFill>
                <a:latin typeface="AdvOT863180fb"/>
              </a:rPr>
              <a:t>CrCl</a:t>
            </a:r>
            <a:r>
              <a:rPr lang="en-US" altLang="zh-TW" dirty="0">
                <a:solidFill>
                  <a:srgbClr val="C00000"/>
                </a:solidFill>
                <a:latin typeface="AdvOT863180fb"/>
              </a:rPr>
              <a:t> 14 mL/min)</a:t>
            </a:r>
            <a:r>
              <a:rPr lang="en-US" altLang="zh-TW" dirty="0">
                <a:solidFill>
                  <a:srgbClr val="000000"/>
                </a:solidFill>
                <a:latin typeface="AdvOT863180fb"/>
              </a:rPr>
              <a:t>. Over the next 48 h, due to</a:t>
            </a:r>
            <a:br>
              <a:rPr lang="en-US" altLang="zh-TW" dirty="0">
                <a:solidFill>
                  <a:srgbClr val="000000"/>
                </a:solidFill>
                <a:latin typeface="AdvOT863180fb"/>
              </a:rPr>
            </a:br>
            <a:r>
              <a:rPr lang="en-US" altLang="zh-TW" dirty="0">
                <a:solidFill>
                  <a:srgbClr val="000000"/>
                </a:solidFill>
                <a:latin typeface="AdvOT863180fb"/>
              </a:rPr>
              <a:t>increasing oxygen demand and impending respiratory failure the</a:t>
            </a:r>
            <a:br>
              <a:rPr lang="en-US" altLang="zh-TW" dirty="0">
                <a:solidFill>
                  <a:srgbClr val="000000"/>
                </a:solidFill>
                <a:latin typeface="AdvOT863180fb"/>
              </a:rPr>
            </a:br>
            <a:r>
              <a:rPr lang="en-US" altLang="zh-TW" dirty="0">
                <a:solidFill>
                  <a:srgbClr val="000000"/>
                </a:solidFill>
                <a:latin typeface="AdvOT863180fb"/>
              </a:rPr>
              <a:t>patient was placed on mechanical ventilation (</a:t>
            </a:r>
            <a:r>
              <a:rPr lang="en-US" altLang="zh-TW" dirty="0">
                <a:solidFill>
                  <a:srgbClr val="00699D"/>
                </a:solidFill>
                <a:latin typeface="AdvOT863180fb"/>
              </a:rPr>
              <a:t>Fig. 1 </a:t>
            </a:r>
            <a:r>
              <a:rPr lang="en-US" altLang="zh-TW" dirty="0">
                <a:solidFill>
                  <a:srgbClr val="000000"/>
                </a:solidFill>
                <a:latin typeface="AdvOT863180fb"/>
              </a:rPr>
              <a:t>B) and the</a:t>
            </a:r>
            <a:br>
              <a:rPr lang="en-US" altLang="zh-TW" dirty="0">
                <a:solidFill>
                  <a:srgbClr val="000000"/>
                </a:solidFill>
                <a:latin typeface="AdvOT863180fb"/>
              </a:rPr>
            </a:br>
            <a:r>
              <a:rPr lang="en-US" altLang="zh-TW" dirty="0" err="1">
                <a:solidFill>
                  <a:srgbClr val="C00000"/>
                </a:solidFill>
                <a:latin typeface="AdvOT863180fb"/>
              </a:rPr>
              <a:t>oseltamivir</a:t>
            </a:r>
            <a:r>
              <a:rPr lang="en-US" altLang="zh-TW" dirty="0">
                <a:solidFill>
                  <a:srgbClr val="C00000"/>
                </a:solidFill>
                <a:latin typeface="AdvOT863180fb"/>
              </a:rPr>
              <a:t> dose was doubled. </a:t>
            </a:r>
            <a:r>
              <a:rPr lang="en-US" altLang="zh-TW" dirty="0">
                <a:solidFill>
                  <a:srgbClr val="000000"/>
                </a:solidFill>
                <a:latin typeface="AdvOT863180fb"/>
              </a:rPr>
              <a:t>Echocardiography showed normal</a:t>
            </a:r>
            <a:br>
              <a:rPr lang="en-US" altLang="zh-TW" dirty="0">
                <a:solidFill>
                  <a:srgbClr val="000000"/>
                </a:solidFill>
                <a:latin typeface="AdvOT863180fb"/>
              </a:rPr>
            </a:br>
            <a:r>
              <a:rPr lang="en-US" altLang="zh-TW" dirty="0">
                <a:solidFill>
                  <a:srgbClr val="000000"/>
                </a:solidFill>
                <a:latin typeface="AdvOT863180fb"/>
              </a:rPr>
              <a:t>left side pressures. Due to the continuous decline of her respiratory</a:t>
            </a:r>
            <a:br>
              <a:rPr lang="en-US" altLang="zh-TW" dirty="0">
                <a:solidFill>
                  <a:srgbClr val="000000"/>
                </a:solidFill>
                <a:latin typeface="AdvOT863180fb"/>
              </a:rPr>
            </a:br>
            <a:r>
              <a:rPr lang="en-US" altLang="zh-TW" dirty="0">
                <a:solidFill>
                  <a:srgbClr val="000000"/>
                </a:solidFill>
                <a:latin typeface="AdvOT863180fb"/>
              </a:rPr>
              <a:t>condition, the patient was started on extracorporeal membrane</a:t>
            </a:r>
            <a:br>
              <a:rPr lang="en-US" altLang="zh-TW" dirty="0">
                <a:solidFill>
                  <a:srgbClr val="000000"/>
                </a:solidFill>
                <a:latin typeface="AdvOT863180fb"/>
              </a:rPr>
            </a:br>
            <a:r>
              <a:rPr lang="en-US" altLang="zh-TW" dirty="0">
                <a:solidFill>
                  <a:srgbClr val="000000"/>
                </a:solidFill>
                <a:latin typeface="AdvOT863180fb"/>
              </a:rPr>
              <a:t>oxygenation (ECMO) on the fourth day of hospitalization (</a:t>
            </a:r>
            <a:r>
              <a:rPr lang="en-US" altLang="zh-TW" dirty="0">
                <a:solidFill>
                  <a:srgbClr val="00699D"/>
                </a:solidFill>
                <a:latin typeface="AdvOT863180fb"/>
              </a:rPr>
              <a:t>Fig. 1 </a:t>
            </a:r>
            <a:r>
              <a:rPr lang="en-US" altLang="zh-TW" dirty="0">
                <a:solidFill>
                  <a:srgbClr val="000000"/>
                </a:solidFill>
                <a:latin typeface="AdvOT863180fb"/>
              </a:rPr>
              <a:t>C).</a:t>
            </a:r>
            <a:br>
              <a:rPr lang="en-US" altLang="zh-TW" dirty="0">
                <a:solidFill>
                  <a:srgbClr val="000000"/>
                </a:solidFill>
                <a:latin typeface="AdvOT863180fb"/>
              </a:rPr>
            </a:br>
            <a:r>
              <a:rPr lang="en-US" altLang="zh-TW" dirty="0" err="1">
                <a:solidFill>
                  <a:srgbClr val="C00000"/>
                </a:solidFill>
                <a:latin typeface="AdvOT863180fb"/>
              </a:rPr>
              <a:t>Baloxavir</a:t>
            </a:r>
            <a:r>
              <a:rPr lang="en-US" altLang="zh-TW" dirty="0">
                <a:solidFill>
                  <a:srgbClr val="C00000"/>
                </a:solidFill>
                <a:latin typeface="AdvOT863180fb"/>
              </a:rPr>
              <a:t> was then added at a dose of 40 mg every 72 h for three</a:t>
            </a:r>
            <a:br>
              <a:rPr lang="en-US" altLang="zh-TW" dirty="0">
                <a:solidFill>
                  <a:srgbClr val="C00000"/>
                </a:solidFill>
                <a:latin typeface="AdvOT863180fb"/>
              </a:rPr>
            </a:br>
            <a:r>
              <a:rPr lang="en-US" altLang="zh-TW" dirty="0">
                <a:solidFill>
                  <a:srgbClr val="C00000"/>
                </a:solidFill>
                <a:latin typeface="AdvOT863180fb"/>
              </a:rPr>
              <a:t>doses</a:t>
            </a:r>
            <a:r>
              <a:rPr lang="en-US" altLang="zh-TW" dirty="0">
                <a:solidFill>
                  <a:srgbClr val="000000"/>
                </a:solidFill>
                <a:latin typeface="AdvOT863180fb"/>
              </a:rPr>
              <a:t>, methylprednisolone was given for 4 days with a cumulative</a:t>
            </a:r>
            <a:br>
              <a:rPr lang="en-US" altLang="zh-TW" dirty="0">
                <a:solidFill>
                  <a:srgbClr val="000000"/>
                </a:solidFill>
                <a:latin typeface="AdvOT863180fb"/>
              </a:rPr>
            </a:br>
            <a:r>
              <a:rPr lang="en-US" altLang="zh-TW" dirty="0">
                <a:solidFill>
                  <a:srgbClr val="000000"/>
                </a:solidFill>
                <a:latin typeface="AdvOT863180fb"/>
              </a:rPr>
              <a:t>dose of 1125 mg, started on the fourth day of hospitalization.</a:t>
            </a:r>
            <a:br>
              <a:rPr lang="en-US" altLang="zh-TW" dirty="0">
                <a:solidFill>
                  <a:srgbClr val="000000"/>
                </a:solidFill>
                <a:latin typeface="AdvOT863180fb"/>
              </a:rPr>
            </a:br>
            <a:r>
              <a:rPr lang="en-US" altLang="zh-TW" dirty="0">
                <a:solidFill>
                  <a:srgbClr val="000000"/>
                </a:solidFill>
                <a:latin typeface="AdvOT863180fb"/>
              </a:rPr>
              <a:t>Further work up for bacterial and fungal pulmonary infections,</a:t>
            </a:r>
            <a:br>
              <a:rPr lang="en-US" altLang="zh-TW" dirty="0">
                <a:solidFill>
                  <a:srgbClr val="000000"/>
                </a:solidFill>
                <a:latin typeface="AdvOT863180fb"/>
              </a:rPr>
            </a:br>
            <a:r>
              <a:rPr lang="en-US" altLang="zh-TW" dirty="0">
                <a:solidFill>
                  <a:srgbClr val="000000"/>
                </a:solidFill>
                <a:latin typeface="AdvOT863180fb"/>
              </a:rPr>
              <a:t>including </a:t>
            </a:r>
            <a:r>
              <a:rPr lang="en-US" altLang="zh-TW" dirty="0" err="1">
                <a:solidFill>
                  <a:srgbClr val="000000"/>
                </a:solidFill>
                <a:latin typeface="AdvOT863180fb"/>
              </a:rPr>
              <a:t>bronchoalveolar</a:t>
            </a:r>
            <a:r>
              <a:rPr lang="en-US" altLang="zh-TW" dirty="0">
                <a:solidFill>
                  <a:srgbClr val="000000"/>
                </a:solidFill>
                <a:latin typeface="AdvOT863180fb"/>
              </a:rPr>
              <a:t> lavage, was negative. Chest x rays taken</a:t>
            </a:r>
            <a:br>
              <a:rPr lang="en-US" altLang="zh-TW" dirty="0">
                <a:solidFill>
                  <a:srgbClr val="000000"/>
                </a:solidFill>
                <a:latin typeface="AdvOT863180fb"/>
              </a:rPr>
            </a:br>
            <a:r>
              <a:rPr lang="en-US" altLang="zh-TW" dirty="0">
                <a:solidFill>
                  <a:srgbClr val="000000"/>
                </a:solidFill>
                <a:latin typeface="AdvOT863180fb"/>
              </a:rPr>
              <a:t>48 h post initiation of </a:t>
            </a:r>
            <a:r>
              <a:rPr lang="en-US" altLang="zh-TW" dirty="0" err="1">
                <a:solidFill>
                  <a:srgbClr val="000000"/>
                </a:solidFill>
                <a:latin typeface="AdvOT863180fb"/>
              </a:rPr>
              <a:t>baloxavir</a:t>
            </a:r>
            <a:r>
              <a:rPr lang="en-US" altLang="zh-TW" dirty="0">
                <a:solidFill>
                  <a:srgbClr val="000000"/>
                </a:solidFill>
                <a:latin typeface="AdvOT863180fb"/>
              </a:rPr>
              <a:t> showed signi</a:t>
            </a:r>
            <a:r>
              <a:rPr lang="en-US" altLang="zh-TW" dirty="0">
                <a:solidFill>
                  <a:srgbClr val="000000"/>
                </a:solidFill>
                <a:latin typeface="AdvOT863180fb+fb"/>
              </a:rPr>
              <a:t>fi</a:t>
            </a:r>
            <a:r>
              <a:rPr lang="en-US" altLang="zh-TW" dirty="0">
                <a:solidFill>
                  <a:srgbClr val="000000"/>
                </a:solidFill>
                <a:latin typeface="AdvOT863180fb"/>
              </a:rPr>
              <a:t>cant improvement</a:t>
            </a:r>
            <a:br>
              <a:rPr lang="en-US" altLang="zh-TW" dirty="0">
                <a:solidFill>
                  <a:srgbClr val="000000"/>
                </a:solidFill>
                <a:latin typeface="AdvOT863180fb"/>
              </a:rPr>
            </a:br>
            <a:r>
              <a:rPr lang="en-US" altLang="zh-TW" dirty="0">
                <a:solidFill>
                  <a:srgbClr val="000000"/>
                </a:solidFill>
                <a:latin typeface="AdvOT863180fb"/>
              </a:rPr>
              <a:t>of the bilateral pulmonary in</a:t>
            </a:r>
            <a:r>
              <a:rPr lang="en-US" altLang="zh-TW" dirty="0">
                <a:solidFill>
                  <a:srgbClr val="000000"/>
                </a:solidFill>
                <a:latin typeface="AdvOT863180fb+fb"/>
              </a:rPr>
              <a:t>fi</a:t>
            </a:r>
            <a:r>
              <a:rPr lang="en-US" altLang="zh-TW" dirty="0">
                <a:solidFill>
                  <a:srgbClr val="000000"/>
                </a:solidFill>
                <a:latin typeface="AdvOT863180fb"/>
              </a:rPr>
              <a:t>ltrates and after another 48 h the</a:t>
            </a:r>
            <a:br>
              <a:rPr lang="en-US" altLang="zh-TW" dirty="0">
                <a:solidFill>
                  <a:srgbClr val="000000"/>
                </a:solidFill>
                <a:latin typeface="AdvOT863180fb"/>
              </a:rPr>
            </a:br>
            <a:r>
              <a:rPr lang="en-US" altLang="zh-TW" dirty="0">
                <a:solidFill>
                  <a:srgbClr val="000000"/>
                </a:solidFill>
                <a:latin typeface="AdvOT863180fb"/>
              </a:rPr>
              <a:t>patient was taken off ECMO and was </a:t>
            </a:r>
            <a:r>
              <a:rPr lang="en-US" altLang="zh-TW" dirty="0" err="1">
                <a:solidFill>
                  <a:srgbClr val="000000"/>
                </a:solidFill>
                <a:latin typeface="AdvOT863180fb"/>
              </a:rPr>
              <a:t>extubated</a:t>
            </a:r>
            <a:r>
              <a:rPr lang="en-US" altLang="zh-TW" dirty="0">
                <a:solidFill>
                  <a:srgbClr val="000000"/>
                </a:solidFill>
                <a:latin typeface="AdvOT863180fb"/>
              </a:rPr>
              <a:t> three days</a:t>
            </a:r>
            <a:br>
              <a:rPr lang="en-US" altLang="zh-TW" dirty="0">
                <a:solidFill>
                  <a:srgbClr val="000000"/>
                </a:solidFill>
                <a:latin typeface="AdvOT863180fb"/>
              </a:rPr>
            </a:br>
            <a:r>
              <a:rPr lang="en-US" altLang="zh-TW" dirty="0">
                <a:solidFill>
                  <a:srgbClr val="000000"/>
                </a:solidFill>
                <a:latin typeface="AdvOT863180fb"/>
              </a:rPr>
              <a:t>afterwards (</a:t>
            </a:r>
            <a:r>
              <a:rPr lang="en-US" altLang="zh-TW" dirty="0">
                <a:solidFill>
                  <a:srgbClr val="00699D"/>
                </a:solidFill>
                <a:latin typeface="AdvOT863180fb"/>
              </a:rPr>
              <a:t>Fig. 1 </a:t>
            </a:r>
            <a:r>
              <a:rPr lang="en-US" altLang="zh-TW" dirty="0">
                <a:solidFill>
                  <a:srgbClr val="000000"/>
                </a:solidFill>
                <a:latin typeface="AdvOT863180fb"/>
              </a:rPr>
              <a:t>D). Subsequently, she was discharged home.</a:t>
            </a:r>
            <a:r>
              <a:rPr lang="en-US" altLang="zh-TW" dirty="0"/>
              <a:t> </a:t>
            </a:r>
            <a:br>
              <a:rPr lang="en-US" altLang="zh-TW" dirty="0"/>
            </a:br>
            <a:endParaRPr lang="en-US" altLang="zh-TW" dirty="0" smtClean="0"/>
          </a:p>
          <a:p>
            <a:r>
              <a:rPr lang="en-US" altLang="zh-TW" dirty="0" smtClean="0"/>
              <a:t>22 y/o </a:t>
            </a:r>
            <a:r>
              <a:rPr lang="zh-TW" altLang="en-US" dirty="0" smtClean="0"/>
              <a:t>女 </a:t>
            </a:r>
            <a:r>
              <a:rPr lang="en-US" altLang="zh-TW" dirty="0" smtClean="0"/>
              <a:t>type 1 DM, asthma </a:t>
            </a:r>
            <a:endParaRPr lang="zh-TW" altLang="en-US" dirty="0"/>
          </a:p>
        </p:txBody>
      </p:sp>
      <p:pic>
        <p:nvPicPr>
          <p:cNvPr id="4" name="圖片 3"/>
          <p:cNvPicPr>
            <a:picLocks noChangeAspect="1"/>
          </p:cNvPicPr>
          <p:nvPr/>
        </p:nvPicPr>
        <p:blipFill>
          <a:blip r:embed="rId3"/>
          <a:stretch>
            <a:fillRect/>
          </a:stretch>
        </p:blipFill>
        <p:spPr>
          <a:xfrm>
            <a:off x="1049079" y="1333934"/>
            <a:ext cx="5155601" cy="5128438"/>
          </a:xfrm>
          <a:prstGeom prst="rect">
            <a:avLst/>
          </a:prstGeom>
        </p:spPr>
      </p:pic>
      <p:sp>
        <p:nvSpPr>
          <p:cNvPr id="5" name="矩形 4"/>
          <p:cNvSpPr/>
          <p:nvPr/>
        </p:nvSpPr>
        <p:spPr>
          <a:xfrm>
            <a:off x="6204680" y="1501975"/>
            <a:ext cx="5287927" cy="2492990"/>
          </a:xfrm>
          <a:prstGeom prst="rect">
            <a:avLst/>
          </a:prstGeom>
        </p:spPr>
        <p:txBody>
          <a:bodyPr wrap="square">
            <a:spAutoFit/>
          </a:bodyPr>
          <a:lstStyle/>
          <a:p>
            <a:pPr marL="342900" indent="-342900">
              <a:buFont typeface="Arial" panose="020B0604020202020204" pitchFamily="34" charset="0"/>
              <a:buChar char="•"/>
            </a:pPr>
            <a:r>
              <a:rPr lang="en-US" altLang="zh-TW" sz="2000" b="1" dirty="0" err="1" smtClean="0">
                <a:latin typeface="微軟正黑體" panose="020B0604030504040204" pitchFamily="34" charset="-120"/>
                <a:ea typeface="微軟正黑體" panose="020B0604030504040204" pitchFamily="34" charset="-120"/>
              </a:rPr>
              <a:t>Oseltamivir</a:t>
            </a:r>
            <a:r>
              <a:rPr lang="en-US" altLang="zh-TW" sz="2000" dirty="0" smtClean="0">
                <a:latin typeface="微軟正黑體" panose="020B0604030504040204" pitchFamily="34" charset="-120"/>
                <a:ea typeface="微軟正黑體" panose="020B0604030504040204" pitchFamily="34" charset="-120"/>
              </a:rPr>
              <a:t> </a:t>
            </a:r>
            <a:r>
              <a:rPr lang="en-US" altLang="zh-TW" sz="2000" dirty="0" err="1">
                <a:latin typeface="微軟正黑體" panose="020B0604030504040204" pitchFamily="34" charset="-120"/>
                <a:ea typeface="微軟正黑體" panose="020B0604030504040204" pitchFamily="34" charset="-120"/>
              </a:rPr>
              <a:t>r</a:t>
            </a:r>
            <a:r>
              <a:rPr lang="en-US" altLang="zh-TW" sz="2000" dirty="0" err="1" smtClean="0">
                <a:latin typeface="微軟正黑體" panose="020B0604030504040204" pitchFamily="34" charset="-120"/>
                <a:ea typeface="微軟正黑體" panose="020B0604030504040204" pitchFamily="34" charset="-120"/>
              </a:rPr>
              <a:t>enally</a:t>
            </a:r>
            <a:r>
              <a:rPr lang="en-US" altLang="zh-TW" sz="2000" dirty="0" smtClean="0">
                <a:latin typeface="微軟正黑體" panose="020B0604030504040204" pitchFamily="34" charset="-120"/>
                <a:ea typeface="微軟正黑體" panose="020B0604030504040204" pitchFamily="34" charset="-120"/>
              </a:rPr>
              <a:t> adjusted dosage (</a:t>
            </a:r>
            <a:r>
              <a:rPr lang="en-US" altLang="zh-TW" sz="2000" dirty="0" err="1">
                <a:latin typeface="微軟正黑體" panose="020B0604030504040204" pitchFamily="34" charset="-120"/>
                <a:ea typeface="微軟正黑體" panose="020B0604030504040204" pitchFamily="34" charset="-120"/>
              </a:rPr>
              <a:t>CrCl</a:t>
            </a:r>
            <a:r>
              <a:rPr lang="en-US" altLang="zh-TW" sz="2000" dirty="0">
                <a:latin typeface="微軟正黑體" panose="020B0604030504040204" pitchFamily="34" charset="-120"/>
                <a:ea typeface="微軟正黑體" panose="020B0604030504040204" pitchFamily="34" charset="-120"/>
              </a:rPr>
              <a:t> 14 mL/min) , then double dose </a:t>
            </a:r>
            <a:r>
              <a:rPr lang="en-US" altLang="zh-TW" sz="2000" dirty="0" err="1" smtClean="0">
                <a:latin typeface="微軟正黑體" panose="020B0604030504040204" pitchFamily="34" charset="-120"/>
                <a:ea typeface="微軟正黑體" panose="020B0604030504040204" pitchFamily="34" charset="-120"/>
              </a:rPr>
              <a:t>oseltamivir</a:t>
            </a:r>
            <a:endParaRPr lang="en-US" altLang="zh-TW" sz="2000"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en-US" altLang="zh-TW" sz="2000" b="1" dirty="0" err="1" smtClean="0">
                <a:latin typeface="微軟正黑體" panose="020B0604030504040204" pitchFamily="34" charset="-120"/>
                <a:ea typeface="微軟正黑體" panose="020B0604030504040204" pitchFamily="34" charset="-120"/>
              </a:rPr>
              <a:t>Baloxavir</a:t>
            </a:r>
            <a:r>
              <a:rPr lang="en-US" altLang="zh-TW" sz="2000" b="1" dirty="0" smtClean="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40 </a:t>
            </a:r>
            <a:r>
              <a:rPr lang="en-US" altLang="zh-TW" sz="2000" dirty="0">
                <a:latin typeface="微軟正黑體" panose="020B0604030504040204" pitchFamily="34" charset="-120"/>
                <a:ea typeface="微軟正黑體" panose="020B0604030504040204" pitchFamily="34" charset="-120"/>
              </a:rPr>
              <a:t>mg every 72 h for </a:t>
            </a:r>
            <a:r>
              <a:rPr lang="en-US" altLang="zh-TW" sz="2000" dirty="0" smtClean="0">
                <a:latin typeface="微軟正黑體" panose="020B0604030504040204" pitchFamily="34" charset="-120"/>
                <a:ea typeface="微軟正黑體" panose="020B0604030504040204" pitchFamily="34" charset="-120"/>
              </a:rPr>
              <a:t>three doses</a:t>
            </a:r>
          </a:p>
          <a:p>
            <a:endParaRPr lang="zh-TW" altLang="en-US" sz="2000" dirty="0">
              <a:latin typeface="微軟正黑體" panose="020B0604030504040204" pitchFamily="34" charset="-120"/>
              <a:ea typeface="微軟正黑體" panose="020B0604030504040204" pitchFamily="34" charset="-120"/>
            </a:endParaRPr>
          </a:p>
          <a:p>
            <a:r>
              <a:rPr lang="en-US" altLang="zh-TW" dirty="0"/>
              <a:t/>
            </a:r>
            <a:br>
              <a:rPr lang="en-US" altLang="zh-TW" dirty="0"/>
            </a:br>
            <a:endParaRPr lang="zh-TW" altLang="en-US" dirty="0"/>
          </a:p>
        </p:txBody>
      </p:sp>
      <p:sp>
        <p:nvSpPr>
          <p:cNvPr id="7" name="矩形 6"/>
          <p:cNvSpPr/>
          <p:nvPr/>
        </p:nvSpPr>
        <p:spPr>
          <a:xfrm>
            <a:off x="8755323" y="6488668"/>
            <a:ext cx="3357522" cy="369332"/>
          </a:xfrm>
          <a:prstGeom prst="rect">
            <a:avLst/>
          </a:prstGeom>
        </p:spPr>
        <p:txBody>
          <a:bodyPr wrap="none">
            <a:spAutoFit/>
          </a:bodyPr>
          <a:lstStyle/>
          <a:p>
            <a:r>
              <a:rPr lang="zh-TW" altLang="en-US" dirty="0"/>
              <a:t>IDCases. 2020 May 22;21:e00819.</a:t>
            </a:r>
          </a:p>
        </p:txBody>
      </p:sp>
      <p:sp>
        <p:nvSpPr>
          <p:cNvPr id="9" name="文字方塊 8"/>
          <p:cNvSpPr txBox="1"/>
          <p:nvPr/>
        </p:nvSpPr>
        <p:spPr>
          <a:xfrm>
            <a:off x="1740790" y="6396335"/>
            <a:ext cx="1803990" cy="369332"/>
          </a:xfrm>
          <a:prstGeom prst="rect">
            <a:avLst/>
          </a:prstGeom>
          <a:noFill/>
        </p:spPr>
        <p:txBody>
          <a:bodyPr wrap="square" rtlCol="0">
            <a:spAutoFit/>
          </a:bodyPr>
          <a:lstStyle/>
          <a:p>
            <a:r>
              <a:rPr lang="en-US" altLang="zh-TW" dirty="0" smtClean="0"/>
              <a:t>ECMO</a:t>
            </a:r>
            <a:endParaRPr lang="zh-TW" altLang="en-US" dirty="0"/>
          </a:p>
        </p:txBody>
      </p:sp>
      <p:sp>
        <p:nvSpPr>
          <p:cNvPr id="10" name="文字方塊 9"/>
          <p:cNvSpPr txBox="1"/>
          <p:nvPr/>
        </p:nvSpPr>
        <p:spPr>
          <a:xfrm>
            <a:off x="4346061" y="6396335"/>
            <a:ext cx="1803990" cy="369332"/>
          </a:xfrm>
          <a:prstGeom prst="rect">
            <a:avLst/>
          </a:prstGeom>
          <a:noFill/>
        </p:spPr>
        <p:txBody>
          <a:bodyPr wrap="square" rtlCol="0">
            <a:spAutoFit/>
          </a:bodyPr>
          <a:lstStyle/>
          <a:p>
            <a:r>
              <a:rPr lang="en-US" altLang="zh-TW" dirty="0" err="1" smtClean="0"/>
              <a:t>Extubated</a:t>
            </a:r>
            <a:r>
              <a:rPr lang="en-US" altLang="zh-TW" dirty="0" smtClean="0"/>
              <a:t> </a:t>
            </a:r>
            <a:endParaRPr lang="zh-TW" altLang="en-US" dirty="0"/>
          </a:p>
        </p:txBody>
      </p:sp>
      <p:sp>
        <p:nvSpPr>
          <p:cNvPr id="11" name="文字方塊 10"/>
          <p:cNvSpPr txBox="1"/>
          <p:nvPr/>
        </p:nvSpPr>
        <p:spPr>
          <a:xfrm>
            <a:off x="4284188" y="1030639"/>
            <a:ext cx="1803990" cy="369332"/>
          </a:xfrm>
          <a:prstGeom prst="rect">
            <a:avLst/>
          </a:prstGeom>
          <a:noFill/>
        </p:spPr>
        <p:txBody>
          <a:bodyPr wrap="square" rtlCol="0">
            <a:spAutoFit/>
          </a:bodyPr>
          <a:lstStyle/>
          <a:p>
            <a:r>
              <a:rPr lang="en-US" altLang="zh-TW" dirty="0" smtClean="0"/>
              <a:t>Intubated </a:t>
            </a:r>
            <a:endParaRPr lang="zh-TW" altLang="en-US" dirty="0"/>
          </a:p>
        </p:txBody>
      </p:sp>
      <p:sp>
        <p:nvSpPr>
          <p:cNvPr id="12" name="文字方塊 11"/>
          <p:cNvSpPr txBox="1"/>
          <p:nvPr/>
        </p:nvSpPr>
        <p:spPr>
          <a:xfrm>
            <a:off x="1822889" y="1026537"/>
            <a:ext cx="1803990" cy="369332"/>
          </a:xfrm>
          <a:prstGeom prst="rect">
            <a:avLst/>
          </a:prstGeom>
          <a:noFill/>
        </p:spPr>
        <p:txBody>
          <a:bodyPr wrap="square" rtlCol="0">
            <a:spAutoFit/>
          </a:bodyPr>
          <a:lstStyle/>
          <a:p>
            <a:r>
              <a:rPr lang="en-US" altLang="zh-TW" dirty="0" smtClean="0"/>
              <a:t>Admission</a:t>
            </a:r>
            <a:endParaRPr lang="zh-TW" altLang="en-US" dirty="0"/>
          </a:p>
        </p:txBody>
      </p:sp>
    </p:spTree>
    <p:extLst>
      <p:ext uri="{BB962C8B-B14F-4D97-AF65-F5344CB8AC3E}">
        <p14:creationId xmlns:p14="http://schemas.microsoft.com/office/powerpoint/2010/main" val="175131434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43000" y="187236"/>
            <a:ext cx="9639300" cy="954107"/>
          </a:xfrm>
          <a:prstGeom prst="rect">
            <a:avLst/>
          </a:prstGeom>
        </p:spPr>
        <p:txBody>
          <a:bodyPr wrap="square">
            <a:spAutoFit/>
          </a:bodyPr>
          <a:lstStyle/>
          <a:p>
            <a:r>
              <a:rPr lang="en-US" altLang="zh-TW" sz="2800" b="1" dirty="0">
                <a:solidFill>
                  <a:srgbClr val="0070C0"/>
                </a:solidFill>
              </a:rPr>
              <a:t>Impact of corticosteroid treatment</a:t>
            </a:r>
            <a:r>
              <a:rPr lang="zh-TW" altLang="en-US" sz="2800" b="1" dirty="0">
                <a:solidFill>
                  <a:srgbClr val="0070C0"/>
                </a:solidFill>
              </a:rPr>
              <a:t> </a:t>
            </a:r>
            <a:r>
              <a:rPr lang="en-US" altLang="zh-TW" sz="2800" b="1" dirty="0">
                <a:solidFill>
                  <a:srgbClr val="0070C0"/>
                </a:solidFill>
              </a:rPr>
              <a:t>on clinical outcomes of influenza-associated ARDS: a nationwide multicenter study </a:t>
            </a:r>
            <a:endParaRPr lang="zh-TW" altLang="en-US" dirty="0"/>
          </a:p>
        </p:txBody>
      </p:sp>
      <p:sp>
        <p:nvSpPr>
          <p:cNvPr id="4" name="矩形 3"/>
          <p:cNvSpPr/>
          <p:nvPr/>
        </p:nvSpPr>
        <p:spPr>
          <a:xfrm>
            <a:off x="6832776" y="6488668"/>
            <a:ext cx="5359224" cy="369332"/>
          </a:xfrm>
          <a:prstGeom prst="rect">
            <a:avLst/>
          </a:prstGeom>
        </p:spPr>
        <p:txBody>
          <a:bodyPr wrap="none">
            <a:spAutoFit/>
          </a:bodyPr>
          <a:lstStyle/>
          <a:p>
            <a:r>
              <a:rPr lang="en-US" altLang="zh-TW" dirty="0"/>
              <a:t>MJ</a:t>
            </a:r>
            <a:r>
              <a:rPr lang="zh-TW" altLang="en-US" dirty="0"/>
              <a:t> </a:t>
            </a:r>
            <a:r>
              <a:rPr lang="en-US" altLang="zh-TW" dirty="0"/>
              <a:t>Tsai. et al. </a:t>
            </a:r>
            <a:r>
              <a:rPr lang="zh-TW" altLang="en-US" dirty="0"/>
              <a:t>Ann Intensive Care. 2020 Feb 27;10(1):26.</a:t>
            </a:r>
          </a:p>
        </p:txBody>
      </p:sp>
      <p:pic>
        <p:nvPicPr>
          <p:cNvPr id="5" name="圖片 4"/>
          <p:cNvPicPr>
            <a:picLocks noChangeAspect="1"/>
          </p:cNvPicPr>
          <p:nvPr/>
        </p:nvPicPr>
        <p:blipFill>
          <a:blip r:embed="rId3"/>
          <a:stretch>
            <a:fillRect/>
          </a:stretch>
        </p:blipFill>
        <p:spPr>
          <a:xfrm>
            <a:off x="939800" y="1475160"/>
            <a:ext cx="6096000" cy="4548644"/>
          </a:xfrm>
          <a:prstGeom prst="rect">
            <a:avLst/>
          </a:prstGeom>
        </p:spPr>
      </p:pic>
      <p:sp>
        <p:nvSpPr>
          <p:cNvPr id="6" name="矩形 5"/>
          <p:cNvSpPr/>
          <p:nvPr/>
        </p:nvSpPr>
        <p:spPr>
          <a:xfrm>
            <a:off x="6832776" y="2410654"/>
            <a:ext cx="5079824" cy="2677656"/>
          </a:xfrm>
          <a:prstGeom prst="rect">
            <a:avLst/>
          </a:prstGeom>
        </p:spPr>
        <p:txBody>
          <a:bodyPr wrap="square">
            <a:spAutoFit/>
          </a:bodyPr>
          <a:lstStyle/>
          <a:p>
            <a:pPr marL="285750" indent="-285750">
              <a:buFont typeface="Arial" panose="020B0604020202020204" pitchFamily="34" charset="0"/>
              <a:buChar char="•"/>
            </a:pPr>
            <a:r>
              <a:rPr lang="en-US" altLang="zh-TW" sz="2800" dirty="0"/>
              <a:t>Early corticosteroid treatment was associated with a significantly </a:t>
            </a:r>
            <a:r>
              <a:rPr lang="en-US" altLang="zh-TW" sz="2800" b="1" dirty="0"/>
              <a:t>increased hospital mortality</a:t>
            </a:r>
            <a:r>
              <a:rPr lang="en-US" altLang="zh-TW" sz="2800" dirty="0"/>
              <a:t> in adult patients with influenza‑associated ARDS. </a:t>
            </a:r>
            <a:br>
              <a:rPr lang="en-US" altLang="zh-TW" sz="2800" dirty="0"/>
            </a:br>
            <a:endParaRPr lang="zh-TW" altLang="en-US" sz="2800" dirty="0"/>
          </a:p>
        </p:txBody>
      </p:sp>
      <p:sp>
        <p:nvSpPr>
          <p:cNvPr id="7" name="矩形 6"/>
          <p:cNvSpPr/>
          <p:nvPr/>
        </p:nvSpPr>
        <p:spPr>
          <a:xfrm>
            <a:off x="12344400" y="471438"/>
            <a:ext cx="6096000" cy="2308324"/>
          </a:xfrm>
          <a:prstGeom prst="rect">
            <a:avLst/>
          </a:prstGeom>
          <a:solidFill>
            <a:schemeClr val="bg1"/>
          </a:solidFill>
          <a:ln>
            <a:solidFill>
              <a:srgbClr val="C00000"/>
            </a:solidFill>
          </a:ln>
        </p:spPr>
        <p:txBody>
          <a:bodyPr>
            <a:spAutoFit/>
          </a:bodyPr>
          <a:lstStyle/>
          <a:p>
            <a:r>
              <a:rPr lang="zh-TW" altLang="en-US" dirty="0"/>
              <a:t>新型 </a:t>
            </a:r>
            <a:r>
              <a:rPr lang="en-US" altLang="zh-TW" dirty="0"/>
              <a:t>A </a:t>
            </a:r>
            <a:r>
              <a:rPr lang="zh-TW" altLang="en-US" dirty="0"/>
              <a:t>型流感引起急性肺損傷之照護 </a:t>
            </a:r>
            <a:r>
              <a:rPr lang="en-US" altLang="zh-TW" dirty="0"/>
              <a:t>(</a:t>
            </a:r>
            <a:r>
              <a:rPr lang="zh-TW" altLang="en-US" dirty="0"/>
              <a:t>一</a:t>
            </a:r>
            <a:r>
              <a:rPr lang="en-US" altLang="zh-TW" dirty="0"/>
              <a:t>) </a:t>
            </a:r>
            <a:r>
              <a:rPr lang="zh-TW" altLang="en-US" dirty="0"/>
              <a:t>類固醇 </a:t>
            </a:r>
            <a:r>
              <a:rPr lang="en-US" altLang="zh-TW" dirty="0"/>
              <a:t>1. </a:t>
            </a:r>
            <a:r>
              <a:rPr lang="zh-TW" altLang="en-US" dirty="0"/>
              <a:t>合併嚴重敗血性休克，且經適當靜脈輸液復甦和升壓藥物仍無法維 持血壓，可以考慮使用低劑量類固醇</a:t>
            </a:r>
            <a:r>
              <a:rPr lang="en-US" altLang="zh-TW" dirty="0"/>
              <a:t>(hydrocortisone 200 mg/day)</a:t>
            </a:r>
            <a:r>
              <a:rPr lang="zh-TW" altLang="en-US" dirty="0"/>
              <a:t>。 </a:t>
            </a:r>
            <a:r>
              <a:rPr lang="en-US" altLang="zh-TW" dirty="0"/>
              <a:t>2. </a:t>
            </a:r>
            <a:r>
              <a:rPr lang="zh-TW" altLang="en-US" dirty="0"/>
              <a:t>目前尚缺足夠的研究或科學證據顯示類固醇在新型 </a:t>
            </a:r>
            <a:r>
              <a:rPr lang="en-US" altLang="zh-TW" dirty="0"/>
              <a:t>A </a:t>
            </a:r>
            <a:r>
              <a:rPr lang="zh-TW" altLang="en-US" dirty="0"/>
              <a:t>型流感急性 肺損傷照護上的角色，因此不鼓勵常規使用類固醇於預防 </a:t>
            </a:r>
            <a:r>
              <a:rPr lang="en-US" altLang="zh-TW" dirty="0"/>
              <a:t>ARDS </a:t>
            </a:r>
            <a:r>
              <a:rPr lang="zh-TW" altLang="en-US" dirty="0"/>
              <a:t>產 生、治療剛發生的 </a:t>
            </a:r>
            <a:r>
              <a:rPr lang="en-US" altLang="zh-TW" dirty="0"/>
              <a:t>ARDS </a:t>
            </a:r>
            <a:r>
              <a:rPr lang="zh-TW" altLang="en-US" dirty="0"/>
              <a:t>或已發生 </a:t>
            </a:r>
            <a:r>
              <a:rPr lang="en-US" altLang="zh-TW" dirty="0"/>
              <a:t>14 </a:t>
            </a:r>
            <a:r>
              <a:rPr lang="zh-TW" altLang="en-US" dirty="0"/>
              <a:t>天以後的 </a:t>
            </a:r>
            <a:r>
              <a:rPr lang="en-US" altLang="zh-TW" dirty="0"/>
              <a:t>ARDS</a:t>
            </a:r>
            <a:r>
              <a:rPr lang="zh-TW" altLang="en-US" dirty="0"/>
              <a:t>。臨床上若 根據患者病況而仍須使用時，請審慎。</a:t>
            </a:r>
          </a:p>
        </p:txBody>
      </p:sp>
      <p:pic>
        <p:nvPicPr>
          <p:cNvPr id="3075" name="Picture 3" descr="高雄醫學大學附設中和紀念醫院-愛滋病照護團隊"/>
          <p:cNvPicPr>
            <a:picLocks noChangeAspect="1" noChangeArrowheads="1"/>
          </p:cNvPicPr>
          <p:nvPr/>
        </p:nvPicPr>
        <p:blipFill rotWithShape="1">
          <a:blip r:embed="rId4">
            <a:extLst>
              <a:ext uri="{28A0092B-C50C-407E-A947-70E740481C1C}">
                <a14:useLocalDpi xmlns:a14="http://schemas.microsoft.com/office/drawing/2010/main" val="0"/>
              </a:ext>
            </a:extLst>
          </a:blip>
          <a:srcRect t="11200" r="65133"/>
          <a:stretch/>
        </p:blipFill>
        <p:spPr bwMode="auto">
          <a:xfrm>
            <a:off x="10073575" y="199392"/>
            <a:ext cx="924625" cy="941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77143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4400" y="401935"/>
            <a:ext cx="9982200" cy="1384995"/>
          </a:xfrm>
          <a:prstGeom prst="rect">
            <a:avLst/>
          </a:prstGeom>
        </p:spPr>
        <p:txBody>
          <a:bodyPr wrap="square">
            <a:spAutoFit/>
          </a:bodyPr>
          <a:lstStyle/>
          <a:p>
            <a:r>
              <a:rPr lang="en-US" altLang="zh-TW" sz="2800" b="1" dirty="0">
                <a:solidFill>
                  <a:srgbClr val="0070C0"/>
                </a:solidFill>
              </a:rPr>
              <a:t>Use of corticosteroids in influenza-associated acute respiratory distress syndrome and severe pneumonia: a systemic review and meta-analysis</a:t>
            </a:r>
          </a:p>
        </p:txBody>
      </p:sp>
      <p:sp>
        <p:nvSpPr>
          <p:cNvPr id="3" name="矩形 2"/>
          <p:cNvSpPr/>
          <p:nvPr/>
        </p:nvSpPr>
        <p:spPr>
          <a:xfrm>
            <a:off x="9343511" y="6488668"/>
            <a:ext cx="2699778" cy="369332"/>
          </a:xfrm>
          <a:prstGeom prst="rect">
            <a:avLst/>
          </a:prstGeom>
        </p:spPr>
        <p:txBody>
          <a:bodyPr wrap="none">
            <a:spAutoFit/>
          </a:bodyPr>
          <a:lstStyle/>
          <a:p>
            <a:r>
              <a:rPr lang="en-US" altLang="zh-TW" i="1" dirty="0" err="1">
                <a:solidFill>
                  <a:srgbClr val="222222"/>
                </a:solidFill>
                <a:latin typeface="-apple-system"/>
              </a:rPr>
              <a:t>Sci</a:t>
            </a:r>
            <a:r>
              <a:rPr lang="en-US" altLang="zh-TW" i="1" dirty="0">
                <a:solidFill>
                  <a:srgbClr val="222222"/>
                </a:solidFill>
                <a:latin typeface="-apple-system"/>
              </a:rPr>
              <a:t> Rep</a:t>
            </a:r>
            <a:r>
              <a:rPr lang="en-US" altLang="zh-TW" dirty="0">
                <a:solidFill>
                  <a:srgbClr val="222222"/>
                </a:solidFill>
                <a:latin typeface="-apple-system"/>
              </a:rPr>
              <a:t> </a:t>
            </a:r>
            <a:r>
              <a:rPr lang="en-US" altLang="zh-TW" b="1" dirty="0">
                <a:solidFill>
                  <a:srgbClr val="222222"/>
                </a:solidFill>
                <a:latin typeface="-apple-system"/>
              </a:rPr>
              <a:t>10, </a:t>
            </a:r>
            <a:r>
              <a:rPr lang="en-US" altLang="zh-TW" dirty="0">
                <a:solidFill>
                  <a:srgbClr val="222222"/>
                </a:solidFill>
                <a:latin typeface="-apple-system"/>
              </a:rPr>
              <a:t>3044 (2020). </a:t>
            </a:r>
            <a:endParaRPr lang="zh-TW" altLang="en-US" dirty="0"/>
          </a:p>
        </p:txBody>
      </p:sp>
      <p:pic>
        <p:nvPicPr>
          <p:cNvPr id="4" name="圖片 3"/>
          <p:cNvPicPr>
            <a:picLocks noChangeAspect="1"/>
          </p:cNvPicPr>
          <p:nvPr/>
        </p:nvPicPr>
        <p:blipFill>
          <a:blip r:embed="rId2"/>
          <a:stretch>
            <a:fillRect/>
          </a:stretch>
        </p:blipFill>
        <p:spPr>
          <a:xfrm>
            <a:off x="1230292" y="1726942"/>
            <a:ext cx="3811607" cy="4946392"/>
          </a:xfrm>
          <a:prstGeom prst="rect">
            <a:avLst/>
          </a:prstGeom>
        </p:spPr>
      </p:pic>
      <p:sp>
        <p:nvSpPr>
          <p:cNvPr id="5" name="矩形 4"/>
          <p:cNvSpPr/>
          <p:nvPr/>
        </p:nvSpPr>
        <p:spPr>
          <a:xfrm>
            <a:off x="5194300" y="2118836"/>
            <a:ext cx="6756400" cy="3970318"/>
          </a:xfrm>
          <a:prstGeom prst="rect">
            <a:avLst/>
          </a:prstGeom>
        </p:spPr>
        <p:txBody>
          <a:bodyPr wrap="square">
            <a:spAutoFit/>
          </a:bodyPr>
          <a:lstStyle/>
          <a:p>
            <a:pPr marL="285750" indent="-285750">
              <a:buFont typeface="Arial" panose="020B0604020202020204" pitchFamily="34" charset="0"/>
              <a:buChar char="•"/>
            </a:pPr>
            <a:r>
              <a:rPr lang="en-US" altLang="zh-TW" sz="2400" dirty="0">
                <a:solidFill>
                  <a:srgbClr val="000000"/>
                </a:solidFill>
              </a:rPr>
              <a:t>The meta-analysis results showed that </a:t>
            </a:r>
            <a:r>
              <a:rPr lang="en-US" altLang="zh-TW" sz="2400" dirty="0" smtClean="0">
                <a:solidFill>
                  <a:srgbClr val="000000"/>
                </a:solidFill>
              </a:rPr>
              <a:t>corticosteroid</a:t>
            </a:r>
            <a:r>
              <a:rPr lang="zh-TW" altLang="en-US" sz="2400" dirty="0" smtClean="0">
                <a:solidFill>
                  <a:srgbClr val="000000"/>
                </a:solidFill>
              </a:rPr>
              <a:t> </a:t>
            </a:r>
            <a:r>
              <a:rPr lang="en-US" altLang="zh-TW" sz="2400" dirty="0" smtClean="0">
                <a:solidFill>
                  <a:srgbClr val="000000"/>
                </a:solidFill>
              </a:rPr>
              <a:t>therapy </a:t>
            </a:r>
            <a:r>
              <a:rPr lang="en-US" altLang="zh-TW" sz="2400" dirty="0">
                <a:solidFill>
                  <a:srgbClr val="000000"/>
                </a:solidFill>
              </a:rPr>
              <a:t>was associated with significantly higher mortality (OR 1.53, 95% CI [1.16, 2.01]) and incidence of</a:t>
            </a:r>
            <a:r>
              <a:rPr lang="zh-TW" altLang="en-US" sz="2400" dirty="0">
                <a:solidFill>
                  <a:srgbClr val="000000"/>
                </a:solidFill>
              </a:rPr>
              <a:t> </a:t>
            </a:r>
            <a:r>
              <a:rPr lang="en-US" altLang="zh-TW" sz="2400" dirty="0">
                <a:solidFill>
                  <a:srgbClr val="000000"/>
                </a:solidFill>
              </a:rPr>
              <a:t>nosocomial infection (OR 3.15, 95% CI [1.54, 6.45]) </a:t>
            </a:r>
            <a:r>
              <a:rPr lang="en-US" altLang="zh-TW" sz="2400" dirty="0" smtClean="0">
                <a:solidFill>
                  <a:srgbClr val="000000"/>
                </a:solidFill>
              </a:rPr>
              <a:t/>
            </a:r>
            <a:br>
              <a:rPr lang="en-US" altLang="zh-TW" sz="2400" dirty="0" smtClean="0">
                <a:solidFill>
                  <a:srgbClr val="000000"/>
                </a:solidFill>
              </a:rPr>
            </a:br>
            <a:endParaRPr lang="en-US" altLang="zh-TW" sz="2400" dirty="0">
              <a:solidFill>
                <a:srgbClr val="000000"/>
              </a:solidFill>
            </a:endParaRPr>
          </a:p>
          <a:p>
            <a:pPr marL="285750" indent="-285750">
              <a:buFont typeface="Arial" panose="020B0604020202020204" pitchFamily="34" charset="0"/>
              <a:buChar char="•"/>
            </a:pPr>
            <a:r>
              <a:rPr lang="en-US" altLang="zh-TW" sz="2400" dirty="0">
                <a:solidFill>
                  <a:srgbClr val="000000"/>
                </a:solidFill>
              </a:rPr>
              <a:t>Current data do </a:t>
            </a:r>
            <a:r>
              <a:rPr lang="en-US" altLang="zh-TW" sz="2400" dirty="0">
                <a:solidFill>
                  <a:srgbClr val="C00000"/>
                </a:solidFill>
              </a:rPr>
              <a:t>not support the routine use of corticosteroids</a:t>
            </a:r>
            <a:r>
              <a:rPr lang="en-US" altLang="zh-TW" sz="2400" dirty="0">
                <a:solidFill>
                  <a:srgbClr val="000000"/>
                </a:solidFill>
              </a:rPr>
              <a:t> in patients with influenza severe</a:t>
            </a:r>
            <a:br>
              <a:rPr lang="en-US" altLang="zh-TW" sz="2400" dirty="0">
                <a:solidFill>
                  <a:srgbClr val="000000"/>
                </a:solidFill>
              </a:rPr>
            </a:br>
            <a:r>
              <a:rPr lang="en-US" altLang="zh-TW" sz="2400" dirty="0">
                <a:solidFill>
                  <a:srgbClr val="000000"/>
                </a:solidFill>
              </a:rPr>
              <a:t>pneumonia or ARDS. </a:t>
            </a:r>
            <a:r>
              <a:rPr lang="en-US" altLang="zh-TW" b="1" dirty="0">
                <a:solidFill>
                  <a:srgbClr val="000000"/>
                </a:solidFill>
                <a:latin typeface="Corbel-Bold"/>
              </a:rPr>
              <a:t/>
            </a:r>
            <a:br>
              <a:rPr lang="en-US" altLang="zh-TW" b="1" dirty="0">
                <a:solidFill>
                  <a:srgbClr val="000000"/>
                </a:solidFill>
                <a:latin typeface="Corbel-Bold"/>
              </a:rPr>
            </a:br>
            <a:r>
              <a:rPr lang="en-US" altLang="zh-TW" dirty="0"/>
              <a:t/>
            </a:r>
            <a:br>
              <a:rPr lang="en-US" altLang="zh-TW" dirty="0"/>
            </a:br>
            <a:endParaRPr lang="zh-TW" altLang="en-US" dirty="0"/>
          </a:p>
        </p:txBody>
      </p:sp>
    </p:spTree>
    <p:extLst>
      <p:ext uri="{BB962C8B-B14F-4D97-AF65-F5344CB8AC3E}">
        <p14:creationId xmlns:p14="http://schemas.microsoft.com/office/powerpoint/2010/main" val="23190401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latin typeface="微軟正黑體" panose="020B0604030504040204" pitchFamily="34" charset="-120"/>
                <a:ea typeface="微軟正黑體" panose="020B0604030504040204" pitchFamily="34" charset="-120"/>
              </a:rPr>
              <a:t>Co-infections </a:t>
            </a:r>
            <a:r>
              <a:rPr lang="en-US" altLang="zh-TW" dirty="0">
                <a:latin typeface="微軟正黑體" panose="020B0604030504040204" pitchFamily="34" charset="-120"/>
                <a:ea typeface="微軟正黑體" panose="020B0604030504040204" pitchFamily="34" charset="-120"/>
              </a:rPr>
              <a:t>with Influenza </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p:txBody>
          <a:bodyPr/>
          <a:lstStyle/>
          <a:p>
            <a:pPr>
              <a:lnSpc>
                <a:spcPct val="100000"/>
              </a:lnSpc>
            </a:pPr>
            <a:r>
              <a:rPr lang="en-US" altLang="zh-TW" dirty="0" smtClean="0"/>
              <a:t>Bacterial </a:t>
            </a:r>
            <a:r>
              <a:rPr lang="en-US" altLang="zh-TW" dirty="0"/>
              <a:t>pneumonia-  </a:t>
            </a:r>
            <a:r>
              <a:rPr lang="en-US" altLang="zh-TW" i="1" dirty="0"/>
              <a:t>S. </a:t>
            </a:r>
            <a:r>
              <a:rPr lang="en-US" altLang="zh-TW" i="1" dirty="0" err="1"/>
              <a:t>pneumoniae</a:t>
            </a:r>
            <a:r>
              <a:rPr lang="en-US" altLang="zh-TW" i="1" dirty="0"/>
              <a:t> , Staphylococcus aureus  </a:t>
            </a:r>
          </a:p>
          <a:p>
            <a:pPr>
              <a:lnSpc>
                <a:spcPct val="100000"/>
              </a:lnSpc>
            </a:pPr>
            <a:r>
              <a:rPr lang="en-US" altLang="zh-TW" dirty="0" smtClean="0"/>
              <a:t>Invasive </a:t>
            </a:r>
            <a:r>
              <a:rPr lang="en-US" altLang="zh-TW" b="1" dirty="0" err="1" smtClean="0"/>
              <a:t>Aspergillosis</a:t>
            </a:r>
            <a:endParaRPr lang="en-US" altLang="zh-TW" b="1" dirty="0" smtClean="0"/>
          </a:p>
          <a:p>
            <a:pPr>
              <a:lnSpc>
                <a:spcPct val="100000"/>
              </a:lnSpc>
            </a:pPr>
            <a:r>
              <a:rPr lang="en-US" altLang="zh-TW" dirty="0" smtClean="0">
                <a:solidFill>
                  <a:srgbClr val="C00000"/>
                </a:solidFill>
              </a:rPr>
              <a:t>SARS-CoV-2</a:t>
            </a:r>
            <a:br>
              <a:rPr lang="en-US" altLang="zh-TW" dirty="0" smtClean="0">
                <a:solidFill>
                  <a:srgbClr val="C00000"/>
                </a:solidFill>
              </a:rPr>
            </a:br>
            <a:r>
              <a:rPr lang="en-US" altLang="zh-TW" dirty="0" smtClean="0"/>
              <a:t>- </a:t>
            </a:r>
            <a:r>
              <a:rPr lang="en-US" altLang="zh-TW" dirty="0"/>
              <a:t>Influenza and COVID-19 have </a:t>
            </a:r>
            <a:r>
              <a:rPr lang="en-US" altLang="zh-TW" b="1" dirty="0"/>
              <a:t>overlapping</a:t>
            </a:r>
            <a:r>
              <a:rPr lang="en-US" altLang="zh-TW" dirty="0"/>
              <a:t> signs and </a:t>
            </a:r>
            <a:r>
              <a:rPr lang="en-US" altLang="zh-TW" dirty="0" smtClean="0"/>
              <a:t>symptoms</a:t>
            </a:r>
            <a:br>
              <a:rPr lang="en-US" altLang="zh-TW" dirty="0" smtClean="0"/>
            </a:br>
            <a:r>
              <a:rPr lang="en-US" altLang="zh-TW" dirty="0" smtClean="0"/>
              <a:t>- Co-infection </a:t>
            </a:r>
            <a:r>
              <a:rPr lang="en-US" altLang="zh-TW" dirty="0"/>
              <a:t>should be considered, particularly in hospitalized patients with severe respiratory </a:t>
            </a:r>
            <a:r>
              <a:rPr lang="en-US" altLang="zh-TW" dirty="0" smtClean="0"/>
              <a:t>disease</a:t>
            </a:r>
            <a:r>
              <a:rPr lang="en-US" altLang="zh-TW" dirty="0"/>
              <a:t/>
            </a:r>
            <a:br>
              <a:rPr lang="en-US" altLang="zh-TW" dirty="0"/>
            </a:br>
            <a:r>
              <a:rPr lang="en-US" altLang="zh-TW" dirty="0" smtClean="0"/>
              <a:t>-</a:t>
            </a:r>
            <a:r>
              <a:rPr lang="en-US" altLang="zh-TW" b="1" dirty="0"/>
              <a:t>Testing</a:t>
            </a:r>
            <a:r>
              <a:rPr lang="en-US" altLang="zh-TW" dirty="0" smtClean="0"/>
              <a:t> </a:t>
            </a:r>
            <a:r>
              <a:rPr lang="en-US" altLang="zh-TW" dirty="0"/>
              <a:t> can help </a:t>
            </a:r>
            <a:r>
              <a:rPr lang="en-US" altLang="zh-TW" dirty="0" smtClean="0"/>
              <a:t>distinguish; </a:t>
            </a:r>
            <a:r>
              <a:rPr lang="en-US" altLang="zh-TW" dirty="0"/>
              <a:t>positive SARS-CoV-2 test result does not preclude influenza virus infection</a:t>
            </a:r>
          </a:p>
          <a:p>
            <a:endParaRPr lang="zh-TW" altLang="en-US" dirty="0"/>
          </a:p>
        </p:txBody>
      </p:sp>
      <p:sp>
        <p:nvSpPr>
          <p:cNvPr id="5" name="矩形 4"/>
          <p:cNvSpPr/>
          <p:nvPr/>
        </p:nvSpPr>
        <p:spPr>
          <a:xfrm>
            <a:off x="7840716" y="6488668"/>
            <a:ext cx="4459811" cy="369332"/>
          </a:xfrm>
          <a:prstGeom prst="rect">
            <a:avLst/>
          </a:prstGeom>
        </p:spPr>
        <p:txBody>
          <a:bodyPr wrap="none">
            <a:spAutoFit/>
          </a:bodyPr>
          <a:lstStyle/>
          <a:p>
            <a:r>
              <a:rPr lang="zh-TW" altLang="en-US" dirty="0">
                <a:solidFill>
                  <a:srgbClr val="222222"/>
                </a:solidFill>
                <a:latin typeface="微軟正黑體" panose="020B0604030504040204" pitchFamily="34" charset="-120"/>
                <a:ea typeface="微軟正黑體" panose="020B0604030504040204" pitchFamily="34" charset="-120"/>
              </a:rPr>
              <a:t>Clin Infect Dis. 2020 Jan 2;70(2):349-350</a:t>
            </a:r>
          </a:p>
        </p:txBody>
      </p:sp>
      <p:sp>
        <p:nvSpPr>
          <p:cNvPr id="6" name="矩形 5"/>
          <p:cNvSpPr/>
          <p:nvPr/>
        </p:nvSpPr>
        <p:spPr>
          <a:xfrm>
            <a:off x="9372600" y="6113091"/>
            <a:ext cx="7251700" cy="369332"/>
          </a:xfrm>
          <a:prstGeom prst="rect">
            <a:avLst/>
          </a:prstGeom>
        </p:spPr>
        <p:txBody>
          <a:bodyPr wrap="square">
            <a:spAutoFit/>
          </a:bodyPr>
          <a:lstStyle/>
          <a:p>
            <a:r>
              <a:rPr lang="en-US" altLang="zh-TW" dirty="0" smtClean="0">
                <a:solidFill>
                  <a:srgbClr val="222222"/>
                </a:solidFill>
                <a:latin typeface="微軟正黑體" panose="020B0604030504040204" pitchFamily="34" charset="-120"/>
                <a:ea typeface="微軟正黑體" panose="020B0604030504040204" pitchFamily="34" charset="-120"/>
              </a:rPr>
              <a:t>CDC, </a:t>
            </a:r>
            <a:r>
              <a:rPr lang="zh-TW" altLang="en-US" dirty="0" smtClean="0">
                <a:solidFill>
                  <a:srgbClr val="222222"/>
                </a:solidFill>
                <a:latin typeface="微軟正黑體" panose="020B0604030504040204" pitchFamily="34" charset="-120"/>
                <a:ea typeface="微軟正黑體" panose="020B0604030504040204" pitchFamily="34" charset="-120"/>
              </a:rPr>
              <a:t>NCIRD, </a:t>
            </a:r>
            <a:r>
              <a:rPr lang="zh-TW" altLang="en-US" dirty="0">
                <a:solidFill>
                  <a:srgbClr val="222222"/>
                </a:solidFill>
                <a:latin typeface="微軟正黑體" panose="020B0604030504040204" pitchFamily="34" charset="-120"/>
                <a:ea typeface="微軟正黑體" panose="020B0604030504040204" pitchFamily="34" charset="-120"/>
              </a:rPr>
              <a:t>May 6, 2021</a:t>
            </a:r>
          </a:p>
        </p:txBody>
      </p:sp>
    </p:spTree>
    <p:extLst>
      <p:ext uri="{BB962C8B-B14F-4D97-AF65-F5344CB8AC3E}">
        <p14:creationId xmlns:p14="http://schemas.microsoft.com/office/powerpoint/2010/main" val="423918053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smtClean="0"/>
              <a:t>Coinfection </a:t>
            </a:r>
            <a:r>
              <a:rPr lang="en-US" altLang="zh-TW" sz="4000" dirty="0"/>
              <a:t>with other respiratory viruses in SARS‐CoV‐2 positive dead patients</a:t>
            </a:r>
            <a:endParaRPr lang="zh-TW" altLang="en-US" sz="4000" dirty="0"/>
          </a:p>
        </p:txBody>
      </p:sp>
      <p:pic>
        <p:nvPicPr>
          <p:cNvPr id="4" name="圖片 3"/>
          <p:cNvPicPr>
            <a:picLocks noChangeAspect="1"/>
          </p:cNvPicPr>
          <p:nvPr/>
        </p:nvPicPr>
        <p:blipFill>
          <a:blip r:embed="rId4"/>
          <a:stretch>
            <a:fillRect/>
          </a:stretch>
        </p:blipFill>
        <p:spPr>
          <a:xfrm>
            <a:off x="12502495" y="1582942"/>
            <a:ext cx="7180864" cy="4468879"/>
          </a:xfrm>
          <a:prstGeom prst="rect">
            <a:avLst/>
          </a:prstGeom>
        </p:spPr>
      </p:pic>
      <p:graphicFrame>
        <p:nvGraphicFramePr>
          <p:cNvPr id="5" name="物件 4"/>
          <p:cNvGraphicFramePr>
            <a:graphicFrameLocks noChangeAspect="1"/>
          </p:cNvGraphicFramePr>
          <p:nvPr>
            <p:extLst>
              <p:ext uri="{D42A27DB-BD31-4B8C-83A1-F6EECF244321}">
                <p14:modId xmlns:p14="http://schemas.microsoft.com/office/powerpoint/2010/main" val="3686046440"/>
              </p:ext>
            </p:extLst>
          </p:nvPr>
        </p:nvGraphicFramePr>
        <p:xfrm>
          <a:off x="2120309" y="2054331"/>
          <a:ext cx="7041967" cy="4398895"/>
        </p:xfrm>
        <a:graphic>
          <a:graphicData uri="http://schemas.openxmlformats.org/presentationml/2006/ole">
            <mc:AlternateContent xmlns:mc="http://schemas.openxmlformats.org/markup-compatibility/2006">
              <mc:Choice xmlns:v="urn:schemas-microsoft-com:vml" Requires="v">
                <p:oleObj spid="_x0000_s4126" name="點陣圖影像" r:id="rId5" imgW="4788000" imgH="2990880" progId="Paint.Picture">
                  <p:embed/>
                </p:oleObj>
              </mc:Choice>
              <mc:Fallback>
                <p:oleObj name="點陣圖影像" r:id="rId5" imgW="4788000" imgH="2990880" progId="Paint.Picture">
                  <p:embed/>
                  <p:pic>
                    <p:nvPicPr>
                      <p:cNvPr id="0" name=""/>
                      <p:cNvPicPr/>
                      <p:nvPr/>
                    </p:nvPicPr>
                    <p:blipFill>
                      <a:blip r:embed="rId6"/>
                      <a:stretch>
                        <a:fillRect/>
                      </a:stretch>
                    </p:blipFill>
                    <p:spPr>
                      <a:xfrm>
                        <a:off x="2120309" y="2054331"/>
                        <a:ext cx="7041967" cy="4398895"/>
                      </a:xfrm>
                      <a:prstGeom prst="rect">
                        <a:avLst/>
                      </a:prstGeom>
                    </p:spPr>
                  </p:pic>
                </p:oleObj>
              </mc:Fallback>
            </mc:AlternateContent>
          </a:graphicData>
        </a:graphic>
      </p:graphicFrame>
      <p:pic>
        <p:nvPicPr>
          <p:cNvPr id="4104" name="Picture 8" descr="Round icon. Download flag icon of Iran at PNG form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3423" y="774964"/>
            <a:ext cx="1077304" cy="80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26031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ChangeAspect="1"/>
          </p:cNvPicPr>
          <p:nvPr/>
        </p:nvPicPr>
        <p:blipFill>
          <a:blip r:embed="rId2"/>
          <a:stretch>
            <a:fillRect/>
          </a:stretch>
        </p:blipFill>
        <p:spPr>
          <a:xfrm>
            <a:off x="1168922" y="1002953"/>
            <a:ext cx="10327932" cy="4843043"/>
          </a:xfrm>
          <a:prstGeom prst="rect">
            <a:avLst/>
          </a:prstGeom>
        </p:spPr>
      </p:pic>
      <p:sp>
        <p:nvSpPr>
          <p:cNvPr id="5" name="文字方塊 4"/>
          <p:cNvSpPr txBox="1"/>
          <p:nvPr/>
        </p:nvSpPr>
        <p:spPr>
          <a:xfrm>
            <a:off x="7528560" y="6488669"/>
            <a:ext cx="4958080"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圖片來源</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疾病管制署</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流感併發重症核心教材</a:t>
            </a:r>
          </a:p>
        </p:txBody>
      </p:sp>
    </p:spTree>
    <p:extLst>
      <p:ext uri="{BB962C8B-B14F-4D97-AF65-F5344CB8AC3E}">
        <p14:creationId xmlns:p14="http://schemas.microsoft.com/office/powerpoint/2010/main" val="195100581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6008" y="-6"/>
            <a:ext cx="10515600" cy="904312"/>
          </a:xfrm>
        </p:spPr>
        <p:txBody>
          <a:bodyPr>
            <a:normAutofit/>
          </a:bodyPr>
          <a:lstStyle/>
          <a:p>
            <a:r>
              <a:rPr lang="en-US" altLang="zh-TW" sz="3600" dirty="0" smtClean="0"/>
              <a:t>Co-infected COVID-19 and Influenza</a:t>
            </a:r>
            <a:endParaRPr lang="zh-TW" altLang="en-US" sz="3600" dirty="0"/>
          </a:p>
        </p:txBody>
      </p:sp>
      <p:sp>
        <p:nvSpPr>
          <p:cNvPr id="5" name="文字方塊 4"/>
          <p:cNvSpPr txBox="1"/>
          <p:nvPr/>
        </p:nvSpPr>
        <p:spPr>
          <a:xfrm>
            <a:off x="1466008" y="904310"/>
            <a:ext cx="3634450" cy="369332"/>
          </a:xfrm>
          <a:prstGeom prst="rect">
            <a:avLst/>
          </a:prstGeom>
          <a:noFill/>
        </p:spPr>
        <p:txBody>
          <a:bodyPr wrap="square" rtlCol="0">
            <a:spAutoFit/>
          </a:bodyPr>
          <a:lstStyle/>
          <a:p>
            <a:r>
              <a:rPr lang="en-US" altLang="zh-TW" dirty="0" smtClean="0"/>
              <a:t>11 prevalence studies, 3070 patients </a:t>
            </a:r>
            <a:endParaRPr lang="zh-TW" altLang="en-US" dirty="0"/>
          </a:p>
        </p:txBody>
      </p:sp>
      <p:grpSp>
        <p:nvGrpSpPr>
          <p:cNvPr id="10" name="群組 9"/>
          <p:cNvGrpSpPr/>
          <p:nvPr/>
        </p:nvGrpSpPr>
        <p:grpSpPr>
          <a:xfrm>
            <a:off x="1504882" y="1216297"/>
            <a:ext cx="8565091" cy="5334513"/>
            <a:chOff x="845127" y="1818641"/>
            <a:chExt cx="7181742" cy="4438300"/>
          </a:xfrm>
        </p:grpSpPr>
        <p:pic>
          <p:nvPicPr>
            <p:cNvPr id="4" name="圖片 3"/>
            <p:cNvPicPr>
              <a:picLocks noChangeAspect="1"/>
            </p:cNvPicPr>
            <p:nvPr/>
          </p:nvPicPr>
          <p:blipFill rotWithShape="1">
            <a:blip r:embed="rId3"/>
            <a:srcRect r="74744"/>
            <a:stretch/>
          </p:blipFill>
          <p:spPr>
            <a:xfrm>
              <a:off x="845127" y="1818644"/>
              <a:ext cx="2592554" cy="4438297"/>
            </a:xfrm>
            <a:prstGeom prst="rect">
              <a:avLst/>
            </a:prstGeom>
          </p:spPr>
        </p:pic>
        <p:pic>
          <p:nvPicPr>
            <p:cNvPr id="6" name="圖片 5"/>
            <p:cNvPicPr>
              <a:picLocks noChangeAspect="1"/>
            </p:cNvPicPr>
            <p:nvPr/>
          </p:nvPicPr>
          <p:blipFill rotWithShape="1">
            <a:blip r:embed="rId3"/>
            <a:srcRect l="36738" r="48153"/>
            <a:stretch/>
          </p:blipFill>
          <p:spPr>
            <a:xfrm>
              <a:off x="3437681" y="1818643"/>
              <a:ext cx="1551009" cy="4438297"/>
            </a:xfrm>
            <a:prstGeom prst="rect">
              <a:avLst/>
            </a:prstGeom>
          </p:spPr>
        </p:pic>
        <p:pic>
          <p:nvPicPr>
            <p:cNvPr id="7" name="圖片 6"/>
            <p:cNvPicPr>
              <a:picLocks noChangeAspect="1"/>
            </p:cNvPicPr>
            <p:nvPr/>
          </p:nvPicPr>
          <p:blipFill rotWithShape="1">
            <a:blip r:embed="rId3"/>
            <a:srcRect l="56114" r="33512"/>
            <a:stretch/>
          </p:blipFill>
          <p:spPr>
            <a:xfrm>
              <a:off x="4965364" y="1818642"/>
              <a:ext cx="1064871" cy="4438297"/>
            </a:xfrm>
            <a:prstGeom prst="rect">
              <a:avLst/>
            </a:prstGeom>
          </p:spPr>
        </p:pic>
        <p:pic>
          <p:nvPicPr>
            <p:cNvPr id="8" name="圖片 7"/>
            <p:cNvPicPr>
              <a:picLocks noChangeAspect="1"/>
            </p:cNvPicPr>
            <p:nvPr/>
          </p:nvPicPr>
          <p:blipFill rotWithShape="1">
            <a:blip r:embed="rId3"/>
            <a:srcRect l="73915" r="15260"/>
            <a:stretch/>
          </p:blipFill>
          <p:spPr>
            <a:xfrm>
              <a:off x="6031631" y="1818641"/>
              <a:ext cx="1111169" cy="4438297"/>
            </a:xfrm>
            <a:prstGeom prst="rect">
              <a:avLst/>
            </a:prstGeom>
          </p:spPr>
        </p:pic>
        <p:pic>
          <p:nvPicPr>
            <p:cNvPr id="9" name="圖片 8"/>
            <p:cNvPicPr>
              <a:picLocks noChangeAspect="1"/>
            </p:cNvPicPr>
            <p:nvPr/>
          </p:nvPicPr>
          <p:blipFill rotWithShape="1">
            <a:blip r:embed="rId3"/>
            <a:srcRect l="91108" r="210"/>
            <a:stretch/>
          </p:blipFill>
          <p:spPr>
            <a:xfrm>
              <a:off x="7135618" y="1818641"/>
              <a:ext cx="891251" cy="4438297"/>
            </a:xfrm>
            <a:prstGeom prst="rect">
              <a:avLst/>
            </a:prstGeom>
          </p:spPr>
        </p:pic>
      </p:grpSp>
      <p:sp>
        <p:nvSpPr>
          <p:cNvPr id="11" name="矩形 10"/>
          <p:cNvSpPr/>
          <p:nvPr/>
        </p:nvSpPr>
        <p:spPr>
          <a:xfrm>
            <a:off x="4849792" y="1989324"/>
            <a:ext cx="1064870" cy="41668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849792" y="2748255"/>
            <a:ext cx="1064870" cy="43078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849792" y="5887012"/>
            <a:ext cx="1064870" cy="43078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9262993" y="6550810"/>
            <a:ext cx="2929007" cy="369332"/>
          </a:xfrm>
          <a:prstGeom prst="rect">
            <a:avLst/>
          </a:prstGeom>
        </p:spPr>
        <p:txBody>
          <a:bodyPr wrap="none">
            <a:spAutoFit/>
          </a:bodyPr>
          <a:lstStyle/>
          <a:p>
            <a:r>
              <a:rPr lang="zh-TW" altLang="en-US" dirty="0"/>
              <a:t>M Dadashi</a:t>
            </a:r>
            <a:r>
              <a:rPr lang="zh-TW" altLang="en-US" dirty="0" smtClean="0"/>
              <a:t>. </a:t>
            </a:r>
            <a:r>
              <a:rPr lang="zh-TW" altLang="en-US" dirty="0"/>
              <a:t>2021; 8: 681469.</a:t>
            </a:r>
          </a:p>
        </p:txBody>
      </p:sp>
      <p:pic>
        <p:nvPicPr>
          <p:cNvPr id="15" name="圖片 14"/>
          <p:cNvPicPr>
            <a:picLocks noChangeAspect="1"/>
          </p:cNvPicPr>
          <p:nvPr/>
        </p:nvPicPr>
        <p:blipFill>
          <a:blip r:embed="rId4"/>
          <a:stretch>
            <a:fillRect/>
          </a:stretch>
        </p:blipFill>
        <p:spPr>
          <a:xfrm>
            <a:off x="12329931" y="-24988"/>
            <a:ext cx="4956720" cy="4445311"/>
          </a:xfrm>
          <a:prstGeom prst="rect">
            <a:avLst/>
          </a:prstGeom>
        </p:spPr>
      </p:pic>
      <p:pic>
        <p:nvPicPr>
          <p:cNvPr id="16" name="圖片 15"/>
          <p:cNvPicPr>
            <a:picLocks noChangeAspect="1"/>
          </p:cNvPicPr>
          <p:nvPr/>
        </p:nvPicPr>
        <p:blipFill>
          <a:blip r:embed="rId5"/>
          <a:stretch>
            <a:fillRect/>
          </a:stretch>
        </p:blipFill>
        <p:spPr>
          <a:xfrm>
            <a:off x="12329931" y="1588331"/>
            <a:ext cx="4956720" cy="5268463"/>
          </a:xfrm>
          <a:prstGeom prst="rect">
            <a:avLst/>
          </a:prstGeom>
        </p:spPr>
      </p:pic>
    </p:spTree>
    <p:extLst>
      <p:ext uri="{BB962C8B-B14F-4D97-AF65-F5344CB8AC3E}">
        <p14:creationId xmlns:p14="http://schemas.microsoft.com/office/powerpoint/2010/main" val="352913488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335669" y="365760"/>
            <a:ext cx="9541059" cy="6116063"/>
          </a:xfrm>
          <a:prstGeom prst="rect">
            <a:avLst/>
          </a:prstGeom>
        </p:spPr>
      </p:pic>
      <p:sp>
        <p:nvSpPr>
          <p:cNvPr id="6" name="矩形 5"/>
          <p:cNvSpPr/>
          <p:nvPr/>
        </p:nvSpPr>
        <p:spPr>
          <a:xfrm>
            <a:off x="7867996" y="6488668"/>
            <a:ext cx="4324004" cy="369332"/>
          </a:xfrm>
          <a:prstGeom prst="rect">
            <a:avLst/>
          </a:prstGeom>
        </p:spPr>
        <p:txBody>
          <a:bodyPr wrap="none">
            <a:spAutoFit/>
          </a:bodyPr>
          <a:lstStyle/>
          <a:p>
            <a:r>
              <a:rPr lang="zh-TW" altLang="en-US" dirty="0"/>
              <a:t>Lancet. 2022 Apr 16;399(10334):1463-1464.</a:t>
            </a:r>
          </a:p>
        </p:txBody>
      </p:sp>
      <p:sp>
        <p:nvSpPr>
          <p:cNvPr id="7" name="矩形 6"/>
          <p:cNvSpPr/>
          <p:nvPr/>
        </p:nvSpPr>
        <p:spPr>
          <a:xfrm>
            <a:off x="1423449" y="0"/>
            <a:ext cx="3956468" cy="369332"/>
          </a:xfrm>
          <a:prstGeom prst="rect">
            <a:avLst/>
          </a:prstGeom>
        </p:spPr>
        <p:txBody>
          <a:bodyPr wrap="none">
            <a:spAutoFit/>
          </a:bodyPr>
          <a:lstStyle/>
          <a:p>
            <a:r>
              <a:rPr lang="en-US" altLang="zh-TW" dirty="0" smtClean="0"/>
              <a:t>6965 </a:t>
            </a:r>
            <a:r>
              <a:rPr lang="zh-TW" altLang="en-US" dirty="0" smtClean="0"/>
              <a:t>adults </a:t>
            </a:r>
            <a:r>
              <a:rPr lang="en-US" altLang="zh-TW" dirty="0" smtClean="0"/>
              <a:t>infected with COVID-19</a:t>
            </a:r>
            <a:r>
              <a:rPr lang="zh-TW" altLang="en-US" dirty="0" smtClean="0"/>
              <a:t>, UK </a:t>
            </a:r>
            <a:endParaRPr lang="zh-TW" altLang="en-US" dirty="0"/>
          </a:p>
        </p:txBody>
      </p:sp>
      <p:pic>
        <p:nvPicPr>
          <p:cNvPr id="2051" name="Picture 3" descr="Premium Vector | United kingdom flag button. uk flag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7832" y="184666"/>
            <a:ext cx="990514" cy="83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49824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45127" y="156742"/>
            <a:ext cx="10515600" cy="1325562"/>
          </a:xfrm>
        </p:spPr>
        <p:txBody>
          <a:bodyPr>
            <a:normAutofit/>
          </a:bodyPr>
          <a:lstStyle/>
          <a:p>
            <a:r>
              <a:rPr lang="en-US" altLang="zh-TW" sz="3600" dirty="0" smtClean="0"/>
              <a:t>Treatment and clinical outcome in co-infected cases </a:t>
            </a:r>
            <a:endParaRPr lang="zh-TW" altLang="en-US" sz="3600" dirty="0"/>
          </a:p>
        </p:txBody>
      </p:sp>
      <p:sp>
        <p:nvSpPr>
          <p:cNvPr id="5" name="矩形 4"/>
          <p:cNvSpPr/>
          <p:nvPr/>
        </p:nvSpPr>
        <p:spPr>
          <a:xfrm>
            <a:off x="9147640" y="6488668"/>
            <a:ext cx="3044360" cy="369332"/>
          </a:xfrm>
          <a:prstGeom prst="rect">
            <a:avLst/>
          </a:prstGeom>
        </p:spPr>
        <p:txBody>
          <a:bodyPr wrap="none">
            <a:spAutoFit/>
          </a:bodyPr>
          <a:lstStyle/>
          <a:p>
            <a:r>
              <a:rPr lang="en-US" altLang="zh-TW" dirty="0">
                <a:solidFill>
                  <a:srgbClr val="222222"/>
                </a:solidFill>
                <a:latin typeface="微軟正黑體" panose="020B0604030504040204" pitchFamily="34" charset="-120"/>
                <a:ea typeface="微軟正黑體" panose="020B0604030504040204" pitchFamily="34" charset="-120"/>
              </a:rPr>
              <a:t>R Ali. </a:t>
            </a:r>
            <a:r>
              <a:rPr lang="en-US" altLang="zh-TW" dirty="0" err="1">
                <a:solidFill>
                  <a:srgbClr val="222222"/>
                </a:solidFill>
                <a:latin typeface="微軟正黑體" panose="020B0604030504040204" pitchFamily="34" charset="-120"/>
                <a:ea typeface="微軟正黑體" panose="020B0604030504040204" pitchFamily="34" charset="-120"/>
              </a:rPr>
              <a:t>Cureus</a:t>
            </a:r>
            <a:r>
              <a:rPr lang="en-US" altLang="zh-TW" dirty="0">
                <a:solidFill>
                  <a:srgbClr val="222222"/>
                </a:solidFill>
                <a:latin typeface="微軟正黑體" panose="020B0604030504040204" pitchFamily="34" charset="-120"/>
                <a:ea typeface="微軟正黑體" panose="020B0604030504040204" pitchFamily="34" charset="-120"/>
              </a:rPr>
              <a:t> </a:t>
            </a:r>
            <a:r>
              <a:rPr lang="en-US" altLang="zh-TW" dirty="0">
                <a:solidFill>
                  <a:srgbClr val="222222"/>
                </a:solidFill>
                <a:latin typeface="微軟正黑體" panose="020B0604030504040204" pitchFamily="34" charset="-120"/>
                <a:ea typeface="微軟正黑體" panose="020B0604030504040204" pitchFamily="34" charset="-120"/>
              </a:rPr>
              <a:t>13(8): e17597</a:t>
            </a:r>
            <a:endParaRPr lang="zh-TW" altLang="en-US" dirty="0">
              <a:solidFill>
                <a:srgbClr val="222222"/>
              </a:solidFill>
              <a:latin typeface="微軟正黑體" panose="020B0604030504040204" pitchFamily="34" charset="-120"/>
              <a:ea typeface="微軟正黑體" panose="020B0604030504040204" pitchFamily="34" charset="-120"/>
            </a:endParaRPr>
          </a:p>
        </p:txBody>
      </p:sp>
      <p:pic>
        <p:nvPicPr>
          <p:cNvPr id="3074" name="Picture 2" descr="United states of america - Free flags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5016" y="867160"/>
            <a:ext cx="684944" cy="6849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群組 6"/>
          <p:cNvGrpSpPr/>
          <p:nvPr/>
        </p:nvGrpSpPr>
        <p:grpSpPr>
          <a:xfrm>
            <a:off x="704326" y="1783949"/>
            <a:ext cx="10797202" cy="3829771"/>
            <a:chOff x="563525" y="1621904"/>
            <a:chExt cx="10797202" cy="3829771"/>
          </a:xfrm>
        </p:grpSpPr>
        <p:pic>
          <p:nvPicPr>
            <p:cNvPr id="4" name="圖片 3"/>
            <p:cNvPicPr>
              <a:picLocks noChangeAspect="1"/>
            </p:cNvPicPr>
            <p:nvPr/>
          </p:nvPicPr>
          <p:blipFill rotWithShape="1">
            <a:blip r:embed="rId4"/>
            <a:srcRect b="12438"/>
            <a:stretch/>
          </p:blipFill>
          <p:spPr>
            <a:xfrm>
              <a:off x="563525" y="1621904"/>
              <a:ext cx="10797202" cy="3829771"/>
            </a:xfrm>
            <a:prstGeom prst="rect">
              <a:avLst/>
            </a:prstGeom>
          </p:spPr>
        </p:pic>
        <p:sp>
          <p:nvSpPr>
            <p:cNvPr id="6" name="矩形 5"/>
            <p:cNvSpPr/>
            <p:nvPr/>
          </p:nvSpPr>
          <p:spPr>
            <a:xfrm>
              <a:off x="845127" y="2796342"/>
              <a:ext cx="2557830" cy="324092"/>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err="1" smtClean="0">
                  <a:solidFill>
                    <a:schemeClr val="tx1"/>
                  </a:solidFill>
                </a:rPr>
                <a:t>Oseltamivir</a:t>
              </a:r>
              <a:endParaRPr lang="zh-TW" altLang="en-US" dirty="0">
                <a:solidFill>
                  <a:schemeClr val="tx1"/>
                </a:solidFill>
              </a:endParaRPr>
            </a:p>
          </p:txBody>
        </p:sp>
        <p:sp>
          <p:nvSpPr>
            <p:cNvPr id="8" name="矩形 7"/>
            <p:cNvSpPr/>
            <p:nvPr/>
          </p:nvSpPr>
          <p:spPr>
            <a:xfrm>
              <a:off x="845127" y="3567486"/>
              <a:ext cx="2557830" cy="324092"/>
            </a:xfrm>
            <a:prstGeom prst="rect">
              <a:avLst/>
            </a:prstGeom>
            <a:solidFill>
              <a:schemeClr val="bg1"/>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err="1" smtClean="0">
                  <a:solidFill>
                    <a:schemeClr val="tx1"/>
                  </a:solidFill>
                </a:rPr>
                <a:t>Remdesivir</a:t>
              </a:r>
              <a:endParaRPr lang="zh-TW" altLang="en-US" dirty="0">
                <a:solidFill>
                  <a:schemeClr val="tx1"/>
                </a:solidFill>
              </a:endParaRPr>
            </a:p>
          </p:txBody>
        </p:sp>
        <p:sp>
          <p:nvSpPr>
            <p:cNvPr id="9" name="矩形 8"/>
            <p:cNvSpPr/>
            <p:nvPr/>
          </p:nvSpPr>
          <p:spPr>
            <a:xfrm>
              <a:off x="845127" y="4085982"/>
              <a:ext cx="2557830" cy="324092"/>
            </a:xfrm>
            <a:prstGeom prst="rect">
              <a:avLst/>
            </a:prstGeom>
            <a:solidFill>
              <a:schemeClr val="bg1"/>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smtClean="0">
                  <a:solidFill>
                    <a:schemeClr val="tx1"/>
                  </a:solidFill>
                </a:rPr>
                <a:t>Dexamethasone</a:t>
              </a:r>
              <a:endParaRPr lang="zh-TW" altLang="en-US" dirty="0">
                <a:solidFill>
                  <a:schemeClr val="tx1"/>
                </a:solidFill>
              </a:endParaRPr>
            </a:p>
          </p:txBody>
        </p:sp>
        <p:sp>
          <p:nvSpPr>
            <p:cNvPr id="10" name="矩形 9"/>
            <p:cNvSpPr/>
            <p:nvPr/>
          </p:nvSpPr>
          <p:spPr>
            <a:xfrm>
              <a:off x="9817435" y="2357251"/>
              <a:ext cx="1247962" cy="43909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dirty="0" smtClean="0">
                  <a:solidFill>
                    <a:schemeClr val="tx1"/>
                  </a:solidFill>
                </a:rPr>
                <a:t>ARDS</a:t>
              </a:r>
              <a:endParaRPr lang="zh-TW" altLang="en-US" dirty="0">
                <a:solidFill>
                  <a:schemeClr val="tx1"/>
                </a:solidFill>
              </a:endParaRPr>
            </a:p>
          </p:txBody>
        </p:sp>
      </p:grpSp>
    </p:spTree>
    <p:extLst>
      <p:ext uri="{BB962C8B-B14F-4D97-AF65-F5344CB8AC3E}">
        <p14:creationId xmlns:p14="http://schemas.microsoft.com/office/powerpoint/2010/main" val="426074336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45128" y="365760"/>
            <a:ext cx="9433192" cy="1325562"/>
          </a:xfrm>
        </p:spPr>
        <p:txBody>
          <a:bodyPr>
            <a:normAutofit/>
          </a:bodyPr>
          <a:lstStyle/>
          <a:p>
            <a:r>
              <a:rPr lang="en-US" altLang="zh-TW" sz="4000" dirty="0"/>
              <a:t>Co-infection of influenza B virus and </a:t>
            </a:r>
            <a:r>
              <a:rPr lang="en-US" altLang="zh-TW" sz="4000" dirty="0" smtClean="0"/>
              <a:t>SARS-CoV-2 in Taiwan</a:t>
            </a:r>
            <a:endParaRPr lang="zh-TW" altLang="en-US" sz="4000" dirty="0"/>
          </a:p>
        </p:txBody>
      </p:sp>
      <p:pic>
        <p:nvPicPr>
          <p:cNvPr id="5122" name="Picture 2" descr="Taiwan Flag Vector Round Icon Stock Illustration - Illustration of badge,  flag: 1073834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7849" y="789018"/>
            <a:ext cx="1073833" cy="1073833"/>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rotWithShape="1">
          <a:blip r:embed="rId3"/>
          <a:srcRect l="50332"/>
          <a:stretch/>
        </p:blipFill>
        <p:spPr>
          <a:xfrm>
            <a:off x="960698" y="2034381"/>
            <a:ext cx="4085864" cy="4050632"/>
          </a:xfrm>
          <a:prstGeom prst="rect">
            <a:avLst/>
          </a:prstGeom>
        </p:spPr>
      </p:pic>
      <p:pic>
        <p:nvPicPr>
          <p:cNvPr id="5" name="圖片 4"/>
          <p:cNvPicPr>
            <a:picLocks noChangeAspect="1"/>
          </p:cNvPicPr>
          <p:nvPr/>
        </p:nvPicPr>
        <p:blipFill>
          <a:blip r:embed="rId4"/>
          <a:stretch>
            <a:fillRect/>
          </a:stretch>
        </p:blipFill>
        <p:spPr>
          <a:xfrm>
            <a:off x="12755302" y="2034381"/>
            <a:ext cx="3335582" cy="3327715"/>
          </a:xfrm>
          <a:prstGeom prst="rect">
            <a:avLst/>
          </a:prstGeom>
        </p:spPr>
      </p:pic>
      <p:sp>
        <p:nvSpPr>
          <p:cNvPr id="6" name="文字方塊 5"/>
          <p:cNvSpPr txBox="1"/>
          <p:nvPr/>
        </p:nvSpPr>
        <p:spPr>
          <a:xfrm>
            <a:off x="5312780" y="2286109"/>
            <a:ext cx="5104436" cy="2677656"/>
          </a:xfrm>
          <a:prstGeom prst="rect">
            <a:avLst/>
          </a:prstGeom>
          <a:noFill/>
        </p:spPr>
        <p:txBody>
          <a:bodyPr wrap="square" rtlCol="0">
            <a:spAutoFit/>
          </a:bodyPr>
          <a:lstStyle/>
          <a:p>
            <a:r>
              <a:rPr lang="en-US" altLang="zh-TW" sz="2400" dirty="0" smtClean="0"/>
              <a:t>48 y/o female, contact with  COVID-19 patient</a:t>
            </a:r>
          </a:p>
          <a:p>
            <a:pPr marL="285750" indent="-285750">
              <a:buFontTx/>
              <a:buChar char="-"/>
            </a:pPr>
            <a:r>
              <a:rPr lang="en-US" altLang="zh-TW" sz="2400" dirty="0" smtClean="0"/>
              <a:t>RIDT: Influenza B (+) </a:t>
            </a:r>
          </a:p>
          <a:p>
            <a:pPr marL="285750" indent="-285750">
              <a:buFontTx/>
              <a:buChar char="-"/>
            </a:pPr>
            <a:r>
              <a:rPr lang="en-US" altLang="zh-TW" sz="2400" dirty="0" smtClean="0"/>
              <a:t>RT-PCR for SARS-CoV-2 (+)</a:t>
            </a:r>
          </a:p>
          <a:p>
            <a:endParaRPr lang="en-US" altLang="zh-TW" sz="2400" dirty="0" smtClean="0"/>
          </a:p>
          <a:p>
            <a:r>
              <a:rPr lang="en-US" altLang="zh-TW" sz="2400" dirty="0" err="1" smtClean="0">
                <a:solidFill>
                  <a:srgbClr val="0070C0"/>
                </a:solidFill>
              </a:rPr>
              <a:t>Oseltamivir</a:t>
            </a:r>
            <a:r>
              <a:rPr lang="en-US" altLang="zh-TW" sz="2400" dirty="0">
                <a:solidFill>
                  <a:srgbClr val="0070C0"/>
                </a:solidFill>
              </a:rPr>
              <a:t> -&gt; </a:t>
            </a:r>
            <a:r>
              <a:rPr lang="en-US" altLang="zh-TW" sz="2400" dirty="0" err="1" smtClean="0">
                <a:solidFill>
                  <a:srgbClr val="0070C0"/>
                </a:solidFill>
              </a:rPr>
              <a:t>Baloxavir</a:t>
            </a:r>
            <a:r>
              <a:rPr lang="en-US" altLang="zh-TW" sz="2400" dirty="0" smtClean="0">
                <a:solidFill>
                  <a:srgbClr val="0070C0"/>
                </a:solidFill>
              </a:rPr>
              <a:t> </a:t>
            </a:r>
            <a:r>
              <a:rPr lang="en-US" altLang="zh-TW" sz="2400" dirty="0" err="1" smtClean="0">
                <a:solidFill>
                  <a:srgbClr val="0070C0"/>
                </a:solidFill>
              </a:rPr>
              <a:t>marboxil</a:t>
            </a:r>
            <a:endParaRPr lang="en-US" altLang="zh-TW" sz="2400" dirty="0" smtClean="0">
              <a:solidFill>
                <a:srgbClr val="0070C0"/>
              </a:solidFill>
            </a:endParaRPr>
          </a:p>
          <a:p>
            <a:r>
              <a:rPr lang="en-US" altLang="zh-TW" sz="2400" dirty="0" err="1"/>
              <a:t>Hydroxychloroquine</a:t>
            </a:r>
            <a:r>
              <a:rPr lang="en-US" altLang="zh-TW" sz="2400" dirty="0"/>
              <a:t> </a:t>
            </a:r>
          </a:p>
        </p:txBody>
      </p:sp>
      <p:sp>
        <p:nvSpPr>
          <p:cNvPr id="7" name="矩形 6"/>
          <p:cNvSpPr/>
          <p:nvPr/>
        </p:nvSpPr>
        <p:spPr>
          <a:xfrm>
            <a:off x="7952441" y="6488668"/>
            <a:ext cx="4239559" cy="369332"/>
          </a:xfrm>
          <a:prstGeom prst="rect">
            <a:avLst/>
          </a:prstGeom>
        </p:spPr>
        <p:txBody>
          <a:bodyPr wrap="none">
            <a:spAutoFit/>
          </a:bodyPr>
          <a:lstStyle/>
          <a:p>
            <a:r>
              <a:rPr lang="zh-TW" altLang="en-US" dirty="0"/>
              <a:t>BR Huang.J Microbiol Immunol Infect. 2021</a:t>
            </a:r>
          </a:p>
        </p:txBody>
      </p:sp>
    </p:spTree>
    <p:extLst>
      <p:ext uri="{BB962C8B-B14F-4D97-AF65-F5344CB8AC3E}">
        <p14:creationId xmlns:p14="http://schemas.microsoft.com/office/powerpoint/2010/main" val="74636679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smtClean="0"/>
              <a:t>Considerations in co-infected cases</a:t>
            </a:r>
            <a:endParaRPr lang="zh-TW" altLang="en-US" sz="4000" dirty="0"/>
          </a:p>
        </p:txBody>
      </p:sp>
      <p:sp>
        <p:nvSpPr>
          <p:cNvPr id="6" name="內容版面配置區 5"/>
          <p:cNvSpPr>
            <a:spLocks noGrp="1"/>
          </p:cNvSpPr>
          <p:nvPr>
            <p:ph idx="1"/>
          </p:nvPr>
        </p:nvSpPr>
        <p:spPr>
          <a:xfrm>
            <a:off x="845127" y="1539434"/>
            <a:ext cx="10515600" cy="4734044"/>
          </a:xfrm>
        </p:spPr>
        <p:txBody>
          <a:bodyPr>
            <a:normAutofit/>
          </a:bodyPr>
          <a:lstStyle/>
          <a:p>
            <a:pPr>
              <a:lnSpc>
                <a:spcPct val="150000"/>
              </a:lnSpc>
            </a:pPr>
            <a:r>
              <a:rPr lang="en-US" altLang="zh-TW" sz="3200" dirty="0" smtClean="0"/>
              <a:t>Corticosteroids </a:t>
            </a:r>
            <a:r>
              <a:rPr lang="en-US" altLang="zh-TW" dirty="0"/>
              <a:t/>
            </a:r>
            <a:br>
              <a:rPr lang="en-US" altLang="zh-TW" dirty="0"/>
            </a:br>
            <a:r>
              <a:rPr lang="en-US" altLang="zh-TW" dirty="0"/>
              <a:t>- </a:t>
            </a:r>
            <a:r>
              <a:rPr lang="en-US" altLang="zh-TW" dirty="0" smtClean="0"/>
              <a:t> cautious use </a:t>
            </a:r>
            <a:r>
              <a:rPr lang="en-US" altLang="zh-TW" dirty="0"/>
              <a:t>in </a:t>
            </a:r>
            <a:r>
              <a:rPr lang="en-US" altLang="zh-TW" dirty="0">
                <a:solidFill>
                  <a:srgbClr val="0070C0"/>
                </a:solidFill>
              </a:rPr>
              <a:t>I</a:t>
            </a:r>
            <a:r>
              <a:rPr lang="en-US" altLang="zh-TW" dirty="0" smtClean="0">
                <a:solidFill>
                  <a:srgbClr val="0070C0"/>
                </a:solidFill>
              </a:rPr>
              <a:t>nfluenza</a:t>
            </a:r>
            <a:r>
              <a:rPr lang="en-US" altLang="zh-TW" dirty="0" smtClean="0"/>
              <a:t> due </a:t>
            </a:r>
            <a:r>
              <a:rPr lang="en-US" altLang="zh-TW" dirty="0"/>
              <a:t>to the negative effects </a:t>
            </a:r>
            <a:r>
              <a:rPr lang="en-US" altLang="zh-TW" dirty="0" smtClean="0"/>
              <a:t>on </a:t>
            </a:r>
            <a:r>
              <a:rPr lang="en-US" altLang="zh-TW" dirty="0"/>
              <a:t>the morbidity and </a:t>
            </a:r>
            <a:r>
              <a:rPr lang="en-US" altLang="zh-TW" dirty="0" smtClean="0"/>
              <a:t>mortality</a:t>
            </a:r>
            <a:br>
              <a:rPr lang="en-US" altLang="zh-TW" dirty="0" smtClean="0"/>
            </a:br>
            <a:r>
              <a:rPr lang="en-US" altLang="zh-TW" dirty="0" smtClean="0"/>
              <a:t>-  recommended in </a:t>
            </a:r>
            <a:r>
              <a:rPr lang="en-US" altLang="zh-TW" dirty="0" smtClean="0">
                <a:solidFill>
                  <a:srgbClr val="C00000"/>
                </a:solidFill>
              </a:rPr>
              <a:t>COVID-19</a:t>
            </a:r>
            <a:r>
              <a:rPr lang="en-US" altLang="zh-TW" dirty="0" smtClean="0"/>
              <a:t> </a:t>
            </a:r>
            <a:r>
              <a:rPr lang="en-US" altLang="zh-TW" dirty="0"/>
              <a:t>: </a:t>
            </a:r>
            <a:r>
              <a:rPr lang="en-US" altLang="zh-TW" dirty="0" smtClean="0"/>
              <a:t>dexamethasone 6mg daily</a:t>
            </a:r>
            <a:endParaRPr lang="en-US" altLang="zh-TW" dirty="0"/>
          </a:p>
          <a:p>
            <a:pPr>
              <a:lnSpc>
                <a:spcPct val="150000"/>
              </a:lnSpc>
            </a:pPr>
            <a:r>
              <a:rPr lang="en-US" altLang="zh-TW" sz="3200" dirty="0" smtClean="0"/>
              <a:t>Drug-Drug </a:t>
            </a:r>
            <a:r>
              <a:rPr lang="en-US" altLang="zh-TW" sz="3200" dirty="0"/>
              <a:t>interactions </a:t>
            </a:r>
            <a:r>
              <a:rPr lang="en-US" altLang="zh-TW" sz="3200" dirty="0" smtClean="0"/>
              <a:t> </a:t>
            </a:r>
            <a:br>
              <a:rPr lang="en-US" altLang="zh-TW" sz="3200" dirty="0" smtClean="0"/>
            </a:br>
            <a:r>
              <a:rPr lang="en-US" altLang="zh-TW" dirty="0" smtClean="0"/>
              <a:t>- new oral antiviral agents for COVID-19: </a:t>
            </a:r>
            <a:r>
              <a:rPr lang="en-US" altLang="zh-TW" dirty="0" err="1" smtClean="0"/>
              <a:t>Paxlovid</a:t>
            </a:r>
            <a:r>
              <a:rPr lang="en-US" altLang="zh-TW" dirty="0" smtClean="0"/>
              <a:t>, </a:t>
            </a:r>
            <a:r>
              <a:rPr lang="en-US" altLang="zh-TW" dirty="0" err="1"/>
              <a:t>M</a:t>
            </a:r>
            <a:r>
              <a:rPr lang="en-US" altLang="zh-TW" dirty="0" err="1" smtClean="0"/>
              <a:t>olnupiravir</a:t>
            </a:r>
            <a:endParaRPr lang="en-US" altLang="zh-TW" dirty="0" smtClean="0"/>
          </a:p>
        </p:txBody>
      </p:sp>
    </p:spTree>
    <p:extLst>
      <p:ext uri="{BB962C8B-B14F-4D97-AF65-F5344CB8AC3E}">
        <p14:creationId xmlns:p14="http://schemas.microsoft.com/office/powerpoint/2010/main" val="6919736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Paxlovid</a:t>
            </a:r>
            <a:r>
              <a:rPr lang="en-US" altLang="zh-TW" dirty="0" smtClean="0"/>
              <a:t> (</a:t>
            </a:r>
            <a:r>
              <a:rPr lang="en-US" altLang="zh-TW" dirty="0" err="1" smtClean="0"/>
              <a:t>nirmatrelvir</a:t>
            </a:r>
            <a:r>
              <a:rPr lang="en-US" altLang="zh-TW" dirty="0" smtClean="0"/>
              <a:t>/ritonavir) DDI</a:t>
            </a:r>
            <a:endParaRPr lang="zh-TW" altLang="en-US" dirty="0"/>
          </a:p>
        </p:txBody>
      </p:sp>
      <p:pic>
        <p:nvPicPr>
          <p:cNvPr id="4" name="圖片 3"/>
          <p:cNvPicPr>
            <a:picLocks noChangeAspect="1"/>
          </p:cNvPicPr>
          <p:nvPr/>
        </p:nvPicPr>
        <p:blipFill rotWithShape="1">
          <a:blip r:embed="rId2"/>
          <a:srcRect t="57892"/>
          <a:stretch/>
        </p:blipFill>
        <p:spPr>
          <a:xfrm>
            <a:off x="2592729" y="1830836"/>
            <a:ext cx="9011066" cy="1438624"/>
          </a:xfrm>
          <a:prstGeom prst="rect">
            <a:avLst/>
          </a:prstGeom>
        </p:spPr>
      </p:pic>
      <p:sp>
        <p:nvSpPr>
          <p:cNvPr id="7" name="文字方塊 6"/>
          <p:cNvSpPr txBox="1"/>
          <p:nvPr/>
        </p:nvSpPr>
        <p:spPr>
          <a:xfrm>
            <a:off x="700911" y="1949983"/>
            <a:ext cx="1891818" cy="1200329"/>
          </a:xfrm>
          <a:prstGeom prst="rect">
            <a:avLst/>
          </a:prstGeom>
          <a:solidFill>
            <a:schemeClr val="accent1">
              <a:lumMod val="20000"/>
              <a:lumOff val="80000"/>
            </a:schemeClr>
          </a:solidFill>
        </p:spPr>
        <p:txBody>
          <a:bodyPr wrap="square" rtlCol="0">
            <a:spAutoFit/>
          </a:bodyPr>
          <a:lstStyle/>
          <a:p>
            <a:r>
              <a:rPr lang="en-US" altLang="zh-TW" sz="2400" dirty="0" err="1"/>
              <a:t>Oseltamivir</a:t>
            </a:r>
            <a:r>
              <a:rPr lang="en-US" altLang="zh-TW" sz="2400" dirty="0"/>
              <a:t> (Tamiflu)</a:t>
            </a:r>
            <a:endParaRPr lang="zh-TW" altLang="en-US" sz="2400" dirty="0"/>
          </a:p>
          <a:p>
            <a:endParaRPr lang="zh-TW" altLang="en-US" sz="2400" dirty="0"/>
          </a:p>
        </p:txBody>
      </p:sp>
      <p:sp>
        <p:nvSpPr>
          <p:cNvPr id="8" name="文字方塊 7"/>
          <p:cNvSpPr txBox="1"/>
          <p:nvPr/>
        </p:nvSpPr>
        <p:spPr>
          <a:xfrm>
            <a:off x="700911" y="3388607"/>
            <a:ext cx="1891818" cy="1200329"/>
          </a:xfrm>
          <a:prstGeom prst="rect">
            <a:avLst/>
          </a:prstGeom>
          <a:solidFill>
            <a:schemeClr val="accent1">
              <a:lumMod val="20000"/>
              <a:lumOff val="80000"/>
            </a:schemeClr>
          </a:solidFill>
        </p:spPr>
        <p:txBody>
          <a:bodyPr wrap="square" rtlCol="0">
            <a:spAutoFit/>
          </a:bodyPr>
          <a:lstStyle/>
          <a:p>
            <a:r>
              <a:rPr lang="en-US" altLang="zh-TW" sz="2400" dirty="0" err="1" smtClean="0"/>
              <a:t>Peramivir</a:t>
            </a:r>
            <a:endParaRPr lang="en-US" altLang="zh-TW" sz="2400" dirty="0" smtClean="0"/>
          </a:p>
          <a:p>
            <a:r>
              <a:rPr lang="en-US" altLang="zh-TW" sz="2400" dirty="0" smtClean="0"/>
              <a:t>(</a:t>
            </a:r>
            <a:r>
              <a:rPr lang="en-US" altLang="zh-TW" sz="2400" dirty="0" err="1" smtClean="0"/>
              <a:t>Rapiacta</a:t>
            </a:r>
            <a:r>
              <a:rPr lang="en-US" altLang="zh-TW" sz="2400" dirty="0" smtClean="0"/>
              <a:t>)</a:t>
            </a:r>
            <a:endParaRPr lang="zh-TW" altLang="en-US" sz="2400" dirty="0"/>
          </a:p>
          <a:p>
            <a:endParaRPr lang="zh-TW" altLang="en-US" sz="2400" dirty="0"/>
          </a:p>
        </p:txBody>
      </p:sp>
      <p:sp>
        <p:nvSpPr>
          <p:cNvPr id="9" name="文字方塊 8"/>
          <p:cNvSpPr txBox="1"/>
          <p:nvPr/>
        </p:nvSpPr>
        <p:spPr>
          <a:xfrm>
            <a:off x="2801074" y="3527106"/>
            <a:ext cx="7315200" cy="923330"/>
          </a:xfrm>
          <a:prstGeom prst="rect">
            <a:avLst/>
          </a:prstGeom>
          <a:noFill/>
        </p:spPr>
        <p:txBody>
          <a:bodyPr wrap="square" rtlCol="0">
            <a:spAutoFit/>
          </a:bodyPr>
          <a:lstStyle/>
          <a:p>
            <a:r>
              <a:rPr lang="en-US" altLang="zh-TW" dirty="0" err="1">
                <a:latin typeface="微軟正黑體" panose="020B0604030504040204" pitchFamily="34" charset="-120"/>
                <a:ea typeface="微軟正黑體" panose="020B0604030504040204" pitchFamily="34" charset="-120"/>
              </a:rPr>
              <a:t>Peramivir</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於體外試驗對主要人體肝酵素 </a:t>
            </a:r>
            <a:r>
              <a:rPr lang="en-US" altLang="zh-TW" dirty="0">
                <a:latin typeface="微軟正黑體" panose="020B0604030504040204" pitchFamily="34" charset="-120"/>
                <a:ea typeface="微軟正黑體" panose="020B0604030504040204" pitchFamily="34" charset="-120"/>
              </a:rPr>
              <a:t>Cytochrome P450 (CYP) 1A2, 2A6, 2C9, 2C19, 2D6, 2E1 </a:t>
            </a:r>
            <a:r>
              <a:rPr lang="zh-TW" altLang="en-US" dirty="0">
                <a:latin typeface="微軟正黑體" panose="020B0604030504040204" pitchFamily="34" charset="-120"/>
                <a:ea typeface="微軟正黑體" panose="020B0604030504040204" pitchFamily="34" charset="-120"/>
              </a:rPr>
              <a:t>及 </a:t>
            </a:r>
            <a:r>
              <a:rPr lang="en-US" altLang="zh-TW" dirty="0">
                <a:latin typeface="微軟正黑體" panose="020B0604030504040204" pitchFamily="34" charset="-120"/>
                <a:ea typeface="微軟正黑體" panose="020B0604030504040204" pitchFamily="34" charset="-120"/>
              </a:rPr>
              <a:t>3A4 </a:t>
            </a:r>
            <a:r>
              <a:rPr lang="zh-TW" altLang="en-US" dirty="0">
                <a:latin typeface="微軟正黑體" panose="020B0604030504040204" pitchFamily="34" charset="-120"/>
                <a:ea typeface="微軟正黑體" panose="020B0604030504040204" pitchFamily="34" charset="-120"/>
              </a:rPr>
              <a:t>並未出現抑制作用，對 </a:t>
            </a:r>
            <a:r>
              <a:rPr lang="en-US" altLang="zh-TW" dirty="0">
                <a:latin typeface="微軟正黑體" panose="020B0604030504040204" pitchFamily="34" charset="-120"/>
                <a:ea typeface="微軟正黑體" panose="020B0604030504040204" pitchFamily="34" charset="-120"/>
              </a:rPr>
              <a:t>CYP1A2, 2A6, 2C9, 2D6 </a:t>
            </a:r>
            <a:r>
              <a:rPr lang="zh-TW" altLang="en-US" dirty="0">
                <a:latin typeface="微軟正黑體" panose="020B0604030504040204" pitchFamily="34" charset="-120"/>
                <a:ea typeface="微軟正黑體" panose="020B0604030504040204" pitchFamily="34" charset="-120"/>
              </a:rPr>
              <a:t>及 </a:t>
            </a:r>
            <a:r>
              <a:rPr lang="en-US" altLang="zh-TW" dirty="0">
                <a:latin typeface="微軟正黑體" panose="020B0604030504040204" pitchFamily="34" charset="-120"/>
                <a:ea typeface="微軟正黑體" panose="020B0604030504040204" pitchFamily="34" charset="-120"/>
              </a:rPr>
              <a:t>3A4 </a:t>
            </a:r>
            <a:r>
              <a:rPr lang="zh-TW" altLang="en-US" dirty="0">
                <a:latin typeface="微軟正黑體" panose="020B0604030504040204" pitchFamily="34" charset="-120"/>
                <a:ea typeface="微軟正黑體" panose="020B0604030504040204" pitchFamily="34" charset="-120"/>
              </a:rPr>
              <a:t>亦無誘導作用。</a:t>
            </a:r>
          </a:p>
        </p:txBody>
      </p:sp>
      <p:sp>
        <p:nvSpPr>
          <p:cNvPr id="10" name="文字方塊 9"/>
          <p:cNvSpPr txBox="1"/>
          <p:nvPr/>
        </p:nvSpPr>
        <p:spPr>
          <a:xfrm>
            <a:off x="700911" y="4759741"/>
            <a:ext cx="1891818" cy="1569660"/>
          </a:xfrm>
          <a:prstGeom prst="rect">
            <a:avLst/>
          </a:prstGeom>
          <a:solidFill>
            <a:schemeClr val="accent4">
              <a:lumMod val="20000"/>
              <a:lumOff val="80000"/>
            </a:schemeClr>
          </a:solidFill>
        </p:spPr>
        <p:txBody>
          <a:bodyPr wrap="square" rtlCol="0">
            <a:spAutoFit/>
          </a:bodyPr>
          <a:lstStyle/>
          <a:p>
            <a:r>
              <a:rPr lang="en-US" altLang="zh-TW" sz="2400" dirty="0" err="1" smtClean="0"/>
              <a:t>Baloxavir</a:t>
            </a:r>
            <a:r>
              <a:rPr lang="en-US" altLang="zh-TW" sz="2400" dirty="0" smtClean="0"/>
              <a:t> </a:t>
            </a:r>
            <a:r>
              <a:rPr lang="en-US" altLang="zh-TW" sz="2400" dirty="0" err="1"/>
              <a:t>marboxil</a:t>
            </a:r>
            <a:r>
              <a:rPr lang="en-US" altLang="zh-TW" sz="2400" dirty="0"/>
              <a:t> (</a:t>
            </a:r>
            <a:r>
              <a:rPr lang="en-US" altLang="zh-TW" sz="2400" dirty="0" err="1"/>
              <a:t>xofluza</a:t>
            </a:r>
            <a:r>
              <a:rPr lang="en-US" altLang="zh-TW" sz="2400" dirty="0"/>
              <a:t>)</a:t>
            </a:r>
            <a:endParaRPr lang="zh-TW" altLang="en-US" sz="2400" dirty="0"/>
          </a:p>
          <a:p>
            <a:endParaRPr lang="zh-TW" altLang="en-US" sz="2400" dirty="0"/>
          </a:p>
        </p:txBody>
      </p:sp>
      <p:sp>
        <p:nvSpPr>
          <p:cNvPr id="11" name="文字方塊 10"/>
          <p:cNvSpPr txBox="1"/>
          <p:nvPr/>
        </p:nvSpPr>
        <p:spPr>
          <a:xfrm>
            <a:off x="2801074" y="5118159"/>
            <a:ext cx="7315200" cy="923330"/>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依據體外試驗結果，</a:t>
            </a:r>
            <a:r>
              <a:rPr lang="en-US" altLang="zh-TW" dirty="0" err="1">
                <a:latin typeface="微軟正黑體" panose="020B0604030504040204" pitchFamily="34" charset="-120"/>
                <a:ea typeface="微軟正黑體" panose="020B0604030504040204" pitchFamily="34" charset="-120"/>
              </a:rPr>
              <a:t>baloxavir</a:t>
            </a:r>
            <a:r>
              <a:rPr lang="en-US" altLang="zh-TW" dirty="0">
                <a:latin typeface="微軟正黑體" panose="020B0604030504040204" pitchFamily="34" charset="-120"/>
                <a:ea typeface="微軟正黑體" panose="020B0604030504040204" pitchFamily="34" charset="-120"/>
              </a:rPr>
              <a:t> </a:t>
            </a:r>
            <a:r>
              <a:rPr lang="en-US" altLang="zh-TW" dirty="0" err="1">
                <a:latin typeface="微軟正黑體" panose="020B0604030504040204" pitchFamily="34" charset="-120"/>
                <a:ea typeface="微軟正黑體" panose="020B0604030504040204" pitchFamily="34" charset="-120"/>
              </a:rPr>
              <a:t>marboxil</a:t>
            </a:r>
            <a:r>
              <a:rPr lang="zh-TW" altLang="en-US" dirty="0">
                <a:latin typeface="微軟正黑體" panose="020B0604030504040204" pitchFamily="34" charset="-120"/>
                <a:ea typeface="微軟正黑體" panose="020B0604030504040204" pitchFamily="34" charset="-120"/>
              </a:rPr>
              <a:t>為</a:t>
            </a:r>
            <a:r>
              <a:rPr lang="en-US" altLang="zh-TW" dirty="0">
                <a:latin typeface="微軟正黑體" panose="020B0604030504040204" pitchFamily="34" charset="-120"/>
                <a:ea typeface="微軟正黑體" panose="020B0604030504040204" pitchFamily="34" charset="-120"/>
              </a:rPr>
              <a:t>CYP2B6</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CYP2C8</a:t>
            </a:r>
            <a:r>
              <a:rPr lang="zh-TW" altLang="en-US" dirty="0">
                <a:latin typeface="微軟正黑體" panose="020B0604030504040204" pitchFamily="34" charset="-120"/>
                <a:ea typeface="微軟正黑體" panose="020B0604030504040204" pitchFamily="34" charset="-120"/>
              </a:rPr>
              <a:t>、 </a:t>
            </a:r>
            <a:r>
              <a:rPr lang="en-US" altLang="zh-TW" dirty="0">
                <a:solidFill>
                  <a:srgbClr val="C00000"/>
                </a:solidFill>
                <a:latin typeface="微軟正黑體" panose="020B0604030504040204" pitchFamily="34" charset="-120"/>
                <a:ea typeface="微軟正黑體" panose="020B0604030504040204" pitchFamily="34" charset="-120"/>
              </a:rPr>
              <a:t>CYP3A</a:t>
            </a:r>
            <a:r>
              <a:rPr lang="zh-TW" altLang="en-US" dirty="0">
                <a:solidFill>
                  <a:srgbClr val="C00000"/>
                </a:solidFill>
                <a:latin typeface="微軟正黑體" panose="020B0604030504040204" pitchFamily="34" charset="-120"/>
                <a:ea typeface="微軟正黑體" panose="020B0604030504040204" pitchFamily="34" charset="-120"/>
              </a:rPr>
              <a:t>的濃度依賴性弱抑制劑</a:t>
            </a:r>
            <a:r>
              <a:rPr lang="zh-TW" altLang="en-US" dirty="0">
                <a:latin typeface="微軟正黑體" panose="020B0604030504040204" pitchFamily="34" charset="-120"/>
                <a:ea typeface="微軟正黑體" panose="020B0604030504040204" pitchFamily="34" charset="-120"/>
              </a:rPr>
              <a:t>，</a:t>
            </a:r>
            <a:r>
              <a:rPr lang="en-US" altLang="zh-TW" dirty="0" err="1">
                <a:latin typeface="微軟正黑體" panose="020B0604030504040204" pitchFamily="34" charset="-120"/>
                <a:ea typeface="微軟正黑體" panose="020B0604030504040204" pitchFamily="34" charset="-120"/>
              </a:rPr>
              <a:t>baloxavir</a:t>
            </a:r>
            <a:r>
              <a:rPr lang="en-US" altLang="zh-TW" dirty="0">
                <a:latin typeface="微軟正黑體" panose="020B0604030504040204" pitchFamily="34" charset="-120"/>
                <a:ea typeface="微軟正黑體" panose="020B0604030504040204" pitchFamily="34" charset="-120"/>
              </a:rPr>
              <a:t> </a:t>
            </a:r>
            <a:r>
              <a:rPr lang="en-US" altLang="zh-TW" dirty="0" err="1">
                <a:latin typeface="微軟正黑體" panose="020B0604030504040204" pitchFamily="34" charset="-120"/>
                <a:ea typeface="微軟正黑體" panose="020B0604030504040204" pitchFamily="34" charset="-120"/>
              </a:rPr>
              <a:t>marboxil</a:t>
            </a:r>
            <a:r>
              <a:rPr lang="zh-TW" altLang="en-US" dirty="0">
                <a:latin typeface="微軟正黑體" panose="020B0604030504040204" pitchFamily="34" charset="-120"/>
                <a:ea typeface="微軟正黑體" panose="020B0604030504040204" pitchFamily="34" charset="-120"/>
              </a:rPr>
              <a:t>活性物則為 </a:t>
            </a:r>
            <a:r>
              <a:rPr lang="en-US" altLang="zh-TW" dirty="0">
                <a:latin typeface="微軟正黑體" panose="020B0604030504040204" pitchFamily="34" charset="-120"/>
                <a:ea typeface="微軟正黑體" panose="020B0604030504040204" pitchFamily="34" charset="-120"/>
              </a:rPr>
              <a:t>CYP2B6</a:t>
            </a:r>
            <a:r>
              <a:rPr lang="zh-TW" altLang="en-US" dirty="0">
                <a:latin typeface="微軟正黑體" panose="020B0604030504040204" pitchFamily="34" charset="-120"/>
                <a:ea typeface="微軟正黑體" panose="020B0604030504040204" pitchFamily="34" charset="-120"/>
              </a:rPr>
              <a:t>、</a:t>
            </a:r>
            <a:r>
              <a:rPr lang="en-US" altLang="zh-TW" dirty="0">
                <a:solidFill>
                  <a:srgbClr val="C00000"/>
                </a:solidFill>
                <a:latin typeface="微軟正黑體" panose="020B0604030504040204" pitchFamily="34" charset="-120"/>
                <a:ea typeface="微軟正黑體" panose="020B0604030504040204" pitchFamily="34" charset="-120"/>
              </a:rPr>
              <a:t>CYP3A</a:t>
            </a:r>
            <a:r>
              <a:rPr lang="zh-TW" altLang="en-US" dirty="0">
                <a:solidFill>
                  <a:srgbClr val="C00000"/>
                </a:solidFill>
                <a:latin typeface="微軟正黑體" panose="020B0604030504040204" pitchFamily="34" charset="-120"/>
                <a:ea typeface="微軟正黑體" panose="020B0604030504040204" pitchFamily="34" charset="-120"/>
              </a:rPr>
              <a:t>濃度依賴性的弱</a:t>
            </a:r>
            <a:r>
              <a:rPr lang="zh-TW" altLang="en-US" dirty="0">
                <a:solidFill>
                  <a:srgbClr val="C00000"/>
                </a:solidFill>
                <a:latin typeface="微軟正黑體" panose="020B0604030504040204" pitchFamily="34" charset="-120"/>
                <a:ea typeface="微軟正黑體" panose="020B0604030504040204" pitchFamily="34" charset="-120"/>
              </a:rPr>
              <a:t>抑制劑。</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8392279" y="6062881"/>
            <a:ext cx="184731" cy="369332"/>
          </a:xfrm>
          <a:prstGeom prst="rect">
            <a:avLst/>
          </a:prstGeom>
        </p:spPr>
        <p:txBody>
          <a:bodyPr wrap="none">
            <a:spAutoFit/>
          </a:bodyPr>
          <a:lstStyle/>
          <a:p>
            <a:endParaRPr lang="en-US" altLang="zh-TW" dirty="0">
              <a:hlinkClick r:id="rId3"/>
            </a:endParaRPr>
          </a:p>
        </p:txBody>
      </p:sp>
      <p:sp>
        <p:nvSpPr>
          <p:cNvPr id="13" name="矩形 12"/>
          <p:cNvSpPr/>
          <p:nvPr/>
        </p:nvSpPr>
        <p:spPr>
          <a:xfrm>
            <a:off x="8392279" y="6244442"/>
            <a:ext cx="3685176" cy="646331"/>
          </a:xfrm>
          <a:prstGeom prst="rect">
            <a:avLst/>
          </a:prstGeom>
        </p:spPr>
        <p:txBody>
          <a:bodyPr wrap="none">
            <a:spAutoFit/>
          </a:bodyPr>
          <a:lstStyle/>
          <a:p>
            <a:r>
              <a:rPr lang="zh-TW" altLang="en-US" dirty="0"/>
              <a:t>Liverpool COVID-19 Drug </a:t>
            </a:r>
            <a:r>
              <a:rPr lang="zh-TW" altLang="en-US" dirty="0"/>
              <a:t>Interactions</a:t>
            </a:r>
            <a:endParaRPr lang="en-US" altLang="zh-TW" dirty="0"/>
          </a:p>
          <a:p>
            <a:r>
              <a:rPr lang="en-US" altLang="zh-TW" dirty="0" err="1"/>
              <a:t>Rapiacta</a:t>
            </a:r>
            <a:r>
              <a:rPr lang="en-US" altLang="zh-TW" dirty="0"/>
              <a:t>, </a:t>
            </a:r>
            <a:r>
              <a:rPr lang="en-US" altLang="zh-TW" dirty="0" err="1"/>
              <a:t>Xofluza</a:t>
            </a:r>
            <a:r>
              <a:rPr lang="en-US" altLang="zh-TW" dirty="0"/>
              <a:t> </a:t>
            </a:r>
            <a:r>
              <a:rPr lang="zh-TW" altLang="en-US" dirty="0">
                <a:latin typeface="微軟正黑體" panose="020B0604030504040204" pitchFamily="34" charset="-120"/>
                <a:ea typeface="微軟正黑體" panose="020B0604030504040204" pitchFamily="34" charset="-120"/>
              </a:rPr>
              <a:t>仿單</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556214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Take home messages </a:t>
            </a:r>
            <a:endParaRPr lang="zh-TW" altLang="en-US" dirty="0"/>
          </a:p>
        </p:txBody>
      </p:sp>
      <p:sp>
        <p:nvSpPr>
          <p:cNvPr id="3" name="內容版面配置區 2"/>
          <p:cNvSpPr>
            <a:spLocks noGrp="1"/>
          </p:cNvSpPr>
          <p:nvPr>
            <p:ph idx="1"/>
          </p:nvPr>
        </p:nvSpPr>
        <p:spPr>
          <a:xfrm>
            <a:off x="845127" y="1446837"/>
            <a:ext cx="8368321" cy="5139158"/>
          </a:xfrm>
        </p:spPr>
        <p:txBody>
          <a:bodyPr>
            <a:noAutofit/>
          </a:bodyPr>
          <a:lstStyle/>
          <a:p>
            <a:pPr>
              <a:lnSpc>
                <a:spcPct val="100000"/>
              </a:lnSpc>
            </a:pPr>
            <a:r>
              <a:rPr lang="en-US" altLang="zh-TW" sz="2400" dirty="0" smtClean="0"/>
              <a:t>Risk </a:t>
            </a:r>
            <a:r>
              <a:rPr lang="en-US" altLang="zh-TW" sz="2400" dirty="0"/>
              <a:t>factors for influenza complications</a:t>
            </a:r>
          </a:p>
          <a:p>
            <a:pPr>
              <a:lnSpc>
                <a:spcPct val="100000"/>
              </a:lnSpc>
            </a:pPr>
            <a:r>
              <a:rPr lang="en-US" altLang="zh-TW" sz="2400" dirty="0" smtClean="0"/>
              <a:t>Multiplex </a:t>
            </a:r>
            <a:r>
              <a:rPr lang="en-US" altLang="zh-TW" sz="2400" dirty="0"/>
              <a:t>assays to detect Influenza and </a:t>
            </a:r>
            <a:r>
              <a:rPr lang="en-US" altLang="zh-TW" sz="2400" dirty="0" smtClean="0"/>
              <a:t>SARS-CoV-2</a:t>
            </a:r>
            <a:endParaRPr lang="en-US" altLang="zh-TW" sz="2400" dirty="0"/>
          </a:p>
          <a:p>
            <a:pPr>
              <a:lnSpc>
                <a:spcPct val="100000"/>
              </a:lnSpc>
            </a:pPr>
            <a:r>
              <a:rPr lang="en-US" altLang="zh-TW" sz="2400" dirty="0" smtClean="0"/>
              <a:t>Neuraminidase </a:t>
            </a:r>
            <a:r>
              <a:rPr lang="en-US" altLang="zh-TW" sz="2400" dirty="0"/>
              <a:t>inhibitors </a:t>
            </a:r>
            <a:r>
              <a:rPr lang="en-US" altLang="zh-TW" sz="2400" dirty="0" smtClean="0"/>
              <a:t/>
            </a:r>
            <a:br>
              <a:rPr lang="en-US" altLang="zh-TW" sz="2400" dirty="0" smtClean="0"/>
            </a:br>
            <a:r>
              <a:rPr lang="en-US" altLang="zh-TW" sz="2400" dirty="0" smtClean="0"/>
              <a:t>  </a:t>
            </a:r>
            <a:r>
              <a:rPr lang="en-US" altLang="zh-TW" sz="2400" dirty="0"/>
              <a:t>- oral </a:t>
            </a:r>
            <a:r>
              <a:rPr lang="en-US" altLang="zh-TW" sz="2400" dirty="0" err="1"/>
              <a:t>Oseltamivir</a:t>
            </a:r>
            <a:r>
              <a:rPr lang="en-US" altLang="zh-TW" sz="2400" dirty="0"/>
              <a:t> (</a:t>
            </a:r>
            <a:r>
              <a:rPr lang="en-US" altLang="zh-TW" sz="2400" dirty="0" err="1"/>
              <a:t>Tamilfu,Eraflu</a:t>
            </a:r>
            <a:r>
              <a:rPr lang="en-US" altLang="zh-TW" sz="2400" dirty="0" smtClean="0"/>
              <a:t>)</a:t>
            </a:r>
            <a:br>
              <a:rPr lang="en-US" altLang="zh-TW" sz="2400" dirty="0" smtClean="0"/>
            </a:br>
            <a:r>
              <a:rPr lang="en-US" altLang="zh-TW" sz="2400" dirty="0" smtClean="0"/>
              <a:t>  </a:t>
            </a:r>
            <a:r>
              <a:rPr lang="en-US" altLang="zh-TW" sz="2400" dirty="0"/>
              <a:t>- inhaled </a:t>
            </a:r>
            <a:r>
              <a:rPr lang="en-US" altLang="zh-TW" sz="2400" dirty="0" err="1"/>
              <a:t>Zanamivir</a:t>
            </a:r>
            <a:r>
              <a:rPr lang="en-US" altLang="zh-TW" sz="2400" dirty="0"/>
              <a:t> (Relenza</a:t>
            </a:r>
            <a:r>
              <a:rPr lang="en-US" altLang="zh-TW" sz="2400" dirty="0" smtClean="0"/>
              <a:t>)</a:t>
            </a:r>
            <a:br>
              <a:rPr lang="en-US" altLang="zh-TW" sz="2400" dirty="0" smtClean="0"/>
            </a:br>
            <a:r>
              <a:rPr lang="en-US" altLang="zh-TW" sz="2400" dirty="0" smtClean="0"/>
              <a:t>  - </a:t>
            </a:r>
            <a:r>
              <a:rPr lang="en-US" altLang="zh-TW" sz="2400" dirty="0"/>
              <a:t>intravenous </a:t>
            </a:r>
            <a:r>
              <a:rPr lang="en-US" altLang="zh-TW" sz="2400" dirty="0" err="1"/>
              <a:t>Peramivir</a:t>
            </a:r>
            <a:r>
              <a:rPr lang="en-US" altLang="zh-TW" sz="2400" dirty="0"/>
              <a:t> (</a:t>
            </a:r>
            <a:r>
              <a:rPr lang="en-US" altLang="zh-TW" sz="2400" dirty="0" err="1"/>
              <a:t>Rapiacta</a:t>
            </a:r>
            <a:r>
              <a:rPr lang="en-US" altLang="zh-TW" sz="2400" dirty="0"/>
              <a:t>)</a:t>
            </a:r>
          </a:p>
          <a:p>
            <a:pPr>
              <a:lnSpc>
                <a:spcPct val="100000"/>
              </a:lnSpc>
            </a:pPr>
            <a:r>
              <a:rPr lang="en-US" altLang="zh-TW" sz="2400" dirty="0" smtClean="0"/>
              <a:t>Endonuclease inhibitor</a:t>
            </a:r>
            <a:br>
              <a:rPr lang="en-US" altLang="zh-TW" sz="2400" dirty="0" smtClean="0"/>
            </a:br>
            <a:r>
              <a:rPr lang="en-US" altLang="zh-TW" sz="2400" dirty="0" smtClean="0"/>
              <a:t> - </a:t>
            </a:r>
            <a:r>
              <a:rPr lang="en-US" altLang="zh-TW" sz="2400" dirty="0"/>
              <a:t>oral </a:t>
            </a:r>
            <a:r>
              <a:rPr lang="en-US" altLang="zh-TW" sz="2400" dirty="0" err="1"/>
              <a:t>Baloxavir</a:t>
            </a:r>
            <a:r>
              <a:rPr lang="en-US" altLang="zh-TW" sz="2400" dirty="0"/>
              <a:t> (</a:t>
            </a:r>
            <a:r>
              <a:rPr lang="en-US" altLang="zh-TW" sz="2400" dirty="0" err="1"/>
              <a:t>Xofluza</a:t>
            </a:r>
            <a:r>
              <a:rPr lang="en-US" altLang="zh-TW" sz="2400" dirty="0"/>
              <a:t>), single dose </a:t>
            </a:r>
          </a:p>
          <a:p>
            <a:pPr>
              <a:lnSpc>
                <a:spcPct val="100000"/>
              </a:lnSpc>
            </a:pPr>
            <a:r>
              <a:rPr lang="en-US" altLang="zh-TW" sz="2400" dirty="0" smtClean="0"/>
              <a:t>Co-infected </a:t>
            </a:r>
            <a:r>
              <a:rPr lang="en-US" altLang="zh-TW" sz="2400" dirty="0"/>
              <a:t>COVID-19 and </a:t>
            </a:r>
            <a:r>
              <a:rPr lang="en-US" altLang="zh-TW" sz="2400" dirty="0" smtClean="0"/>
              <a:t>Influenza</a:t>
            </a:r>
            <a:br>
              <a:rPr lang="en-US" altLang="zh-TW" sz="2400" dirty="0" smtClean="0"/>
            </a:br>
            <a:r>
              <a:rPr lang="en-US" altLang="zh-TW" sz="2400" dirty="0" smtClean="0"/>
              <a:t> - </a:t>
            </a:r>
            <a:r>
              <a:rPr lang="en-US" altLang="zh-TW" sz="2400" dirty="0"/>
              <a:t>increased hospitalization and </a:t>
            </a:r>
            <a:r>
              <a:rPr lang="en-US" altLang="zh-TW" sz="2400" dirty="0" smtClean="0"/>
              <a:t>mortality</a:t>
            </a:r>
            <a:br>
              <a:rPr lang="en-US" altLang="zh-TW" sz="2400" dirty="0" smtClean="0"/>
            </a:br>
            <a:r>
              <a:rPr lang="en-US" altLang="zh-TW" sz="2400" dirty="0" smtClean="0"/>
              <a:t>  </a:t>
            </a:r>
            <a:r>
              <a:rPr lang="en-US" altLang="zh-TW" sz="2400" dirty="0"/>
              <a:t>- corticosteroid remains controversial </a:t>
            </a:r>
            <a:r>
              <a:rPr lang="en-US" altLang="zh-TW" sz="2400" dirty="0" smtClean="0"/>
              <a:t/>
            </a:r>
            <a:br>
              <a:rPr lang="en-US" altLang="zh-TW" sz="2400" dirty="0" smtClean="0"/>
            </a:br>
            <a:r>
              <a:rPr lang="en-US" altLang="zh-TW" sz="2400" dirty="0" smtClean="0"/>
              <a:t>  </a:t>
            </a:r>
            <a:r>
              <a:rPr lang="en-US" altLang="zh-TW" sz="2400" dirty="0"/>
              <a:t>- possible drug-drug interaction</a:t>
            </a:r>
            <a:endParaRPr lang="zh-TW" altLang="en-US" sz="2400" dirty="0"/>
          </a:p>
        </p:txBody>
      </p:sp>
    </p:spTree>
    <p:extLst>
      <p:ext uri="{BB962C8B-B14F-4D97-AF65-F5344CB8AC3E}">
        <p14:creationId xmlns:p14="http://schemas.microsoft.com/office/powerpoint/2010/main" val="21533956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Thank you for your attention</a:t>
            </a:r>
            <a:endParaRPr lang="zh-TW" altLang="en-US" dirty="0"/>
          </a:p>
        </p:txBody>
      </p:sp>
    </p:spTree>
    <p:extLst>
      <p:ext uri="{BB962C8B-B14F-4D97-AF65-F5344CB8AC3E}">
        <p14:creationId xmlns:p14="http://schemas.microsoft.com/office/powerpoint/2010/main" val="123050623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30743" y="307029"/>
            <a:ext cx="10515600" cy="1325563"/>
          </a:xfrm>
        </p:spPr>
        <p:txBody>
          <a:bodyPr/>
          <a:lstStyle/>
          <a:p>
            <a:r>
              <a:rPr lang="zh-TW" altLang="en-US" dirty="0">
                <a:latin typeface="微軟正黑體" panose="020B0604030504040204" pitchFamily="34" charset="-120"/>
                <a:ea typeface="微軟正黑體" panose="020B0604030504040204" pitchFamily="34" charset="-120"/>
              </a:rPr>
              <a:t>流</a:t>
            </a:r>
            <a:r>
              <a:rPr lang="zh-TW" altLang="en-US" dirty="0" smtClean="0">
                <a:latin typeface="微軟正黑體" panose="020B0604030504040204" pitchFamily="34" charset="-120"/>
                <a:ea typeface="微軟正黑體" panose="020B0604030504040204" pitchFamily="34" charset="-120"/>
              </a:rPr>
              <a:t>感</a:t>
            </a:r>
            <a:r>
              <a:rPr lang="zh-TW" altLang="en-US" dirty="0">
                <a:latin typeface="微軟正黑體" panose="020B0604030504040204" pitchFamily="34" charset="-120"/>
                <a:ea typeface="微軟正黑體" panose="020B0604030504040204" pitchFamily="34" charset="-120"/>
              </a:rPr>
              <a:t>病毒 </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en-US" altLang="zh-TW" dirty="0" smtClean="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Influenza virus)</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202137" y="2256402"/>
            <a:ext cx="11801583" cy="4351337"/>
          </a:xfrm>
        </p:spPr>
        <p:txBody>
          <a:bodyPr>
            <a:normAutofit/>
          </a:bodyPr>
          <a:lstStyle/>
          <a:p>
            <a:pPr>
              <a:lnSpc>
                <a:spcPct val="100000"/>
              </a:lnSpc>
            </a:pPr>
            <a:r>
              <a:rPr lang="zh-TW" altLang="en-US" dirty="0">
                <a:latin typeface="微軟正黑體" panose="020B0604030504040204" pitchFamily="34" charset="-120"/>
                <a:ea typeface="微軟正黑體" panose="020B0604030504040204" pitchFamily="34" charset="-120"/>
              </a:rPr>
              <a:t>正黏液</a:t>
            </a:r>
            <a:r>
              <a:rPr lang="zh-TW" altLang="en-US" dirty="0" smtClean="0">
                <a:latin typeface="微軟正黑體" panose="020B0604030504040204" pitchFamily="34" charset="-120"/>
                <a:ea typeface="微軟正黑體" panose="020B0604030504040204" pitchFamily="34" charset="-120"/>
              </a:rPr>
              <a:t>病毒  </a:t>
            </a:r>
            <a:r>
              <a:rPr lang="en-US" altLang="zh-TW" dirty="0" smtClean="0">
                <a:latin typeface="微軟正黑體" panose="020B0604030504040204" pitchFamily="34" charset="-120"/>
                <a:ea typeface="微軟正黑體" panose="020B0604030504040204" pitchFamily="34" charset="-120"/>
              </a:rPr>
              <a:t>(</a:t>
            </a:r>
            <a:r>
              <a:rPr lang="en-US" altLang="zh-TW" i="1" dirty="0" err="1" smtClean="0">
                <a:latin typeface="微軟正黑體" panose="020B0604030504040204" pitchFamily="34" charset="-120"/>
                <a:ea typeface="微軟正黑體" panose="020B0604030504040204" pitchFamily="34" charset="-120"/>
              </a:rPr>
              <a:t>orthomyxoviridae</a:t>
            </a:r>
            <a:r>
              <a:rPr lang="en-US" altLang="zh-TW" dirty="0" smtClean="0">
                <a:latin typeface="微軟正黑體" panose="020B0604030504040204" pitchFamily="34" charset="-120"/>
                <a:ea typeface="微軟正黑體" panose="020B0604030504040204" pitchFamily="34" charset="-120"/>
              </a:rPr>
              <a:t>)</a:t>
            </a:r>
            <a:br>
              <a:rPr lang="en-US" altLang="zh-TW" dirty="0" smtClean="0">
                <a:latin typeface="微軟正黑體" panose="020B0604030504040204" pitchFamily="34" charset="-120"/>
                <a:ea typeface="微軟正黑體" panose="020B0604030504040204" pitchFamily="34" charset="-120"/>
              </a:rPr>
            </a:br>
            <a:r>
              <a:rPr lang="en-US" altLang="zh-TW" dirty="0" smtClean="0">
                <a:latin typeface="微軟正黑體" panose="020B0604030504040204" pitchFamily="34" charset="-120"/>
                <a:ea typeface="微軟正黑體" panose="020B0604030504040204" pitchFamily="34" charset="-120"/>
              </a:rPr>
              <a:t>SS(-), </a:t>
            </a:r>
            <a:r>
              <a:rPr lang="en-US" altLang="zh-TW" dirty="0" smtClean="0">
                <a:solidFill>
                  <a:srgbClr val="C00000"/>
                </a:solidFill>
                <a:latin typeface="微軟正黑體" panose="020B0604030504040204" pitchFamily="34" charset="-120"/>
                <a:ea typeface="微軟正黑體" panose="020B0604030504040204" pitchFamily="34" charset="-120"/>
              </a:rPr>
              <a:t>RNA</a:t>
            </a:r>
            <a:r>
              <a:rPr lang="zh-TW" altLang="en-US" dirty="0" smtClean="0">
                <a:latin typeface="微軟正黑體" panose="020B0604030504040204" pitchFamily="34" charset="-120"/>
                <a:ea typeface="微軟正黑體" panose="020B0604030504040204" pitchFamily="34" charset="-120"/>
              </a:rPr>
              <a:t>病毒 </a:t>
            </a:r>
            <a:endParaRPr lang="en-US" altLang="zh-TW" dirty="0" smtClean="0">
              <a:latin typeface="微軟正黑體" panose="020B0604030504040204" pitchFamily="34" charset="-120"/>
              <a:ea typeface="微軟正黑體" panose="020B0604030504040204" pitchFamily="34" charset="-120"/>
            </a:endParaRPr>
          </a:p>
          <a:p>
            <a:pPr>
              <a:lnSpc>
                <a:spcPct val="100000"/>
              </a:lnSpc>
            </a:pPr>
            <a:r>
              <a:rPr lang="zh-TW" altLang="en-US" dirty="0" smtClean="0">
                <a:latin typeface="微軟正黑體" panose="020B0604030504040204" pitchFamily="34" charset="-120"/>
                <a:ea typeface="微軟正黑體" panose="020B0604030504040204" pitchFamily="34" charset="-120"/>
              </a:rPr>
              <a:t>分為</a:t>
            </a:r>
            <a:r>
              <a:rPr lang="en-US" altLang="zh-TW" b="1" dirty="0">
                <a:latin typeface="微軟正黑體" panose="020B0604030504040204" pitchFamily="34" charset="-120"/>
                <a:ea typeface="微軟正黑體" panose="020B0604030504040204" pitchFamily="34" charset="-120"/>
              </a:rPr>
              <a:t>A</a:t>
            </a:r>
            <a:r>
              <a:rPr lang="zh-TW" altLang="en-US" b="1" dirty="0">
                <a:latin typeface="微軟正黑體" panose="020B0604030504040204" pitchFamily="34" charset="-120"/>
                <a:ea typeface="微軟正黑體" panose="020B0604030504040204" pitchFamily="34" charset="-120"/>
              </a:rPr>
              <a:t>型、</a:t>
            </a:r>
            <a:r>
              <a:rPr lang="en-US" altLang="zh-TW" b="1" dirty="0">
                <a:latin typeface="微軟正黑體" panose="020B0604030504040204" pitchFamily="34" charset="-120"/>
                <a:ea typeface="微軟正黑體" panose="020B0604030504040204" pitchFamily="34" charset="-120"/>
              </a:rPr>
              <a:t>B</a:t>
            </a:r>
            <a:r>
              <a:rPr lang="zh-TW" altLang="en-US" b="1" dirty="0">
                <a:latin typeface="微軟正黑體" panose="020B0604030504040204" pitchFamily="34" charset="-120"/>
                <a:ea typeface="微軟正黑體" panose="020B0604030504040204" pitchFamily="34" charset="-120"/>
              </a:rPr>
              <a:t>型</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C</a:t>
            </a:r>
            <a:r>
              <a:rPr lang="zh-TW" altLang="en-US" dirty="0">
                <a:latin typeface="微軟正黑體" panose="020B0604030504040204" pitchFamily="34" charset="-120"/>
                <a:ea typeface="微軟正黑體" panose="020B0604030504040204" pitchFamily="34" charset="-120"/>
              </a:rPr>
              <a:t>型及</a:t>
            </a:r>
            <a:r>
              <a:rPr lang="en-US" altLang="zh-TW" dirty="0">
                <a:latin typeface="微軟正黑體" panose="020B0604030504040204" pitchFamily="34" charset="-120"/>
                <a:ea typeface="微軟正黑體" panose="020B0604030504040204" pitchFamily="34" charset="-120"/>
              </a:rPr>
              <a:t>D</a:t>
            </a:r>
            <a:r>
              <a:rPr lang="zh-TW" altLang="en-US" dirty="0">
                <a:latin typeface="微軟正黑體" panose="020B0604030504040204" pitchFamily="34" charset="-120"/>
                <a:ea typeface="微軟正黑體" panose="020B0604030504040204" pitchFamily="34" charset="-120"/>
              </a:rPr>
              <a:t>型 </a:t>
            </a:r>
            <a:endParaRPr lang="en-US" altLang="zh-TW" dirty="0" smtClean="0">
              <a:latin typeface="微軟正黑體" panose="020B0604030504040204" pitchFamily="34" charset="-120"/>
              <a:ea typeface="微軟正黑體" panose="020B0604030504040204" pitchFamily="34" charset="-120"/>
            </a:endParaRPr>
          </a:p>
          <a:p>
            <a:pPr>
              <a:lnSpc>
                <a:spcPct val="100000"/>
              </a:lnSpc>
            </a:pPr>
            <a:r>
              <a:rPr lang="zh-TW" altLang="en-US" dirty="0" smtClean="0">
                <a:latin typeface="微軟正黑體" panose="020B0604030504040204" pitchFamily="34" charset="-120"/>
                <a:ea typeface="微軟正黑體" panose="020B0604030504040204" pitchFamily="34" charset="-120"/>
              </a:rPr>
              <a:t>外套膜</a:t>
            </a:r>
            <a:r>
              <a:rPr lang="zh-TW" altLang="en-US" dirty="0">
                <a:latin typeface="微軟正黑體" panose="020B0604030504040204" pitchFamily="34" charset="-120"/>
                <a:ea typeface="微軟正黑體" panose="020B0604030504040204" pitchFamily="34" charset="-120"/>
              </a:rPr>
              <a:t>含有</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種醣</a:t>
            </a:r>
            <a:r>
              <a:rPr lang="zh-TW" altLang="en-US" dirty="0" smtClean="0">
                <a:latin typeface="微軟正黑體" panose="020B0604030504040204" pitchFamily="34" charset="-120"/>
                <a:ea typeface="微軟正黑體" panose="020B0604030504040204" pitchFamily="34" charset="-120"/>
              </a:rPr>
              <a:t>蛋白</a:t>
            </a:r>
            <a:endParaRPr lang="en-US" altLang="zh-TW" dirty="0" smtClean="0">
              <a:latin typeface="微軟正黑體" panose="020B0604030504040204" pitchFamily="34" charset="-120"/>
              <a:ea typeface="微軟正黑體" panose="020B0604030504040204" pitchFamily="34" charset="-120"/>
            </a:endParaRPr>
          </a:p>
          <a:p>
            <a:pPr>
              <a:lnSpc>
                <a:spcPct val="100000"/>
              </a:lnSpc>
              <a:buFontTx/>
              <a:buChar char="-"/>
            </a:pPr>
            <a:r>
              <a:rPr lang="zh-TW" altLang="en-US" b="1" dirty="0" smtClean="0">
                <a:latin typeface="微軟正黑體" panose="020B0604030504040204" pitchFamily="34" charset="-120"/>
                <a:ea typeface="微軟正黑體" panose="020B0604030504040204" pitchFamily="34" charset="-120"/>
              </a:rPr>
              <a:t>血球凝集素</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(hemagglutinin: </a:t>
            </a:r>
            <a:r>
              <a:rPr lang="en-US" altLang="zh-TW" dirty="0" smtClean="0">
                <a:solidFill>
                  <a:srgbClr val="C00000"/>
                </a:solidFill>
                <a:latin typeface="微軟正黑體" panose="020B0604030504040204" pitchFamily="34" charset="-120"/>
                <a:ea typeface="微軟正黑體" panose="020B0604030504040204" pitchFamily="34" charset="-120"/>
              </a:rPr>
              <a:t>HA</a:t>
            </a:r>
            <a:r>
              <a:rPr lang="en-US" altLang="zh-TW" dirty="0" smtClean="0">
                <a:latin typeface="微軟正黑體" panose="020B0604030504040204" pitchFamily="34" charset="-120"/>
                <a:ea typeface="微軟正黑體" panose="020B0604030504040204" pitchFamily="34" charset="-120"/>
              </a:rPr>
              <a:t>), 18</a:t>
            </a:r>
            <a:r>
              <a:rPr lang="zh-TW" altLang="en-US" dirty="0" smtClean="0">
                <a:latin typeface="微軟正黑體" panose="020B0604030504040204" pitchFamily="34" charset="-120"/>
                <a:ea typeface="微軟正黑體" panose="020B0604030504040204" pitchFamily="34" charset="-120"/>
              </a:rPr>
              <a:t>種</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附著細胞膜所需，引發中和抗體</a:t>
            </a:r>
            <a:r>
              <a:rPr lang="en-US" altLang="zh-TW" dirty="0" smtClean="0">
                <a:latin typeface="微軟正黑體" panose="020B0604030504040204" pitchFamily="34" charset="-120"/>
                <a:ea typeface="微軟正黑體" panose="020B0604030504040204" pitchFamily="34" charset="-120"/>
              </a:rPr>
              <a:t>)</a:t>
            </a:r>
          </a:p>
          <a:p>
            <a:pPr>
              <a:lnSpc>
                <a:spcPct val="100000"/>
              </a:lnSpc>
              <a:buFontTx/>
              <a:buChar char="-"/>
            </a:pPr>
            <a:r>
              <a:rPr lang="zh-TW" altLang="en-US" b="1" dirty="0" smtClean="0">
                <a:latin typeface="微軟正黑體" panose="020B0604030504040204" pitchFamily="34" charset="-120"/>
                <a:ea typeface="微軟正黑體" panose="020B0604030504040204" pitchFamily="34" charset="-120"/>
              </a:rPr>
              <a:t>神經胺酸酶</a:t>
            </a:r>
            <a:r>
              <a:rPr lang="zh-TW" altLang="en-US" dirty="0" smtClean="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(neuraminidase: </a:t>
            </a:r>
            <a:r>
              <a:rPr lang="en-US" altLang="zh-TW" dirty="0" smtClean="0">
                <a:solidFill>
                  <a:srgbClr val="C00000"/>
                </a:solidFill>
                <a:latin typeface="微軟正黑體" panose="020B0604030504040204" pitchFamily="34" charset="-120"/>
                <a:ea typeface="微軟正黑體" panose="020B0604030504040204" pitchFamily="34" charset="-120"/>
              </a:rPr>
              <a:t>NA</a:t>
            </a:r>
            <a:r>
              <a:rPr lang="en-US" altLang="zh-TW" dirty="0" smtClean="0">
                <a:latin typeface="微軟正黑體" panose="020B0604030504040204" pitchFamily="34" charset="-120"/>
                <a:ea typeface="微軟正黑體" panose="020B0604030504040204" pitchFamily="34" charset="-120"/>
              </a:rPr>
              <a:t>), 11</a:t>
            </a:r>
            <a:r>
              <a:rPr lang="zh-TW" altLang="en-US" dirty="0" smtClean="0">
                <a:latin typeface="微軟正黑體" panose="020B0604030504040204" pitchFamily="34" charset="-120"/>
                <a:ea typeface="微軟正黑體" panose="020B0604030504040204" pitchFamily="34" charset="-120"/>
              </a:rPr>
              <a:t>種</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切斷連結，釋放病毒所需</a:t>
            </a:r>
            <a:r>
              <a:rPr lang="en-US" altLang="zh-TW" dirty="0" smtClean="0">
                <a:latin typeface="微軟正黑體" panose="020B0604030504040204" pitchFamily="34" charset="-120"/>
                <a:ea typeface="微軟正黑體" panose="020B0604030504040204" pitchFamily="34" charset="-120"/>
              </a:rPr>
              <a:t>)</a:t>
            </a:r>
          </a:p>
          <a:p>
            <a:pPr marL="0" indent="0">
              <a:lnSpc>
                <a:spcPct val="100000"/>
              </a:lnSpc>
              <a:buNone/>
            </a:pPr>
            <a:r>
              <a:rPr lang="en-US" altLang="zh-TW" dirty="0" smtClean="0">
                <a:latin typeface="微軟正黑體" panose="020B0604030504040204" pitchFamily="34" charset="-120"/>
                <a:ea typeface="微軟正黑體" panose="020B0604030504040204" pitchFamily="34" charset="-120"/>
              </a:rPr>
              <a:t>   A</a:t>
            </a:r>
            <a:r>
              <a:rPr lang="zh-TW" altLang="en-US" dirty="0" smtClean="0">
                <a:latin typeface="微軟正黑體" panose="020B0604030504040204" pitchFamily="34" charset="-120"/>
                <a:ea typeface="微軟正黑體" panose="020B0604030504040204" pitchFamily="34" charset="-120"/>
              </a:rPr>
              <a:t>型病毒再依據不同的</a:t>
            </a:r>
            <a:r>
              <a:rPr lang="en-US" altLang="zh-TW" dirty="0" smtClean="0">
                <a:latin typeface="微軟正黑體" panose="020B0604030504040204" pitchFamily="34" charset="-120"/>
                <a:ea typeface="微軟正黑體" panose="020B0604030504040204" pitchFamily="34" charset="-120"/>
              </a:rPr>
              <a:t>HA</a:t>
            </a:r>
            <a:r>
              <a:rPr lang="zh-TW" altLang="en-US" dirty="0" smtClean="0">
                <a:latin typeface="微軟正黑體" panose="020B0604030504040204" pitchFamily="34" charset="-120"/>
                <a:ea typeface="微軟正黑體" panose="020B0604030504040204" pitchFamily="34" charset="-120"/>
              </a:rPr>
              <a:t>及</a:t>
            </a:r>
            <a:r>
              <a:rPr lang="en-US" altLang="zh-TW" dirty="0" smtClean="0">
                <a:latin typeface="微軟正黑體" panose="020B0604030504040204" pitchFamily="34" charset="-120"/>
                <a:ea typeface="微軟正黑體" panose="020B0604030504040204" pitchFamily="34" charset="-120"/>
              </a:rPr>
              <a:t>NA</a:t>
            </a:r>
            <a:r>
              <a:rPr lang="zh-TW" altLang="en-US" dirty="0" smtClean="0">
                <a:latin typeface="微軟正黑體" panose="020B0604030504040204" pitchFamily="34" charset="-120"/>
                <a:ea typeface="微軟正黑體" panose="020B0604030504040204" pitchFamily="34" charset="-120"/>
              </a:rPr>
              <a:t>區分亞型</a:t>
            </a:r>
            <a:r>
              <a:rPr lang="en-US" altLang="zh-TW" dirty="0" smtClean="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如 </a:t>
            </a:r>
            <a:r>
              <a:rPr lang="en-US" altLang="zh-TW" dirty="0" smtClean="0">
                <a:latin typeface="微軟正黑體" panose="020B0604030504040204" pitchFamily="34" charset="-120"/>
                <a:ea typeface="微軟正黑體" panose="020B0604030504040204" pitchFamily="34" charset="-120"/>
              </a:rPr>
              <a:t>H1N1, H3N2</a:t>
            </a:r>
            <a:endParaRPr lang="zh-TW" altLang="en-US"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12284431" y="-3898"/>
            <a:ext cx="4581525" cy="5924550"/>
          </a:xfrm>
          <a:prstGeom prst="rect">
            <a:avLst/>
          </a:prstGeom>
        </p:spPr>
      </p:pic>
      <p:pic>
        <p:nvPicPr>
          <p:cNvPr id="2054" name="Picture 6"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9915" y="-3898"/>
            <a:ext cx="7620000" cy="744855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096000" y="6514545"/>
            <a:ext cx="6096000" cy="369332"/>
          </a:xfrm>
          <a:prstGeom prst="rect">
            <a:avLst/>
          </a:prstGeom>
        </p:spPr>
        <p:txBody>
          <a:bodyPr>
            <a:spAutoFit/>
          </a:bodyPr>
          <a:lstStyle/>
          <a:p>
            <a:r>
              <a:rPr lang="en-US" altLang="zh-TW" i="1" dirty="0">
                <a:latin typeface="微軟正黑體" panose="020B0604030504040204" pitchFamily="34" charset="-120"/>
                <a:ea typeface="微軟正黑體" panose="020B0604030504040204" pitchFamily="34" charset="-120"/>
              </a:rPr>
              <a:t>Nature Reviews Microbiology </a:t>
            </a:r>
            <a:r>
              <a:rPr lang="en-US" altLang="zh-TW" dirty="0">
                <a:latin typeface="微軟正黑體" panose="020B0604030504040204" pitchFamily="34" charset="-120"/>
                <a:ea typeface="微軟正黑體" panose="020B0604030504040204" pitchFamily="34" charset="-120"/>
              </a:rPr>
              <a:t>9, 590-603 (August 2011)</a:t>
            </a:r>
            <a:endParaRPr lang="zh-TW" altLang="en-US" dirty="0">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5840079" y="307030"/>
            <a:ext cx="5985973" cy="3613823"/>
            <a:chOff x="5840078" y="307030"/>
            <a:chExt cx="5985973" cy="3613822"/>
          </a:xfrm>
        </p:grpSpPr>
        <p:pic>
          <p:nvPicPr>
            <p:cNvPr id="6" name="圖片 5"/>
            <p:cNvPicPr>
              <a:picLocks noChangeAspect="1"/>
            </p:cNvPicPr>
            <p:nvPr/>
          </p:nvPicPr>
          <p:blipFill rotWithShape="1">
            <a:blip r:embed="rId4"/>
            <a:srcRect r="1285"/>
            <a:stretch/>
          </p:blipFill>
          <p:spPr>
            <a:xfrm>
              <a:off x="5840078" y="307030"/>
              <a:ext cx="5985973" cy="3613822"/>
            </a:xfrm>
            <a:prstGeom prst="rect">
              <a:avLst/>
            </a:prstGeom>
          </p:spPr>
        </p:pic>
        <p:sp>
          <p:nvSpPr>
            <p:cNvPr id="7" name="文字方塊 6"/>
            <p:cNvSpPr txBox="1"/>
            <p:nvPr/>
          </p:nvSpPr>
          <p:spPr>
            <a:xfrm>
              <a:off x="5840078" y="1447926"/>
              <a:ext cx="487687" cy="369332"/>
            </a:xfrm>
            <a:prstGeom prst="rect">
              <a:avLst/>
            </a:prstGeom>
            <a:solidFill>
              <a:schemeClr val="bg1"/>
            </a:solidFill>
          </p:spPr>
          <p:txBody>
            <a:bodyPr wrap="square" rtlCol="0">
              <a:spAutoFit/>
            </a:bodyPr>
            <a:lstStyle/>
            <a:p>
              <a:r>
                <a:rPr lang="en-US" altLang="zh-TW" dirty="0">
                  <a:solidFill>
                    <a:srgbClr val="C00000"/>
                  </a:solidFill>
                </a:rPr>
                <a:t>NA</a:t>
              </a:r>
              <a:endParaRPr lang="zh-TW" altLang="en-US" dirty="0">
                <a:solidFill>
                  <a:srgbClr val="C00000"/>
                </a:solidFill>
              </a:endParaRPr>
            </a:p>
          </p:txBody>
        </p:sp>
        <p:sp>
          <p:nvSpPr>
            <p:cNvPr id="11" name="文字方塊 10"/>
            <p:cNvSpPr txBox="1"/>
            <p:nvPr/>
          </p:nvSpPr>
          <p:spPr>
            <a:xfrm>
              <a:off x="5869767" y="2375440"/>
              <a:ext cx="487687" cy="369332"/>
            </a:xfrm>
            <a:prstGeom prst="rect">
              <a:avLst/>
            </a:prstGeom>
            <a:solidFill>
              <a:schemeClr val="bg1"/>
            </a:solidFill>
          </p:spPr>
          <p:txBody>
            <a:bodyPr wrap="square" rtlCol="0">
              <a:spAutoFit/>
            </a:bodyPr>
            <a:lstStyle/>
            <a:p>
              <a:r>
                <a:rPr lang="en-US" altLang="zh-TW" dirty="0">
                  <a:solidFill>
                    <a:srgbClr val="C00000"/>
                  </a:solidFill>
                </a:rPr>
                <a:t>HA</a:t>
              </a:r>
              <a:endParaRPr lang="zh-TW" altLang="en-US" dirty="0">
                <a:solidFill>
                  <a:srgbClr val="C00000"/>
                </a:solidFill>
              </a:endParaRPr>
            </a:p>
          </p:txBody>
        </p:sp>
      </p:grpSp>
      <p:pic>
        <p:nvPicPr>
          <p:cNvPr id="12" name="Picture 2"/>
          <p:cNvPicPr>
            <a:picLocks noChangeAspect="1" noChangeArrowheads="1"/>
          </p:cNvPicPr>
          <p:nvPr/>
        </p:nvPicPr>
        <p:blipFill>
          <a:blip r:embed="rId5" cstate="print"/>
          <a:srcRect l="26893" t="26239" r="27286" b="14088"/>
          <a:stretch>
            <a:fillRect/>
          </a:stretch>
        </p:blipFill>
        <p:spPr bwMode="auto">
          <a:xfrm>
            <a:off x="21573854" y="0"/>
            <a:ext cx="9092506" cy="6355080"/>
          </a:xfrm>
          <a:prstGeom prst="rect">
            <a:avLst/>
          </a:prstGeom>
          <a:noFill/>
          <a:ln w="9525">
            <a:noFill/>
            <a:miter lim="800000"/>
            <a:headEnd/>
            <a:tailEnd/>
          </a:ln>
        </p:spPr>
      </p:pic>
      <p:pic>
        <p:nvPicPr>
          <p:cNvPr id="2050" name="Picture 2" descr="https://www.frontiersin.org/files/Articles/510689/fpsyt-11-00072-HTML/image_m/fpsyt-11-00072-g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84431" y="27096"/>
            <a:ext cx="6251518" cy="380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97081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1214895" y="266370"/>
            <a:ext cx="9191375" cy="6114553"/>
            <a:chOff x="1910634" y="1461052"/>
            <a:chExt cx="7700505" cy="4913899"/>
          </a:xfrm>
        </p:grpSpPr>
        <p:pic>
          <p:nvPicPr>
            <p:cNvPr id="4" name="Picture 6" descr="Fig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 t="32449" r="-1057" b="3902"/>
            <a:stretch/>
          </p:blipFill>
          <p:spPr bwMode="auto">
            <a:xfrm>
              <a:off x="1910634" y="1633985"/>
              <a:ext cx="7700505" cy="4740966"/>
            </a:xfrm>
            <a:prstGeom prst="rect">
              <a:avLst/>
            </a:prstGeom>
            <a:noFill/>
            <a:extLst>
              <a:ext uri="{909E8E84-426E-40DD-AFC4-6F175D3DCCD1}">
                <a14:hiddenFill xmlns:a14="http://schemas.microsoft.com/office/drawing/2010/main">
                  <a:solidFill>
                    <a:srgbClr val="FFFFFF"/>
                  </a:solidFill>
                </a14:hiddenFill>
              </a:ext>
            </a:extLst>
          </p:spPr>
        </p:pic>
        <p:sp>
          <p:nvSpPr>
            <p:cNvPr id="5" name="圓角矩形 4"/>
            <p:cNvSpPr/>
            <p:nvPr/>
          </p:nvSpPr>
          <p:spPr>
            <a:xfrm>
              <a:off x="3399183" y="1461052"/>
              <a:ext cx="3896139" cy="6361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矩形 6"/>
          <p:cNvSpPr/>
          <p:nvPr/>
        </p:nvSpPr>
        <p:spPr>
          <a:xfrm>
            <a:off x="8859079" y="6488669"/>
            <a:ext cx="3703983" cy="369332"/>
          </a:xfrm>
          <a:prstGeom prst="rect">
            <a:avLst/>
          </a:prstGeom>
        </p:spPr>
        <p:txBody>
          <a:bodyPr wrap="square">
            <a:spAutoFit/>
          </a:bodyPr>
          <a:lstStyle/>
          <a:p>
            <a:r>
              <a:rPr lang="en-US" altLang="zh-TW" dirty="0">
                <a:latin typeface="微軟正黑體" panose="020B0604030504040204" pitchFamily="34" charset="-120"/>
                <a:ea typeface="微軟正黑體" panose="020B0604030504040204" pitchFamily="34" charset="-120"/>
              </a:rPr>
              <a:t>Nature Reviews Microbiology  </a:t>
            </a:r>
            <a:endParaRPr lang="zh-TW" altLang="en-US" dirty="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3448879" y="1130718"/>
            <a:ext cx="2107096" cy="646331"/>
          </a:xfrm>
          <a:prstGeom prst="rect">
            <a:avLst/>
          </a:prstGeom>
          <a:solidFill>
            <a:schemeClr val="bg1"/>
          </a:solidFill>
        </p:spPr>
        <p:txBody>
          <a:bodyPr wrap="square" rtlCol="0">
            <a:spAutoFit/>
          </a:bodyPr>
          <a:lstStyle/>
          <a:p>
            <a:r>
              <a:rPr lang="en-US" altLang="zh-TW" dirty="0"/>
              <a:t>Receptor containing </a:t>
            </a:r>
            <a:br>
              <a:rPr lang="en-US" altLang="zh-TW" dirty="0"/>
            </a:br>
            <a:r>
              <a:rPr lang="el-GR" altLang="zh-TW" dirty="0">
                <a:solidFill>
                  <a:srgbClr val="C00000"/>
                </a:solidFill>
              </a:rPr>
              <a:t>α</a:t>
            </a:r>
            <a:r>
              <a:rPr lang="en-US" altLang="zh-TW" dirty="0">
                <a:solidFill>
                  <a:srgbClr val="C00000"/>
                </a:solidFill>
              </a:rPr>
              <a:t>-2,3 SA</a:t>
            </a:r>
            <a:r>
              <a:rPr lang="zh-TW" altLang="en-US" dirty="0">
                <a:solidFill>
                  <a:srgbClr val="C00000"/>
                </a:solidFill>
              </a:rPr>
              <a:t> </a:t>
            </a:r>
            <a:r>
              <a:rPr lang="en-US" altLang="zh-TW" dirty="0"/>
              <a:t>or </a:t>
            </a:r>
            <a:r>
              <a:rPr lang="el-GR" altLang="zh-TW" dirty="0">
                <a:solidFill>
                  <a:srgbClr val="C00000"/>
                </a:solidFill>
              </a:rPr>
              <a:t>α</a:t>
            </a:r>
            <a:r>
              <a:rPr lang="en-US" altLang="zh-TW" dirty="0">
                <a:solidFill>
                  <a:srgbClr val="C00000"/>
                </a:solidFill>
              </a:rPr>
              <a:t>-2,6 SA</a:t>
            </a:r>
            <a:r>
              <a:rPr lang="zh-TW" altLang="en-US" dirty="0">
                <a:solidFill>
                  <a:srgbClr val="C00000"/>
                </a:solidFill>
              </a:rPr>
              <a:t> </a:t>
            </a:r>
          </a:p>
        </p:txBody>
      </p:sp>
      <p:sp>
        <p:nvSpPr>
          <p:cNvPr id="9" name="矩形 8"/>
          <p:cNvSpPr/>
          <p:nvPr/>
        </p:nvSpPr>
        <p:spPr>
          <a:xfrm>
            <a:off x="12254756" y="3995678"/>
            <a:ext cx="5241960" cy="2862322"/>
          </a:xfrm>
          <a:prstGeom prst="rect">
            <a:avLst/>
          </a:prstGeom>
          <a:solidFill>
            <a:schemeClr val="bg1"/>
          </a:solidFill>
          <a:ln>
            <a:solidFill>
              <a:srgbClr val="C00000"/>
            </a:solidFill>
          </a:ln>
        </p:spPr>
        <p:txBody>
          <a:bodyPr wrap="square">
            <a:spAutoFit/>
          </a:bodyPr>
          <a:lstStyle/>
          <a:p>
            <a:r>
              <a:rPr lang="en-US" altLang="zh-TW" dirty="0"/>
              <a:t>A </a:t>
            </a:r>
            <a:r>
              <a:rPr lang="zh-TW" altLang="en-US" dirty="0"/>
              <a:t>型 流感在海豹、鯨魚、馬、豬等動物均曾被分離 過，禽鳥類的流感病毒會優先選擇細胞端具有 特定 </a:t>
            </a:r>
            <a:r>
              <a:rPr lang="en-US" altLang="zh-TW" dirty="0">
                <a:solidFill>
                  <a:srgbClr val="C00000"/>
                </a:solidFill>
              </a:rPr>
              <a:t>α-2, 3 </a:t>
            </a:r>
            <a:r>
              <a:rPr lang="zh-TW" altLang="en-US" dirty="0">
                <a:solidFill>
                  <a:srgbClr val="C00000"/>
                </a:solidFill>
              </a:rPr>
              <a:t>寡醣分子 </a:t>
            </a:r>
            <a:r>
              <a:rPr lang="en-US" altLang="zh-TW" dirty="0">
                <a:solidFill>
                  <a:srgbClr val="C00000"/>
                </a:solidFill>
              </a:rPr>
              <a:t>(oligosaccharide) </a:t>
            </a:r>
            <a:r>
              <a:rPr lang="zh-TW" altLang="en-US" dirty="0">
                <a:solidFill>
                  <a:srgbClr val="C00000"/>
                </a:solidFill>
              </a:rPr>
              <a:t>連結</a:t>
            </a:r>
            <a:r>
              <a:rPr lang="zh-TW" altLang="en-US" dirty="0"/>
              <a:t>，而哺乳類的流感病毒則是</a:t>
            </a:r>
            <a:r>
              <a:rPr lang="zh-TW" altLang="en-US" dirty="0">
                <a:solidFill>
                  <a:srgbClr val="C00000"/>
                </a:solidFill>
              </a:rPr>
              <a:t>與 </a:t>
            </a:r>
            <a:r>
              <a:rPr lang="en-US" altLang="zh-TW" dirty="0">
                <a:solidFill>
                  <a:srgbClr val="C00000"/>
                </a:solidFill>
              </a:rPr>
              <a:t>α-2, 6 </a:t>
            </a:r>
            <a:r>
              <a:rPr lang="zh-TW" altLang="en-US" dirty="0">
                <a:solidFill>
                  <a:srgbClr val="C00000"/>
                </a:solidFill>
              </a:rPr>
              <a:t>寡醣分子連結</a:t>
            </a:r>
            <a:r>
              <a:rPr lang="zh-TW" altLang="en-US" dirty="0"/>
              <a:t>， 在</a:t>
            </a:r>
            <a:r>
              <a:rPr lang="zh-TW" altLang="en-US" dirty="0">
                <a:solidFill>
                  <a:srgbClr val="C00000"/>
                </a:solidFill>
              </a:rPr>
              <a:t>豬</a:t>
            </a:r>
            <a:r>
              <a:rPr lang="zh-TW" altLang="en-US" dirty="0"/>
              <a:t>的氣管上皮細胞同時具有 </a:t>
            </a:r>
            <a:r>
              <a:rPr lang="en-US" altLang="zh-TW" dirty="0">
                <a:solidFill>
                  <a:srgbClr val="C00000"/>
                </a:solidFill>
              </a:rPr>
              <a:t>α-2,3 </a:t>
            </a:r>
            <a:r>
              <a:rPr lang="zh-TW" altLang="en-US" dirty="0"/>
              <a:t>及 </a:t>
            </a:r>
            <a:r>
              <a:rPr lang="en-US" altLang="zh-TW" dirty="0">
                <a:solidFill>
                  <a:srgbClr val="C00000"/>
                </a:solidFill>
              </a:rPr>
              <a:t>α-2,6</a:t>
            </a:r>
            <a:r>
              <a:rPr lang="en-US" altLang="zh-TW" dirty="0"/>
              <a:t> </a:t>
            </a:r>
            <a:r>
              <a:rPr lang="zh-TW" altLang="en-US" dirty="0"/>
              <a:t>寡 醣分子受器，可以同時被禽鳥類及人類的 </a:t>
            </a:r>
            <a:r>
              <a:rPr lang="en-US" altLang="zh-TW" dirty="0"/>
              <a:t>A </a:t>
            </a:r>
            <a:r>
              <a:rPr lang="zh-TW" altLang="en-US" dirty="0"/>
              <a:t>型 流感病毒所感染，於是豬隻成了禽流感病毒及 人類流感病毒的中間宿主，基因體的重組也可 能於豬隻體內進行，產生可能造成全球大規模 流行的 </a:t>
            </a:r>
            <a:r>
              <a:rPr lang="en-US" altLang="zh-TW" dirty="0"/>
              <a:t>A </a:t>
            </a:r>
            <a:r>
              <a:rPr lang="zh-TW" altLang="en-US" dirty="0"/>
              <a:t>型流感病毒 </a:t>
            </a:r>
          </a:p>
        </p:txBody>
      </p:sp>
      <p:sp>
        <p:nvSpPr>
          <p:cNvPr id="10" name="矩形 9"/>
          <p:cNvSpPr/>
          <p:nvPr/>
        </p:nvSpPr>
        <p:spPr>
          <a:xfrm>
            <a:off x="2460162" y="6495887"/>
            <a:ext cx="3703983" cy="369332"/>
          </a:xfrm>
          <a:prstGeom prst="rect">
            <a:avLst/>
          </a:prstGeom>
        </p:spPr>
        <p:txBody>
          <a:bodyPr wrap="square">
            <a:spAutoFit/>
          </a:bodyPr>
          <a:lstStyle/>
          <a:p>
            <a:r>
              <a:rPr lang="en-US" altLang="zh-TW" dirty="0">
                <a:latin typeface="微軟正黑體" panose="020B0604030504040204" pitchFamily="34" charset="-120"/>
                <a:ea typeface="微軟正黑體" panose="020B0604030504040204" pitchFamily="34" charset="-120"/>
              </a:rPr>
              <a:t>SA: sialic acid</a:t>
            </a:r>
            <a:endParaRPr lang="zh-TW" altLang="en-US" dirty="0">
              <a:latin typeface="微軟正黑體" panose="020B0604030504040204" pitchFamily="34" charset="-120"/>
              <a:ea typeface="微軟正黑體" panose="020B0604030504040204" pitchFamily="34" charset="-120"/>
            </a:endParaRPr>
          </a:p>
        </p:txBody>
      </p:sp>
      <p:sp>
        <p:nvSpPr>
          <p:cNvPr id="3" name="矩形 2"/>
          <p:cNvSpPr/>
          <p:nvPr/>
        </p:nvSpPr>
        <p:spPr>
          <a:xfrm>
            <a:off x="12250333" y="-339"/>
            <a:ext cx="5241960" cy="2031325"/>
          </a:xfrm>
          <a:prstGeom prst="rect">
            <a:avLst/>
          </a:prstGeom>
          <a:solidFill>
            <a:schemeClr val="bg1"/>
          </a:solidFill>
          <a:ln>
            <a:solidFill>
              <a:srgbClr val="C00000"/>
            </a:solidFill>
          </a:ln>
        </p:spPr>
        <p:txBody>
          <a:bodyPr wrap="square">
            <a:spAutoFit/>
          </a:bodyPr>
          <a:lstStyle/>
          <a:p>
            <a:r>
              <a:rPr lang="zh-TW" altLang="en-US" b="1" dirty="0">
                <a:solidFill>
                  <a:srgbClr val="202122"/>
                </a:solidFill>
                <a:latin typeface="Arial" panose="020B0604020202020204" pitchFamily="34" charset="0"/>
              </a:rPr>
              <a:t>神經胺酸酶</a:t>
            </a:r>
            <a:r>
              <a:rPr lang="zh-TW" altLang="en-US" dirty="0">
                <a:solidFill>
                  <a:srgbClr val="202122"/>
                </a:solidFill>
                <a:latin typeface="Arial" panose="020B0604020202020204" pitchFamily="34" charset="0"/>
              </a:rPr>
              <a:t>（</a:t>
            </a:r>
            <a:r>
              <a:rPr lang="en-US" altLang="zh-TW" dirty="0">
                <a:solidFill>
                  <a:srgbClr val="202122"/>
                </a:solidFill>
                <a:latin typeface="Arial" panose="020B0604020202020204" pitchFamily="34" charset="0"/>
              </a:rPr>
              <a:t>Neuraminidase</a:t>
            </a:r>
            <a:r>
              <a:rPr lang="zh-TW" altLang="en-US" dirty="0">
                <a:solidFill>
                  <a:srgbClr val="202122"/>
                </a:solidFill>
                <a:latin typeface="Arial" panose="020B0604020202020204" pitchFamily="34" charset="0"/>
              </a:rPr>
              <a:t>）又稱</a:t>
            </a:r>
            <a:r>
              <a:rPr lang="zh-TW" altLang="en-US" b="1" dirty="0">
                <a:solidFill>
                  <a:srgbClr val="202122"/>
                </a:solidFill>
                <a:latin typeface="Arial" panose="020B0604020202020204" pitchFamily="34" charset="0"/>
              </a:rPr>
              <a:t>唾液酸酶</a:t>
            </a:r>
            <a:r>
              <a:rPr lang="zh-TW" altLang="en-US" dirty="0">
                <a:solidFill>
                  <a:srgbClr val="202122"/>
                </a:solidFill>
                <a:latin typeface="Arial" panose="020B0604020202020204" pitchFamily="34" charset="0"/>
              </a:rPr>
              <a:t>（</a:t>
            </a:r>
            <a:r>
              <a:rPr lang="en-US" altLang="zh-TW" dirty="0" err="1">
                <a:solidFill>
                  <a:srgbClr val="202122"/>
                </a:solidFill>
                <a:latin typeface="Arial" panose="020B0604020202020204" pitchFamily="34" charset="0"/>
              </a:rPr>
              <a:t>sialidase</a:t>
            </a:r>
            <a:r>
              <a:rPr lang="zh-TW" altLang="en-US" dirty="0">
                <a:solidFill>
                  <a:srgbClr val="202122"/>
                </a:solidFill>
                <a:latin typeface="Arial" panose="020B0604020202020204" pitchFamily="34" charset="0"/>
              </a:rPr>
              <a:t>），是分布於</a:t>
            </a:r>
            <a:r>
              <a:rPr lang="zh-TW" altLang="en-US" dirty="0">
                <a:solidFill>
                  <a:srgbClr val="0645AD"/>
                </a:solidFill>
                <a:latin typeface="Arial" panose="020B0604020202020204" pitchFamily="34" charset="0"/>
                <a:hlinkClick r:id="rId4" tooltip="流感病毒"/>
              </a:rPr>
              <a:t>流感病毒</a:t>
            </a:r>
            <a:r>
              <a:rPr lang="zh-TW" altLang="en-US" dirty="0">
                <a:solidFill>
                  <a:srgbClr val="202122"/>
                </a:solidFill>
                <a:latin typeface="Arial" panose="020B0604020202020204" pitchFamily="34" charset="0"/>
              </a:rPr>
              <a:t>被膜上的一種</a:t>
            </a:r>
            <a:r>
              <a:rPr lang="zh-TW" altLang="en-US" dirty="0">
                <a:solidFill>
                  <a:srgbClr val="0645AD"/>
                </a:solidFill>
                <a:latin typeface="Arial" panose="020B0604020202020204" pitchFamily="34" charset="0"/>
                <a:hlinkClick r:id="rId5" tooltip="醣蛋白"/>
              </a:rPr>
              <a:t>醣蛋白</a:t>
            </a:r>
            <a:r>
              <a:rPr lang="zh-TW" altLang="en-US" dirty="0">
                <a:solidFill>
                  <a:srgbClr val="202122"/>
                </a:solidFill>
                <a:latin typeface="Arial" panose="020B0604020202020204" pitchFamily="34" charset="0"/>
              </a:rPr>
              <a:t>，它具有</a:t>
            </a:r>
            <a:r>
              <a:rPr lang="zh-TW" altLang="en-US" dirty="0">
                <a:solidFill>
                  <a:srgbClr val="0645AD"/>
                </a:solidFill>
                <a:latin typeface="Arial" panose="020B0604020202020204" pitchFamily="34" charset="0"/>
                <a:hlinkClick r:id="rId6" tooltip="抗原性"/>
              </a:rPr>
              <a:t>抗原性</a:t>
            </a:r>
            <a:r>
              <a:rPr lang="zh-TW" altLang="en-US" dirty="0">
                <a:solidFill>
                  <a:srgbClr val="202122"/>
                </a:solidFill>
                <a:latin typeface="Arial" panose="020B0604020202020204" pitchFamily="34" charset="0"/>
              </a:rPr>
              <a:t>，可以催化唾液酸</a:t>
            </a:r>
            <a:r>
              <a:rPr lang="zh-TW" altLang="en-US" dirty="0">
                <a:solidFill>
                  <a:srgbClr val="0645AD"/>
                </a:solidFill>
                <a:latin typeface="Arial" panose="020B0604020202020204" pitchFamily="34" charset="0"/>
                <a:hlinkClick r:id="rId7" tooltip="水解"/>
              </a:rPr>
              <a:t>水解</a:t>
            </a:r>
            <a:r>
              <a:rPr lang="zh-TW" altLang="en-US" dirty="0">
                <a:solidFill>
                  <a:srgbClr val="202122"/>
                </a:solidFill>
                <a:latin typeface="Arial" panose="020B0604020202020204" pitchFamily="34" charset="0"/>
              </a:rPr>
              <a:t>，協助成熟流感病毒脫離宿主細胞感染新的細胞，在流感病毒的生活周期中扮演了重要的角色。在甲型流感病毒中，神經胺酸酶的抗原性會發生變異，這成為劃分甲型流感病毒亞型的依據</a:t>
            </a:r>
            <a:endParaRPr lang="zh-TW" altLang="en-US" dirty="0"/>
          </a:p>
        </p:txBody>
      </p:sp>
      <p:pic>
        <p:nvPicPr>
          <p:cNvPr id="1026" name="Picture 2" descr="https://sphweb.bumc.bu.edu/otlt/mph-modules/ph/ph709_infectiousagents/Flu.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35488" y="-339"/>
            <a:ext cx="4078058" cy="5001393"/>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12250333" y="2138732"/>
            <a:ext cx="5241960" cy="1754326"/>
          </a:xfrm>
          <a:prstGeom prst="rect">
            <a:avLst/>
          </a:prstGeom>
          <a:solidFill>
            <a:schemeClr val="bg1"/>
          </a:solidFill>
          <a:ln>
            <a:solidFill>
              <a:srgbClr val="C00000"/>
            </a:solidFill>
          </a:ln>
        </p:spPr>
        <p:txBody>
          <a:bodyPr wrap="square">
            <a:spAutoFit/>
          </a:bodyPr>
          <a:lstStyle/>
          <a:p>
            <a:r>
              <a:rPr lang="zh-TW" altLang="en-US" dirty="0"/>
              <a:t>感染流感病毒後</a:t>
            </a:r>
          </a:p>
          <a:p>
            <a:r>
              <a:rPr lang="en-US" altLang="zh-TW" dirty="0"/>
              <a:t>1. </a:t>
            </a:r>
            <a:r>
              <a:rPr lang="zh-TW" altLang="en-US" dirty="0"/>
              <a:t>病毒的</a:t>
            </a:r>
            <a:r>
              <a:rPr lang="en-US" altLang="zh-TW" dirty="0"/>
              <a:t>HA</a:t>
            </a:r>
            <a:r>
              <a:rPr lang="zh-TW" altLang="en-US" dirty="0"/>
              <a:t>與人體細胞表面唾液酸</a:t>
            </a:r>
            <a:r>
              <a:rPr lang="en-US" altLang="zh-TW" dirty="0"/>
              <a:t>(Sialic acid; SA)</a:t>
            </a:r>
            <a:r>
              <a:rPr lang="zh-TW" altLang="en-US" dirty="0"/>
              <a:t>受體結合</a:t>
            </a:r>
          </a:p>
          <a:p>
            <a:r>
              <a:rPr lang="en-US" altLang="zh-TW" dirty="0"/>
              <a:t>2. </a:t>
            </a:r>
            <a:r>
              <a:rPr lang="zh-TW" altLang="en-US" dirty="0"/>
              <a:t>病毒侵入 </a:t>
            </a:r>
            <a:r>
              <a:rPr lang="en-US" altLang="zh-TW" dirty="0"/>
              <a:t>endocytosis--&gt; fusion &amp; </a:t>
            </a:r>
            <a:r>
              <a:rPr lang="en-US" altLang="zh-TW" dirty="0" err="1"/>
              <a:t>uncoating</a:t>
            </a:r>
            <a:endParaRPr lang="en-US" altLang="zh-TW" dirty="0"/>
          </a:p>
          <a:p>
            <a:r>
              <a:rPr lang="en-US" altLang="zh-TW" dirty="0"/>
              <a:t>3. </a:t>
            </a:r>
            <a:r>
              <a:rPr lang="zh-TW" altLang="en-US" dirty="0"/>
              <a:t>釋放</a:t>
            </a:r>
            <a:r>
              <a:rPr lang="en-US" altLang="zh-TW" dirty="0"/>
              <a:t>RNA</a:t>
            </a:r>
            <a:r>
              <a:rPr lang="zh-TW" altLang="en-US" dirty="0"/>
              <a:t>後進行</a:t>
            </a:r>
            <a:r>
              <a:rPr lang="en-US" altLang="zh-TW" dirty="0"/>
              <a:t>replication</a:t>
            </a:r>
          </a:p>
          <a:p>
            <a:r>
              <a:rPr lang="en-US" altLang="zh-TW" dirty="0"/>
              <a:t>4. </a:t>
            </a:r>
            <a:r>
              <a:rPr lang="zh-TW" altLang="en-US" dirty="0"/>
              <a:t>行出芽</a:t>
            </a:r>
            <a:r>
              <a:rPr lang="en-US" altLang="zh-TW" dirty="0"/>
              <a:t>(budding), </a:t>
            </a:r>
            <a:r>
              <a:rPr lang="zh-TW" altLang="en-US" dirty="0"/>
              <a:t>利用</a:t>
            </a:r>
            <a:r>
              <a:rPr lang="en-US" altLang="zh-TW" dirty="0"/>
              <a:t>NA</a:t>
            </a:r>
            <a:r>
              <a:rPr lang="zh-TW" altLang="en-US" dirty="0"/>
              <a:t>切斷與</a:t>
            </a:r>
            <a:r>
              <a:rPr lang="en-US" altLang="zh-TW" dirty="0"/>
              <a:t>SA</a:t>
            </a:r>
            <a:r>
              <a:rPr lang="zh-TW" altLang="en-US" dirty="0"/>
              <a:t>連結</a:t>
            </a:r>
            <a:r>
              <a:rPr lang="en-US" altLang="zh-TW" dirty="0"/>
              <a:t>,</a:t>
            </a:r>
            <a:r>
              <a:rPr lang="zh-TW" altLang="en-US" dirty="0"/>
              <a:t>離開細胞</a:t>
            </a:r>
          </a:p>
        </p:txBody>
      </p:sp>
      <p:sp>
        <p:nvSpPr>
          <p:cNvPr id="14" name="矩形 13"/>
          <p:cNvSpPr/>
          <p:nvPr/>
        </p:nvSpPr>
        <p:spPr>
          <a:xfrm>
            <a:off x="2738293" y="724977"/>
            <a:ext cx="567393" cy="369332"/>
          </a:xfrm>
          <a:prstGeom prst="rect">
            <a:avLst/>
          </a:prstGeom>
        </p:spPr>
        <p:txBody>
          <a:bodyPr wrap="square">
            <a:spAutoFit/>
          </a:bodyPr>
          <a:lstStyle/>
          <a:p>
            <a:r>
              <a:rPr lang="en-US" altLang="zh-TW" b="1" dirty="0">
                <a:solidFill>
                  <a:srgbClr val="C00000"/>
                </a:solidFill>
                <a:latin typeface="微軟正黑體" panose="020B0604030504040204" pitchFamily="34" charset="-120"/>
                <a:ea typeface="微軟正黑體" panose="020B0604030504040204" pitchFamily="34" charset="-120"/>
              </a:rPr>
              <a:t>HA</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8291686" y="1130717"/>
            <a:ext cx="567393" cy="369332"/>
          </a:xfrm>
          <a:prstGeom prst="rect">
            <a:avLst/>
          </a:prstGeom>
        </p:spPr>
        <p:txBody>
          <a:bodyPr wrap="square">
            <a:spAutoFit/>
          </a:bodyPr>
          <a:lstStyle/>
          <a:p>
            <a:r>
              <a:rPr lang="en-US" altLang="zh-TW" b="1" dirty="0">
                <a:solidFill>
                  <a:srgbClr val="C00000"/>
                </a:solidFill>
                <a:latin typeface="微軟正黑體" panose="020B0604030504040204" pitchFamily="34" charset="-120"/>
                <a:ea typeface="微軟正黑體" panose="020B0604030504040204" pitchFamily="34" charset="-120"/>
              </a:rPr>
              <a:t>NA</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4218732" y="5426839"/>
            <a:ext cx="567393" cy="369332"/>
          </a:xfrm>
          <a:prstGeom prst="rect">
            <a:avLst/>
          </a:prstGeom>
        </p:spPr>
        <p:txBody>
          <a:bodyPr wrap="square">
            <a:spAutoFit/>
          </a:bodyPr>
          <a:lstStyle/>
          <a:p>
            <a:r>
              <a:rPr lang="en-US" altLang="zh-TW" b="1" dirty="0">
                <a:solidFill>
                  <a:srgbClr val="C00000"/>
                </a:solidFill>
                <a:latin typeface="微軟正黑體" panose="020B0604030504040204" pitchFamily="34" charset="-120"/>
                <a:ea typeface="微軟正黑體" panose="020B0604030504040204" pitchFamily="34" charset="-120"/>
              </a:rPr>
              <a:t>M2</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490223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732567" y="99691"/>
            <a:ext cx="6862163" cy="6641351"/>
          </a:xfrm>
          <a:prstGeom prst="rect">
            <a:avLst/>
          </a:prstGeom>
        </p:spPr>
      </p:pic>
    </p:spTree>
    <p:extLst>
      <p:ext uri="{BB962C8B-B14F-4D97-AF65-F5344CB8AC3E}">
        <p14:creationId xmlns:p14="http://schemas.microsoft.com/office/powerpoint/2010/main" val="273521165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要素</Template>
  <TotalTime>9390</TotalTime>
  <Words>10470</Words>
  <Application>Microsoft Office PowerPoint</Application>
  <PresentationFormat>寬螢幕</PresentationFormat>
  <Paragraphs>781</Paragraphs>
  <Slides>67</Slides>
  <Notes>27</Notes>
  <HiddenSlides>1</HiddenSlides>
  <MMClips>0</MMClips>
  <ScaleCrop>false</ScaleCrop>
  <HeadingPairs>
    <vt:vector size="8" baseType="variant">
      <vt:variant>
        <vt:lpstr>使用字型</vt:lpstr>
      </vt:variant>
      <vt:variant>
        <vt:i4>24</vt:i4>
      </vt:variant>
      <vt:variant>
        <vt:lpstr>佈景主題</vt:lpstr>
      </vt:variant>
      <vt:variant>
        <vt:i4>1</vt:i4>
      </vt:variant>
      <vt:variant>
        <vt:lpstr>內嵌 OLE 伺服程式</vt:lpstr>
      </vt:variant>
      <vt:variant>
        <vt:i4>1</vt:i4>
      </vt:variant>
      <vt:variant>
        <vt:lpstr>投影片標題</vt:lpstr>
      </vt:variant>
      <vt:variant>
        <vt:i4>67</vt:i4>
      </vt:variant>
    </vt:vector>
  </HeadingPairs>
  <TitlesOfParts>
    <vt:vector size="93" baseType="lpstr">
      <vt:lpstr>AdvOT863180fb</vt:lpstr>
      <vt:lpstr>AdvOT863180fb+fb</vt:lpstr>
      <vt:lpstr>-apple-system</vt:lpstr>
      <vt:lpstr>Corbel-Bold</vt:lpstr>
      <vt:lpstr>DengXian</vt:lpstr>
      <vt:lpstr>Imago</vt:lpstr>
      <vt:lpstr>Microsoft YaHei</vt:lpstr>
      <vt:lpstr>MS PGothic</vt:lpstr>
      <vt:lpstr>MS PGothic</vt:lpstr>
      <vt:lpstr>msgothic</vt:lpstr>
      <vt:lpstr>Noto Sans</vt:lpstr>
      <vt:lpstr>pmingliu</vt:lpstr>
      <vt:lpstr>SimSun</vt:lpstr>
      <vt:lpstr>微軟正黑體</vt:lpstr>
      <vt:lpstr>微軟正黑體 Light</vt:lpstr>
      <vt:lpstr>新細明體</vt:lpstr>
      <vt:lpstr>標楷體</vt:lpstr>
      <vt:lpstr>Arial</vt:lpstr>
      <vt:lpstr>Arial</vt:lpstr>
      <vt:lpstr>Calibri</vt:lpstr>
      <vt:lpstr>Calibri Light</vt:lpstr>
      <vt:lpstr>Times New Roman</vt:lpstr>
      <vt:lpstr>Wingdings</vt:lpstr>
      <vt:lpstr>Wingdings 2</vt:lpstr>
      <vt:lpstr>HDOfficeLightV0</vt:lpstr>
      <vt:lpstr>調色盤圖片</vt:lpstr>
      <vt:lpstr> 流感之臨床處置</vt:lpstr>
      <vt:lpstr>Outline </vt:lpstr>
      <vt:lpstr>Introduction </vt:lpstr>
      <vt:lpstr>流感 vs. 感冒</vt:lpstr>
      <vt:lpstr>流感 vs. 感冒</vt:lpstr>
      <vt:lpstr>PowerPoint 簡報</vt:lpstr>
      <vt:lpstr>流感病毒  (Influenza virus)</vt:lpstr>
      <vt:lpstr>PowerPoint 簡報</vt:lpstr>
      <vt:lpstr>PowerPoint 簡報</vt:lpstr>
      <vt:lpstr>流感病毒的變異 </vt:lpstr>
      <vt:lpstr>PowerPoint 簡報</vt:lpstr>
      <vt:lpstr>PowerPoint 簡報</vt:lpstr>
      <vt:lpstr>全球流行情形 </vt:lpstr>
      <vt:lpstr>台灣流行情形</vt:lpstr>
      <vt:lpstr>流感特徵</vt:lpstr>
      <vt:lpstr>傳播方式 </vt:lpstr>
      <vt:lpstr>感染過程</vt:lpstr>
      <vt:lpstr>PowerPoint 簡報</vt:lpstr>
      <vt:lpstr>PowerPoint 簡報</vt:lpstr>
      <vt:lpstr>類流感症狀</vt:lpstr>
      <vt:lpstr>流感併發症</vt:lpstr>
      <vt:lpstr>傳染病防治法之規範</vt:lpstr>
      <vt:lpstr>檢體採檢送驗事項</vt:lpstr>
      <vt:lpstr>Influenza testing </vt:lpstr>
      <vt:lpstr>Influenza A/B RNA (ID NOW)</vt:lpstr>
      <vt:lpstr>Multiplex assays</vt:lpstr>
      <vt:lpstr>流感防治策略</vt:lpstr>
      <vt:lpstr>公費流感抗病毒藥劑使用對象</vt:lpstr>
      <vt:lpstr>抗流感病毒藥物給藥時機</vt:lpstr>
      <vt:lpstr>抗流感藥物使用</vt:lpstr>
      <vt:lpstr>治療方式</vt:lpstr>
      <vt:lpstr>PowerPoint 簡報</vt:lpstr>
      <vt:lpstr>發展中抗病毒藥物</vt:lpstr>
      <vt:lpstr>Oseltamivir (Tamiflu、Eraflu)</vt:lpstr>
      <vt:lpstr>注意事項</vt:lpstr>
      <vt:lpstr>Zanamivir (Relenza) 瑞樂沙</vt:lpstr>
      <vt:lpstr>PowerPoint 簡報</vt:lpstr>
      <vt:lpstr>Peramivir (Rapiacta)瑞貝塔</vt:lpstr>
      <vt:lpstr>Rapiacta®特點</vt:lpstr>
      <vt:lpstr>PowerPoint 簡報</vt:lpstr>
      <vt:lpstr>PowerPoint 簡報</vt:lpstr>
      <vt:lpstr>PowerPoint 簡報</vt:lpstr>
      <vt:lpstr>Time to eliminate the influenza virus</vt:lpstr>
      <vt:lpstr>Baloxavir marboxil (Xofluza)紓伏效</vt:lpstr>
      <vt:lpstr>Baloxavir: a cap-dependent endonuclease inhibitor that prevents viral replication</vt:lpstr>
      <vt:lpstr>Baloxavir is a novel influenza molecule that inhibits viral cap-dependent endonuclease activity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Co-infections with Influenza </vt:lpstr>
      <vt:lpstr>Coinfection with other respiratory viruses in SARS‐CoV‐2 positive dead patients</vt:lpstr>
      <vt:lpstr>Co-infected COVID-19 and Influenza</vt:lpstr>
      <vt:lpstr>PowerPoint 簡報</vt:lpstr>
      <vt:lpstr>Treatment and clinical outcome in co-infected cases </vt:lpstr>
      <vt:lpstr>Co-infection of influenza B virus and SARS-CoV-2 in Taiwan</vt:lpstr>
      <vt:lpstr>Considerations in co-infected cases</vt:lpstr>
      <vt:lpstr>Paxlovid (nirmatrelvir/ritonavir) DDI</vt:lpstr>
      <vt:lpstr>Take home messages </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流感之臨床處置</dc:title>
  <dc:creator>stareel 毓德</dc:creator>
  <cp:lastModifiedBy>stareel 毓德</cp:lastModifiedBy>
  <cp:revision>210</cp:revision>
  <dcterms:created xsi:type="dcterms:W3CDTF">2021-08-10T11:37:32Z</dcterms:created>
  <dcterms:modified xsi:type="dcterms:W3CDTF">2022-06-11T00:28:15Z</dcterms:modified>
</cp:coreProperties>
</file>